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1" r:id="rId6"/>
    <p:sldId id="263" r:id="rId7"/>
    <p:sldId id="264" r:id="rId8"/>
    <p:sldId id="265" r:id="rId9"/>
    <p:sldId id="267"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06"/>
    <p:restoredTop sz="59526"/>
  </p:normalViewPr>
  <p:slideViewPr>
    <p:cSldViewPr snapToGrid="0">
      <p:cViewPr varScale="1">
        <p:scale>
          <a:sx n="108" d="100"/>
          <a:sy n="108" d="100"/>
        </p:scale>
        <p:origin x="216"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D03BF-4DE3-A34C-B807-6EB22ED5EC17}"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8DBD8-7349-C34A-AE03-599CF530FDA7}" type="slidenum">
              <a:rPr lang="en-US" smtClean="0"/>
              <a:t>‹#›</a:t>
            </a:fld>
            <a:endParaRPr lang="en-US"/>
          </a:p>
        </p:txBody>
      </p:sp>
    </p:spTree>
    <p:extLst>
      <p:ext uri="{BB962C8B-B14F-4D97-AF65-F5344CB8AC3E}">
        <p14:creationId xmlns:p14="http://schemas.microsoft.com/office/powerpoint/2010/main" val="9582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urworldirishaidawards.ie/interactive-magazine-template-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ourworldirishaidawards.ie/" TargetMode="External"/><Relationship Id="rId4" Type="http://schemas.openxmlformats.org/officeDocument/2006/relationships/hyperlink" Target="http://www.ourworldirishaidaward.i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IE" sz="1200" b="1" dirty="0"/>
              <a:t>Teacher notes: none</a:t>
            </a:r>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1</a:t>
            </a:fld>
            <a:endParaRPr lang="en-US"/>
          </a:p>
        </p:txBody>
      </p:sp>
    </p:spTree>
    <p:extLst>
      <p:ext uri="{BB962C8B-B14F-4D97-AF65-F5344CB8AC3E}">
        <p14:creationId xmlns:p14="http://schemas.microsoft.com/office/powerpoint/2010/main" val="282744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Teacher notes: Generating ideas (no animations)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Decide whether you want to: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Give individual pupils the freedom to choose a topic and the format of their </a:t>
            </a:r>
            <a:r>
              <a:rPr lang="en-IE"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Global Goal Getters</a:t>
            </a:r>
            <a:r>
              <a:rPr lang="en-IE"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entry</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Organise a vote to identify the preferred topics/formats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Entries from individuals, pairs, small groups, class groups in 3</a:t>
            </a:r>
            <a:r>
              <a:rPr lang="en-IE" sz="1800" kern="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rd</a:t>
            </a: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r>
              <a:rPr lang="en-IE" sz="1800" kern="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class are welcome.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If your pupils/class would like to produce a full magazine, you can access a fun and interactive magazine template here: </a:t>
            </a:r>
            <a:r>
              <a:rPr lang="en-IE"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https://www.ourworldirishaidawards.ie/interactive-magazine-template-2/</a:t>
            </a: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Submissions for the Global Goal Getters magazines are ongoing </a:t>
            </a:r>
            <a:r>
              <a:rPr lang="en-IE" sz="1800" i="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until 8</a:t>
            </a:r>
            <a:r>
              <a:rPr lang="en-IE" sz="1800" i="1" u="sng" kern="1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IE" sz="1800" i="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March 2024 </a:t>
            </a:r>
            <a:r>
              <a:rPr lang="en-IE"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IE"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 we have plenty of time to get started!</a:t>
            </a:r>
            <a:r>
              <a:rPr lang="en-IE"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Another great thing about the Awards is that we can enter more than once!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Everyone who enters will get a certificate of participation.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Selected entries will feature in a </a:t>
            </a:r>
            <a:r>
              <a:rPr lang="en-IE"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Global Goal Getters </a:t>
            </a:r>
            <a:r>
              <a:rPr lang="en-IE"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online magazine on </a:t>
            </a:r>
            <a:r>
              <a:rPr lang="en-IE" sz="1800" i="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4"/>
              </a:rPr>
              <a:t>www.ourworldirishaidaward.ie</a:t>
            </a:r>
            <a:r>
              <a:rPr lang="en-IE"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best entries are published in the Global Goal Getters Annual and these schools will attend the national final in June 2024.</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and entry details for the Our World Irish Aid Awards see: </a:t>
            </a:r>
            <a:r>
              <a:rPr lang="en-IE"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5"/>
              </a:rPr>
              <a:t>www.ourworldirishaidawards.ie</a:t>
            </a:r>
            <a:r>
              <a:rPr lang="en-IE" sz="2800" dirty="0">
                <a:effectLst/>
              </a:rPr>
              <a:t> </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A468DBD8-7349-C34A-AE03-599CF530FDA7}" type="slidenum">
              <a:rPr lang="en-US" smtClean="0"/>
              <a:t>10</a:t>
            </a:fld>
            <a:endParaRPr lang="en-US"/>
          </a:p>
        </p:txBody>
      </p:sp>
    </p:spTree>
    <p:extLst>
      <p:ext uri="{BB962C8B-B14F-4D97-AF65-F5344CB8AC3E}">
        <p14:creationId xmlns:p14="http://schemas.microsoft.com/office/powerpoint/2010/main" val="1301612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b="1" dirty="0"/>
              <a:t>Teacher notes: None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11</a:t>
            </a:fld>
            <a:endParaRPr lang="en-US"/>
          </a:p>
        </p:txBody>
      </p:sp>
    </p:spTree>
    <p:extLst>
      <p:ext uri="{BB962C8B-B14F-4D97-AF65-F5344CB8AC3E}">
        <p14:creationId xmlns:p14="http://schemas.microsoft.com/office/powerpoint/2010/main" val="449305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IE" sz="1200" b="1" dirty="0"/>
              <a:t>Teacher notes: none</a:t>
            </a:r>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2</a:t>
            </a:fld>
            <a:endParaRPr lang="en-US"/>
          </a:p>
        </p:txBody>
      </p:sp>
    </p:spTree>
    <p:extLst>
      <p:ext uri="{BB962C8B-B14F-4D97-AF65-F5344CB8AC3E}">
        <p14:creationId xmlns:p14="http://schemas.microsoft.com/office/powerpoint/2010/main" val="414228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IE" sz="1200" b="1" dirty="0"/>
              <a:t>Teacher notes: none</a:t>
            </a:r>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3</a:t>
            </a:fld>
            <a:endParaRPr lang="en-US"/>
          </a:p>
        </p:txBody>
      </p:sp>
    </p:spTree>
    <p:extLst>
      <p:ext uri="{BB962C8B-B14F-4D97-AF65-F5344CB8AC3E}">
        <p14:creationId xmlns:p14="http://schemas.microsoft.com/office/powerpoint/2010/main" val="111687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b="1" dirty="0">
                <a:effectLst/>
                <a:latin typeface="Calibri" panose="020F0502020204030204" pitchFamily="34" charset="0"/>
                <a:ea typeface="Calibri" panose="020F0502020204030204" pitchFamily="34" charset="0"/>
                <a:cs typeface="Times New Roman" panose="02020603050405020304" pitchFamily="18" charset="0"/>
              </a:rPr>
              <a:t>Teacher notes: Learning intentions (2 consecutive animations at * Click)</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b="1" dirty="0">
                <a:effectLst/>
                <a:latin typeface="Calibri" panose="020F0502020204030204" pitchFamily="34" charset="0"/>
                <a:ea typeface="Calibri" panose="020F0502020204030204" pitchFamily="34" charset="0"/>
                <a:cs typeface="Times New Roman" panose="02020603050405020304" pitchFamily="18" charset="0"/>
              </a:rPr>
              <a:t>Sensitivity note</a:t>
            </a:r>
            <a:r>
              <a:rPr lang="en-IE" dirty="0">
                <a:effectLst/>
                <a:latin typeface="Calibri" panose="020F0502020204030204" pitchFamily="34" charset="0"/>
                <a:ea typeface="Calibri" panose="020F0502020204030204" pitchFamily="34" charset="0"/>
                <a:cs typeface="Times New Roman" panose="02020603050405020304" pitchFamily="18" charset="0"/>
              </a:rPr>
              <a:t>: As their teacher, you know your own pupils well.  Please feel free to edit the lesson to best suit the needs in your class.</a:t>
            </a:r>
          </a:p>
          <a:p>
            <a:pPr>
              <a:lnSpc>
                <a:spcPct val="107000"/>
              </a:lnSpc>
              <a:spcAft>
                <a:spcPts val="800"/>
              </a:spcAft>
            </a:pP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dirty="0">
                <a:effectLst/>
                <a:latin typeface="Calibri" panose="020F0502020204030204" pitchFamily="34" charset="0"/>
                <a:ea typeface="Calibri" panose="020F0502020204030204" pitchFamily="34" charset="0"/>
                <a:cs typeface="Times New Roman" panose="02020603050405020304" pitchFamily="18" charset="0"/>
              </a:rPr>
              <a:t>See also our </a:t>
            </a:r>
            <a:r>
              <a:rPr lang="en-IE" u="sng" dirty="0">
                <a:effectLst/>
                <a:latin typeface="Calibri" panose="020F0502020204030204" pitchFamily="34" charset="0"/>
                <a:ea typeface="Calibri" panose="020F0502020204030204" pitchFamily="34" charset="0"/>
                <a:cs typeface="Times New Roman" panose="02020603050405020304" pitchFamily="18" charset="0"/>
              </a:rPr>
              <a:t>Good Practice Guidelines for teaching about poverty and development</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a:effectLst/>
                <a:latin typeface="Calibri" panose="020F0502020204030204" pitchFamily="34" charset="0"/>
                <a:ea typeface="Calibri" panose="020F0502020204030204" pitchFamily="34" charset="0"/>
                <a:cs typeface="Times New Roman" panose="02020603050405020304" pitchFamily="18" charset="0"/>
              </a:rPr>
              <a:t>in the Teacher’s section of </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dirty="0">
                <a:effectLst/>
                <a:latin typeface="Calibri" panose="020F0502020204030204" pitchFamily="34" charset="0"/>
                <a:ea typeface="Calibri" panose="020F0502020204030204" pitchFamily="34" charset="0"/>
                <a:cs typeface="Times New Roman" panose="02020603050405020304" pitchFamily="18" charset="0"/>
              </a:rPr>
              <a:t>Ask for volunteers to read the two learning intentions for Lesson Three.</a:t>
            </a:r>
          </a:p>
          <a:p>
            <a:pPr>
              <a:lnSpc>
                <a:spcPct val="107000"/>
              </a:lnSpc>
              <a:spcAft>
                <a:spcPts val="800"/>
              </a:spcAft>
            </a:pP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en-IE" b="1" dirty="0">
                <a:effectLst/>
                <a:latin typeface="Calibri" panose="020F0502020204030204" pitchFamily="34" charset="0"/>
                <a:ea typeface="Calibri" panose="020F0502020204030204" pitchFamily="34" charset="0"/>
                <a:cs typeface="Times New Roman" panose="02020603050405020304" pitchFamily="18" charset="0"/>
              </a:rPr>
              <a:t>Click</a:t>
            </a:r>
            <a:r>
              <a:rPr lang="en-IE" dirty="0">
                <a:effectLst/>
                <a:latin typeface="Calibri" panose="020F0502020204030204" pitchFamily="34" charset="0"/>
                <a:ea typeface="Calibri" panose="020F0502020204030204" pitchFamily="34" charset="0"/>
                <a:cs typeface="Times New Roman" panose="02020603050405020304" pitchFamily="18" charset="0"/>
              </a:rPr>
              <a:t> to animate in the learning intentions, one after another.</a:t>
            </a:r>
          </a:p>
          <a:p>
            <a:pPr>
              <a:lnSpc>
                <a:spcPct val="107000"/>
              </a:lnSpc>
              <a:spcAft>
                <a:spcPts val="800"/>
              </a:spcAft>
            </a:pP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dirty="0">
                <a:effectLst/>
                <a:latin typeface="Calibri" panose="020F0502020204030204" pitchFamily="34" charset="0"/>
                <a:ea typeface="Calibri" panose="020F0502020204030204" pitchFamily="34" charset="0"/>
                <a:cs typeface="Times New Roman" panose="02020603050405020304" pitchFamily="18" charset="0"/>
              </a:rPr>
              <a:t>Check for comprehension of tricky words, explaining as necessary.</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Lesson Four is the final Our World Irish Aid Awards lesson.  It is about how we can use what we have learned about the theme of ‘Food For Life’, the Global Goals and the work of Irish Aid to come up with ideas for our Awards entry, so that we are in with a chance of getting published in one of the online </a:t>
            </a:r>
            <a:r>
              <a:rPr lang="en-IE" sz="1800" b="1" i="1" dirty="0">
                <a:effectLst/>
                <a:latin typeface="Calibri" panose="020F0502020204030204" pitchFamily="34" charset="0"/>
                <a:ea typeface="Calibri" panose="020F0502020204030204" pitchFamily="34" charset="0"/>
                <a:cs typeface="Times New Roman" panose="02020603050405020304" pitchFamily="18" charset="0"/>
              </a:rPr>
              <a:t>Global Goal Getters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magazines.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4</a:t>
            </a:fld>
            <a:endParaRPr lang="en-US"/>
          </a:p>
        </p:txBody>
      </p:sp>
    </p:spTree>
    <p:extLst>
      <p:ext uri="{BB962C8B-B14F-4D97-AF65-F5344CB8AC3E}">
        <p14:creationId xmlns:p14="http://schemas.microsoft.com/office/powerpoint/2010/main" val="111191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1" i="0" u="none" strike="noStrike" kern="1200" cap="none" spc="0" normalizeH="0" baseline="0" noProof="0" dirty="0">
                <a:ln>
                  <a:noFill/>
                </a:ln>
                <a:solidFill>
                  <a:prstClr val="black"/>
                </a:solidFill>
                <a:effectLst/>
                <a:uLnTx/>
                <a:uFillTx/>
                <a:latin typeface="Calibri" panose="020F0502020204030204"/>
                <a:ea typeface="+mn-ea"/>
                <a:cs typeface="+mn-cs"/>
              </a:rPr>
              <a:t>Teacher notes: </a:t>
            </a:r>
            <a:r>
              <a:rPr kumimoji="0" lang="en-IE"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Two-minute challenge</a:t>
            </a:r>
            <a:r>
              <a:rPr kumimoji="0" lang="en-IE" sz="800" b="1" i="0" u="none" strike="noStrike" kern="1200" cap="none" spc="0" normalizeH="0" baseline="0" noProof="0" dirty="0">
                <a:ln>
                  <a:noFill/>
                </a:ln>
                <a:solidFill>
                  <a:prstClr val="black"/>
                </a:solidFill>
                <a:effectLst/>
                <a:uLnTx/>
                <a:uFillTx/>
                <a:latin typeface="Calibri" panose="020F0502020204030204"/>
                <a:ea typeface="+mn-ea"/>
                <a:cs typeface="+mn-cs"/>
              </a:rPr>
              <a:t> (no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800" b="0" i="1"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a:lnSpc>
                <a:spcPct val="107000"/>
              </a:lnSpc>
              <a:spcAft>
                <a:spcPts val="80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Play ‘Progress is possible – the world’s to-do list’ video (2.05 mins) by clicking the image on the slide.</a:t>
            </a:r>
          </a:p>
          <a:p>
            <a:pPr>
              <a:lnSpc>
                <a:spcPct val="107000"/>
              </a:lnSpc>
              <a:spcAft>
                <a:spcPts val="80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i="1" dirty="0">
                <a:solidFill>
                  <a:srgbClr val="5F6368"/>
                </a:solidFill>
                <a:effectLst/>
                <a:latin typeface="arial" panose="020B0604020202020204" pitchFamily="34" charset="0"/>
              </a:rPr>
              <a:t>Has anyone heard of Danai</a:t>
            </a:r>
            <a:r>
              <a:rPr lang="en-GB" sz="1200" b="0" i="1" dirty="0">
                <a:solidFill>
                  <a:srgbClr val="4D5156"/>
                </a:solidFill>
                <a:effectLst/>
                <a:latin typeface="arial" panose="020B0604020202020204" pitchFamily="34" charset="0"/>
              </a:rPr>
              <a:t> </a:t>
            </a:r>
            <a:r>
              <a:rPr lang="en-GB" sz="1200" b="0" i="1" dirty="0">
                <a:solidFill>
                  <a:srgbClr val="5F6368"/>
                </a:solidFill>
                <a:effectLst/>
                <a:latin typeface="arial" panose="020B0604020202020204" pitchFamily="34" charset="0"/>
              </a:rPr>
              <a:t>Gurira?  </a:t>
            </a:r>
            <a:r>
              <a:rPr lang="en-GB" sz="1200" b="0" i="0" dirty="0">
                <a:solidFill>
                  <a:srgbClr val="5F6368"/>
                </a:solidFill>
                <a:effectLst/>
                <a:latin typeface="arial" panose="020B0604020202020204" pitchFamily="34" charset="0"/>
              </a:rPr>
              <a:t>(Answer = Danai Gurira, the lady who is talking in this video,</a:t>
            </a:r>
            <a:r>
              <a:rPr lang="en-GB" sz="1200" b="0" i="0" dirty="0">
                <a:solidFill>
                  <a:srgbClr val="4D5156"/>
                </a:solidFill>
                <a:effectLst/>
                <a:latin typeface="arial" panose="020B0604020202020204" pitchFamily="34" charset="0"/>
              </a:rPr>
              <a:t> is an American-Zimbabwean actress and playwright)</a:t>
            </a:r>
            <a:r>
              <a:rPr lang="en-GB" sz="1200" b="0" i="1" dirty="0">
                <a:solidFill>
                  <a:srgbClr val="4D5156"/>
                </a:solidFill>
                <a:effectLst/>
                <a:latin typeface="arial" panose="020B0604020202020204" pitchFamily="34" charset="0"/>
              </a:rPr>
              <a:t>.  </a:t>
            </a:r>
          </a:p>
          <a:p>
            <a:pPr>
              <a:lnSpc>
                <a:spcPct val="107000"/>
              </a:lnSpc>
              <a:spcAft>
                <a:spcPts val="800"/>
              </a:spcAft>
            </a:pPr>
            <a:endParaRPr lang="en-GB" sz="1200" b="0" i="1" dirty="0">
              <a:solidFill>
                <a:srgbClr val="4D5156"/>
              </a:solidFill>
              <a:effectLst/>
              <a:latin typeface="arial" panose="020B0604020202020204" pitchFamily="34" charset="0"/>
            </a:endParaRPr>
          </a:p>
          <a:p>
            <a:pPr>
              <a:lnSpc>
                <a:spcPct val="107000"/>
              </a:lnSpc>
              <a:spcAft>
                <a:spcPts val="800"/>
              </a:spcAft>
            </a:pPr>
            <a:r>
              <a:rPr lang="en-GB" sz="1200" b="0" i="1" dirty="0">
                <a:solidFill>
                  <a:srgbClr val="4D5156"/>
                </a:solidFill>
                <a:effectLst/>
                <a:latin typeface="arial" panose="020B0604020202020204" pitchFamily="34" charset="0"/>
              </a:rPr>
              <a:t>Amanda Gorman is a young American poet and activist.  A quote from Amanda Gorman was shown in the video.  Does anyone remember what that quote said? </a:t>
            </a:r>
            <a:r>
              <a:rPr lang="en-GB" sz="1200" b="0" i="0" dirty="0">
                <a:solidFill>
                  <a:srgbClr val="4D5156"/>
                </a:solidFill>
                <a:effectLst/>
                <a:latin typeface="arial" panose="020B0604020202020204" pitchFamily="34" charset="0"/>
              </a:rPr>
              <a:t>(Answer = ‘</a:t>
            </a:r>
            <a:r>
              <a:rPr lang="en-IE" sz="1200" dirty="0">
                <a:solidFill>
                  <a:srgbClr val="000000"/>
                </a:solidFill>
                <a:latin typeface="Trebuchet MS" panose="020B0603020202020204"/>
              </a:rPr>
              <a:t>For there is always light, if only we are brave enough to see it.  If only we are brave enough to be it.’)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What are the main messages in this video? </a:t>
            </a:r>
            <a:r>
              <a:rPr lang="en-GB" sz="1200" i="0" dirty="0">
                <a:effectLst/>
                <a:latin typeface="Calibri" panose="020F0502020204030204" pitchFamily="34" charset="0"/>
                <a:ea typeface="Calibri" panose="020F0502020204030204" pitchFamily="34" charset="0"/>
                <a:cs typeface="Times New Roman" panose="02020603050405020304" pitchFamily="18" charset="0"/>
              </a:rPr>
              <a:t>(Answer = there is hope, there has been progress and if everyone everywhere take actions we can make the world a better and more equal place for all)</a:t>
            </a:r>
            <a:endParaRPr lang="en-IE" sz="12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i="1" dirty="0">
              <a:solidFill>
                <a:srgbClr val="4D5156"/>
              </a:solidFill>
              <a:effectLst/>
              <a:latin typeface="arial" panose="020B0604020202020204" pitchFamily="34" charset="0"/>
            </a:endParaRPr>
          </a:p>
          <a:p>
            <a:pPr>
              <a:lnSpc>
                <a:spcPct val="107000"/>
              </a:lnSpc>
              <a:spcAft>
                <a:spcPts val="80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like to play the video a second time.</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i="1" dirty="0">
                <a:effectLst/>
                <a:latin typeface="Calibri" panose="020F0502020204030204" pitchFamily="34" charset="0"/>
                <a:ea typeface="Calibri" panose="020F0502020204030204" pitchFamily="34" charset="0"/>
                <a:cs typeface="Times New Roman" panose="02020603050405020304" pitchFamily="18" charset="0"/>
              </a:rPr>
              <a:t>Remember: The Government of Ireland’s programme for international development cooperation is called Irish Aid and that Irish Aid </a:t>
            </a:r>
            <a:r>
              <a:rPr lang="en-GB" sz="1000" b="0" i="1" baseline="0" dirty="0">
                <a:effectLst/>
                <a:latin typeface="Calibri" panose="020F0502020204030204" pitchFamily="34" charset="0"/>
                <a:ea typeface="Calibri" panose="020F0502020204030204" pitchFamily="34" charset="0"/>
                <a:cs typeface="Times New Roman" panose="02020603050405020304" pitchFamily="18" charset="0"/>
              </a:rPr>
              <a:t>helps those suffering from global hunger and nutrition </a:t>
            </a:r>
            <a:r>
              <a:rPr lang="en-GB" sz="1000" i="1" dirty="0">
                <a:effectLst/>
                <a:latin typeface="Calibri" panose="020F0502020204030204" pitchFamily="34" charset="0"/>
                <a:ea typeface="Calibri" panose="020F0502020204030204" pitchFamily="34" charset="0"/>
                <a:cs typeface="Times New Roman" panose="02020603050405020304" pitchFamily="18" charset="0"/>
              </a:rPr>
              <a:t>by progressing the Global Goals, together with the international community, other governments, NGOs, and with communities, in countries all over our world.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5</a:t>
            </a:fld>
            <a:endParaRPr lang="en-US"/>
          </a:p>
        </p:txBody>
      </p:sp>
    </p:spTree>
    <p:extLst>
      <p:ext uri="{BB962C8B-B14F-4D97-AF65-F5344CB8AC3E}">
        <p14:creationId xmlns:p14="http://schemas.microsoft.com/office/powerpoint/2010/main" val="401784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1" i="0" u="none" strike="noStrike" kern="1200" cap="none" spc="0" normalizeH="0" baseline="0" noProof="0" dirty="0">
                <a:ln>
                  <a:noFill/>
                </a:ln>
                <a:solidFill>
                  <a:prstClr val="black"/>
                </a:solidFill>
                <a:effectLst/>
                <a:uLnTx/>
                <a:uFillTx/>
                <a:latin typeface="Calibri" panose="020F0502020204030204"/>
                <a:ea typeface="+mn-ea"/>
                <a:cs typeface="+mn-cs"/>
              </a:rPr>
              <a:t>Teacher notes: </a:t>
            </a:r>
            <a:r>
              <a:rPr kumimoji="0" lang="en-IE"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Two-minute challenge</a:t>
            </a:r>
            <a:r>
              <a:rPr kumimoji="0" lang="en-IE" sz="1000" b="1" i="0" u="none" strike="noStrike" kern="1200" cap="none" spc="0" normalizeH="0" baseline="0" noProof="0" dirty="0">
                <a:ln>
                  <a:noFill/>
                </a:ln>
                <a:solidFill>
                  <a:prstClr val="black"/>
                </a:solidFill>
                <a:effectLst/>
                <a:uLnTx/>
                <a:uFillTx/>
                <a:latin typeface="Calibri" panose="020F0502020204030204"/>
                <a:ea typeface="+mn-ea"/>
                <a:cs typeface="+mn-cs"/>
              </a:rPr>
              <a:t> (no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000" b="0" i="1"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Invite pupils to think about their engagement with the Our World Irish Aid Awards pupils magazine and/or the lesson plans (available: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like to remind your pupils that: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Lesson One focused on the 2024 Our World Irish Aid Awards theme of ‘Food For Life’ and the Global Goals for Sustainable Development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Lesson Two and Three was about the work that Irish Aid does to make the Global Goals happen, with a specific focus on people who have experienced hunger in Uganda.</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NB: </a:t>
            </a:r>
            <a:r>
              <a:rPr lang="en-GB" sz="1200" dirty="0">
                <a:effectLst/>
                <a:latin typeface="Calibri" panose="020F0502020204030204" pitchFamily="34" charset="0"/>
                <a:ea typeface="Calibri" panose="020F0502020204030204" pitchFamily="34" charset="0"/>
                <a:cs typeface="Times New Roman" panose="02020603050405020304" pitchFamily="18" charset="0"/>
              </a:rPr>
              <a:t>You can edit the slide and remove one or more challenges depending on your pupils.  If your pupils need more than two minutes to complete tasks, you can adapt the instruction accordingly.</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Read the challenges on the slide aloud to the class.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Give pupils one minute ‘thinking time’ to decide which challenge they would like to do.</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Divide the class into pairs.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Each person will have two-minutes to complete their chosen challenge.  If you finish your challenge before the time is up, you can try to complete a second challenge.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Decide who is going first and begin immediately when the timer starts.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Start a timer and repeat the process for the second person in each pair.</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r>
              <a:rPr lang="en-GB" sz="1200" i="0" dirty="0">
                <a:effectLst/>
                <a:latin typeface="Calibri" panose="020F0502020204030204" pitchFamily="34" charset="0"/>
                <a:ea typeface="Calibri" panose="020F0502020204030204" pitchFamily="34" charset="0"/>
                <a:cs typeface="Times New Roman" panose="02020603050405020304" pitchFamily="18" charset="0"/>
              </a:rPr>
              <a:t>Debrief using the following prompt questions:</a:t>
            </a:r>
          </a:p>
          <a:p>
            <a:pPr marL="342900" lvl="0" indent="-342900">
              <a:lnSpc>
                <a:spcPct val="107000"/>
              </a:lnSpc>
              <a:spcAft>
                <a:spcPts val="800"/>
              </a:spcAft>
              <a:buFont typeface="Arial" panose="020B0604020202020204" pitchFamily="34" charset="0"/>
              <a:buChar char="•"/>
              <a:tabLst>
                <a:tab pos="457200" algn="l"/>
              </a:tabLs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How did you get on?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What was the easiest challenge?  Why?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What was the hardest challenge?  Why?</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6</a:t>
            </a:fld>
            <a:endParaRPr lang="en-US"/>
          </a:p>
        </p:txBody>
      </p:sp>
    </p:spTree>
    <p:extLst>
      <p:ext uri="{BB962C8B-B14F-4D97-AF65-F5344CB8AC3E}">
        <p14:creationId xmlns:p14="http://schemas.microsoft.com/office/powerpoint/2010/main" val="327805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1" i="0" u="none" strike="noStrike" kern="1200" cap="none" spc="0" normalizeH="0" baseline="0" noProof="0" dirty="0">
                <a:ln>
                  <a:noFill/>
                </a:ln>
                <a:solidFill>
                  <a:prstClr val="black"/>
                </a:solidFill>
                <a:effectLst/>
                <a:uLnTx/>
                <a:uFillTx/>
                <a:latin typeface="Calibri" panose="020F0502020204030204"/>
                <a:ea typeface="+mn-ea"/>
                <a:cs typeface="+mn-cs"/>
              </a:rPr>
              <a:t>Teacher notes: Generating ideas (no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By entering we will be in with a chance to get our work published in one of the </a:t>
            </a:r>
            <a:r>
              <a:rPr lang="en-IE" sz="1200" b="1" i="1" dirty="0">
                <a:effectLst/>
                <a:latin typeface="Calibri" panose="020F0502020204030204" pitchFamily="34" charset="0"/>
                <a:ea typeface="Calibri" panose="020F0502020204030204" pitchFamily="34" charset="0"/>
                <a:cs typeface="Times New Roman" panose="02020603050405020304" pitchFamily="18" charset="0"/>
              </a:rPr>
              <a:t>Global Goal Getters </a:t>
            </a:r>
            <a:r>
              <a:rPr lang="en-IE" sz="1200" b="0" i="1" u="none" dirty="0">
                <a:effectLst/>
                <a:latin typeface="Calibri" panose="020F0502020204030204" pitchFamily="34" charset="0"/>
                <a:ea typeface="Calibri" panose="020F0502020204030204" pitchFamily="34" charset="0"/>
                <a:cs typeface="Times New Roman" panose="02020603050405020304" pitchFamily="18" charset="0"/>
              </a:rPr>
              <a:t>online magazines</a:t>
            </a:r>
            <a:r>
              <a:rPr lang="en-IE" sz="1200" i="1" dirty="0">
                <a:effectLst/>
                <a:latin typeface="Calibri" panose="020F0502020204030204" pitchFamily="34" charset="0"/>
                <a:ea typeface="Calibri" panose="020F0502020204030204" pitchFamily="34" charset="0"/>
                <a:cs typeface="Times New Roman" panose="02020603050405020304" pitchFamily="18" charset="0"/>
              </a:rPr>
              <a:t>.  We may also be invited to the National Ceremony in June, where we could win an Award. We will check out some examples on the coming pages.  So we know what the opportunities are. </a:t>
            </a:r>
          </a:p>
          <a:p>
            <a:pPr marL="342900" lvl="0" indent="-342900">
              <a:lnSpc>
                <a:spcPct val="107000"/>
              </a:lnSpc>
              <a:spcAft>
                <a:spcPts val="800"/>
              </a:spcAft>
              <a:buFont typeface="+mj-lt"/>
              <a:buAutoNum type="arabicParenBoth"/>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What are our </a:t>
            </a:r>
            <a:r>
              <a:rPr lang="en-IE" sz="1200" b="1" i="1" dirty="0">
                <a:effectLst/>
                <a:latin typeface="Calibri" panose="020F0502020204030204" pitchFamily="34" charset="0"/>
                <a:ea typeface="Calibri" panose="020F0502020204030204" pitchFamily="34" charset="0"/>
                <a:cs typeface="Times New Roman" panose="02020603050405020304" pitchFamily="18" charset="0"/>
              </a:rPr>
              <a:t>Global Goal Getters </a:t>
            </a:r>
            <a:r>
              <a:rPr lang="en-IE" sz="1200" i="1" dirty="0">
                <a:effectLst/>
                <a:latin typeface="Calibri" panose="020F0502020204030204" pitchFamily="34" charset="0"/>
                <a:ea typeface="Calibri" panose="020F0502020204030204" pitchFamily="34" charset="0"/>
                <a:cs typeface="Times New Roman" panose="02020603050405020304" pitchFamily="18" charset="0"/>
              </a:rPr>
              <a:t>magazine entry/entries going to be about? That is, what topic or content are we going to focus on?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want to repeat the 4 options outlined above in the slide notes.</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(2) What is/are our magazine entry/entries going to look like?  That is, what format are our magazine entry/entries going to take?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What information and activities are usually in magazines that are produced for children your age?  Remember, the </a:t>
            </a:r>
            <a:r>
              <a:rPr lang="en-IE" sz="1200" b="1" i="1" dirty="0">
                <a:effectLst/>
                <a:latin typeface="Calibri" panose="020F0502020204030204" pitchFamily="34" charset="0"/>
                <a:ea typeface="Calibri" panose="020F0502020204030204" pitchFamily="34" charset="0"/>
                <a:cs typeface="Times New Roman" panose="02020603050405020304" pitchFamily="18" charset="0"/>
              </a:rPr>
              <a:t>Global Goal Getters</a:t>
            </a:r>
            <a:r>
              <a:rPr lang="en-IE" sz="1200" i="1" dirty="0">
                <a:effectLst/>
                <a:latin typeface="Calibri" panose="020F0502020204030204" pitchFamily="34" charset="0"/>
                <a:ea typeface="Calibri" panose="020F0502020204030204" pitchFamily="34" charset="0"/>
                <a:cs typeface="Times New Roman" panose="02020603050405020304" pitchFamily="18" charset="0"/>
              </a:rPr>
              <a:t> magazines are online.  This means that they are interactive and can include video or audio, so that we have lots of choice in terms of what format we pick. </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Give pupils a few minutes to generate their ideas.</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like to take some feedback at this point.</a:t>
            </a:r>
            <a:endParaRPr lang="en-IE" i="1" dirty="0"/>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7</a:t>
            </a:fld>
            <a:endParaRPr lang="en-US"/>
          </a:p>
        </p:txBody>
      </p:sp>
    </p:spTree>
    <p:extLst>
      <p:ext uri="{BB962C8B-B14F-4D97-AF65-F5344CB8AC3E}">
        <p14:creationId xmlns:p14="http://schemas.microsoft.com/office/powerpoint/2010/main" val="373803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t>
            </a:r>
            <a:r>
              <a:rPr lang="en-IE" sz="1000" b="1" dirty="0">
                <a:effectLst/>
                <a:latin typeface="Calibri" panose="020F0502020204030204" pitchFamily="34" charset="0"/>
                <a:ea typeface="Calibri" panose="020F0502020204030204" pitchFamily="34" charset="0"/>
                <a:cs typeface="Times New Roman" panose="02020603050405020304" pitchFamily="18" charset="0"/>
              </a:rPr>
              <a:t>Generating ideas</a:t>
            </a:r>
            <a:r>
              <a:rPr lang="en-IE" b="1" dirty="0"/>
              <a:t> </a:t>
            </a:r>
            <a:r>
              <a:rPr lang="en-IE" b="1" i="0" dirty="0"/>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000" b="0" i="1" dirty="0">
              <a:latin typeface="Avenir Next Demi Bold" panose="020B0703020202020204"/>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Every year, the best Our World Irish Aid Award entries are announced at the national final, have their work published in the Global Goal Getters Annual, a magazine that is made available online and included as an insert in a national newspaper and seen by people all over the country.  Looking at examples of work produced by the 2023 Award winners might help us decide what topic we want to focus on and what format we are going to use. </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Access the 2023 Global Goal Getters ‘Annual’ by clicking on the image on the slide or by following this link: https://</a:t>
            </a:r>
            <a:r>
              <a:rPr lang="en-IE" sz="1200" dirty="0" err="1">
                <a:effectLst/>
                <a:latin typeface="Calibri" panose="020F0502020204030204" pitchFamily="34" charset="0"/>
                <a:ea typeface="Calibri" panose="020F0502020204030204" pitchFamily="34" charset="0"/>
                <a:cs typeface="Times New Roman" panose="02020603050405020304" pitchFamily="18" charset="0"/>
              </a:rPr>
              <a:t>ourworldirishaidawards.ie</a:t>
            </a:r>
            <a:r>
              <a:rPr lang="en-IE" sz="1200" dirty="0">
                <a:effectLst/>
                <a:latin typeface="Calibri" panose="020F0502020204030204" pitchFamily="34" charset="0"/>
                <a:ea typeface="Calibri" panose="020F0502020204030204" pitchFamily="34" charset="0"/>
                <a:cs typeface="Times New Roman" panose="02020603050405020304" pitchFamily="18" charset="0"/>
              </a:rPr>
              <a:t>/global-goal-getters/ </a:t>
            </a:r>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8</a:t>
            </a:fld>
            <a:endParaRPr lang="en-US"/>
          </a:p>
        </p:txBody>
      </p:sp>
    </p:spTree>
    <p:extLst>
      <p:ext uri="{BB962C8B-B14F-4D97-AF65-F5344CB8AC3E}">
        <p14:creationId xmlns:p14="http://schemas.microsoft.com/office/powerpoint/2010/main" val="2985676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dirty="0">
                <a:effectLst/>
                <a:latin typeface="Calibri" panose="020F0502020204030204" pitchFamily="34" charset="0"/>
                <a:ea typeface="Times New Roman" panose="02020603050405020304" pitchFamily="18" charset="0"/>
              </a:rPr>
              <a:t>Teacher notes: Reflection on learning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*3 consecutive clicks for text to appear </a:t>
            </a:r>
          </a:p>
          <a:p>
            <a:r>
              <a:rPr lang="en-IE" sz="1200" dirty="0">
                <a:effectLst/>
                <a:latin typeface="Calibri" panose="020F0502020204030204" pitchFamily="34" charset="0"/>
                <a:ea typeface="Times New Roman" panose="02020603050405020304" pitchFamily="18" charset="0"/>
              </a:rPr>
              <a:t> </a:t>
            </a:r>
            <a:endParaRPr lang="en-IE"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Let’s take a few minutes to think about what we have learned in this lesson.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Imagine you are playing football</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As each of the learning intentions for this lesson appear on the board, you should mime: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Shooting and scoring the winning goal in the match – if you are happy that you have learned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Dribbling the ball – if you still need a little support from either myself or your classmates to be able to say that you have learned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each of the learning intentions for this lesson, reading each aloud as they appear.</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Observe pupils to see who might need some extra support.  </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You have all done an amazing job and are all fantastic Global Goal Getters.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68DBD8-7349-C34A-AE03-599CF530FDA7}" type="slidenum">
              <a:rPr lang="en-US" smtClean="0"/>
              <a:t>9</a:t>
            </a:fld>
            <a:endParaRPr lang="en-US"/>
          </a:p>
        </p:txBody>
      </p:sp>
    </p:spTree>
    <p:extLst>
      <p:ext uri="{BB962C8B-B14F-4D97-AF65-F5344CB8AC3E}">
        <p14:creationId xmlns:p14="http://schemas.microsoft.com/office/powerpoint/2010/main" val="296788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4733B-2F7D-64F4-4825-1EC289FCF5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B051EA7-D322-54FD-CA6A-23CE9E65AB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858DCCE-3351-D58B-0E12-A339028622A0}"/>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5" name="Footer Placeholder 4">
            <a:extLst>
              <a:ext uri="{FF2B5EF4-FFF2-40B4-BE49-F238E27FC236}">
                <a16:creationId xmlns:a16="http://schemas.microsoft.com/office/drawing/2014/main" id="{415CA048-FAA1-1312-A1FB-DC8DC0AA2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7FC38-DAD5-DE5E-DC70-424B5571566B}"/>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3906685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48F0-9FE2-EEB7-0D4A-5390A12F9AF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EF16DA-B4E5-6333-68B3-5D04BE02C72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DCA93B-66E4-AB61-0526-0A2A1719381E}"/>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5" name="Footer Placeholder 4">
            <a:extLst>
              <a:ext uri="{FF2B5EF4-FFF2-40B4-BE49-F238E27FC236}">
                <a16:creationId xmlns:a16="http://schemas.microsoft.com/office/drawing/2014/main" id="{AB4753D2-8A0C-4475-D3F3-759A39568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F26F2-E187-6366-EBF6-421A82CFA4B5}"/>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4180978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51FDFF-9706-34A6-5629-6081441AD31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717C6AA-E9B4-434E-5D5A-F4E0CE72FB0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650B60-9796-7FAC-06B4-A100CA349EBB}"/>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5" name="Footer Placeholder 4">
            <a:extLst>
              <a:ext uri="{FF2B5EF4-FFF2-40B4-BE49-F238E27FC236}">
                <a16:creationId xmlns:a16="http://schemas.microsoft.com/office/drawing/2014/main" id="{E1EF3031-5E25-78F6-3476-57D94F043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2DDFB-9943-2F6D-B5CC-E8632D5738D8}"/>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304545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FBEA-DF20-6859-BECE-B65670A1D7B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69C8F9A-21B3-0D46-E0B8-EEDE0BD97F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CB93E6-FB09-39CE-210E-AAEB13F21EE2}"/>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5" name="Footer Placeholder 4">
            <a:extLst>
              <a:ext uri="{FF2B5EF4-FFF2-40B4-BE49-F238E27FC236}">
                <a16:creationId xmlns:a16="http://schemas.microsoft.com/office/drawing/2014/main" id="{7ADF4D35-853D-D37A-3CDE-272A5A4E4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1D1E5-3591-8864-342C-5DD7823D42B4}"/>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274896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E844C-A1C5-7054-73F9-1BB0150B24D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D35D30D-7C2A-9FDF-EDEF-316AB77C1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023004-F728-5007-CE4E-B11569442513}"/>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5" name="Footer Placeholder 4">
            <a:extLst>
              <a:ext uri="{FF2B5EF4-FFF2-40B4-BE49-F238E27FC236}">
                <a16:creationId xmlns:a16="http://schemas.microsoft.com/office/drawing/2014/main" id="{BC638A00-5DF4-CD37-DA9E-A76818FB1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BC4D8-C79F-C21B-EC33-D2F9B44EA6D5}"/>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3463177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6921D-3754-5B97-9DD3-99A052C4EAC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7702B2F-15FB-0104-69A4-F4EF644C5DA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62201AE-0805-70B9-6A15-9C92AAF5CB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BBB77B0-46AA-29BC-4E24-84213405D287}"/>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6" name="Footer Placeholder 5">
            <a:extLst>
              <a:ext uri="{FF2B5EF4-FFF2-40B4-BE49-F238E27FC236}">
                <a16:creationId xmlns:a16="http://schemas.microsoft.com/office/drawing/2014/main" id="{A1D3A2F8-77E1-C723-1E23-D038EF314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0A420-32BB-6A09-FA22-DDE02C4AEC85}"/>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260631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D712-0ACF-D8A6-ACBE-FCB138601D0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F739DE-B726-7E63-C9BB-3A6F3FDA9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75B931A-EC1A-BA57-3B09-A923C75616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FA9592-7278-89C7-7E0B-5AE88E0FE6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AA21FF2-C376-AC4B-F64D-DF36FB42C8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00424F2-C43C-0DA7-26BD-BA248F8511ED}"/>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8" name="Footer Placeholder 7">
            <a:extLst>
              <a:ext uri="{FF2B5EF4-FFF2-40B4-BE49-F238E27FC236}">
                <a16:creationId xmlns:a16="http://schemas.microsoft.com/office/drawing/2014/main" id="{7927C2C6-BA9C-5590-FD17-AB45004022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FDFD95-571D-2D20-F364-7827444F30A4}"/>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384128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B22B-1E20-2DA4-5091-E535AF1FCF6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C9409B-3642-9702-6124-0FAD153E4EAA}"/>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4" name="Footer Placeholder 3">
            <a:extLst>
              <a:ext uri="{FF2B5EF4-FFF2-40B4-BE49-F238E27FC236}">
                <a16:creationId xmlns:a16="http://schemas.microsoft.com/office/drawing/2014/main" id="{2BA15CBB-A1B5-01B1-E4C3-BEA536434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EA059-3DE0-BD0A-AC0A-F8349623EFD5}"/>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226118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681CE-74FD-10F0-F516-BD1A52955355}"/>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3" name="Footer Placeholder 2">
            <a:extLst>
              <a:ext uri="{FF2B5EF4-FFF2-40B4-BE49-F238E27FC236}">
                <a16:creationId xmlns:a16="http://schemas.microsoft.com/office/drawing/2014/main" id="{0769B1E9-402A-B318-A352-1253D8837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A57AC2-CB04-8A18-FB3E-1775DB907FED}"/>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311335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4D26-743B-0AA0-97FE-7F59B823F7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ABC88E6-8B27-D097-C625-5048D863C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9AEB19C-3C19-CDC7-21F9-0DF1ABAC0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022AFAB-4164-ECF7-054F-E888A10A6989}"/>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6" name="Footer Placeholder 5">
            <a:extLst>
              <a:ext uri="{FF2B5EF4-FFF2-40B4-BE49-F238E27FC236}">
                <a16:creationId xmlns:a16="http://schemas.microsoft.com/office/drawing/2014/main" id="{D7462346-075E-DAB2-E080-D0F8F0B2DE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BD921-E66D-551B-7225-6879FCBCA056}"/>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252924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6939-2567-AFDF-0E4B-631023F7C9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8B2F1F-D27C-DA82-6F3F-37A05E73B2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F7BF13-E45D-67AC-0115-6BCE5F4B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085B26-C2B4-DC32-93A1-97CD99178266}"/>
              </a:ext>
            </a:extLst>
          </p:cNvPr>
          <p:cNvSpPr>
            <a:spLocks noGrp="1"/>
          </p:cNvSpPr>
          <p:nvPr>
            <p:ph type="dt" sz="half" idx="10"/>
          </p:nvPr>
        </p:nvSpPr>
        <p:spPr/>
        <p:txBody>
          <a:bodyPr/>
          <a:lstStyle/>
          <a:p>
            <a:fld id="{BD7CF6D3-A764-B44B-8345-22C99DBCC9A6}" type="datetimeFigureOut">
              <a:rPr lang="en-US" smtClean="0"/>
              <a:t>11/9/23</a:t>
            </a:fld>
            <a:endParaRPr lang="en-US"/>
          </a:p>
        </p:txBody>
      </p:sp>
      <p:sp>
        <p:nvSpPr>
          <p:cNvPr id="6" name="Footer Placeholder 5">
            <a:extLst>
              <a:ext uri="{FF2B5EF4-FFF2-40B4-BE49-F238E27FC236}">
                <a16:creationId xmlns:a16="http://schemas.microsoft.com/office/drawing/2014/main" id="{FD18C24C-51A6-F1BF-7C3B-FEAD0CC15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B53C0-D591-5555-68AC-FD5116870757}"/>
              </a:ext>
            </a:extLst>
          </p:cNvPr>
          <p:cNvSpPr>
            <a:spLocks noGrp="1"/>
          </p:cNvSpPr>
          <p:nvPr>
            <p:ph type="sldNum" sz="quarter" idx="12"/>
          </p:nvPr>
        </p:nvSpPr>
        <p:spPr/>
        <p:txBody>
          <a:bodyPr/>
          <a:lstStyle/>
          <a:p>
            <a:fld id="{FE0A1948-ED7D-3341-83CF-A4E1405AA1E0}" type="slidenum">
              <a:rPr lang="en-US" smtClean="0"/>
              <a:t>‹#›</a:t>
            </a:fld>
            <a:endParaRPr lang="en-US"/>
          </a:p>
        </p:txBody>
      </p:sp>
    </p:spTree>
    <p:extLst>
      <p:ext uri="{BB962C8B-B14F-4D97-AF65-F5344CB8AC3E}">
        <p14:creationId xmlns:p14="http://schemas.microsoft.com/office/powerpoint/2010/main" val="1592515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1C8B30-CEA9-80FB-4140-5C913D3596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4BE5A7-E20A-2C27-C860-DD7D45BCF3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4E9B07-57EF-2E79-CF11-949F2C4805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CF6D3-A764-B44B-8345-22C99DBCC9A6}" type="datetimeFigureOut">
              <a:rPr lang="en-US" smtClean="0"/>
              <a:t>11/9/23</a:t>
            </a:fld>
            <a:endParaRPr lang="en-US"/>
          </a:p>
        </p:txBody>
      </p:sp>
      <p:sp>
        <p:nvSpPr>
          <p:cNvPr id="5" name="Footer Placeholder 4">
            <a:extLst>
              <a:ext uri="{FF2B5EF4-FFF2-40B4-BE49-F238E27FC236}">
                <a16:creationId xmlns:a16="http://schemas.microsoft.com/office/drawing/2014/main" id="{71323A2B-9793-C764-A092-624C663CF7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01E12B-6022-CB1A-B958-08466381B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A1948-ED7D-3341-83CF-A4E1405AA1E0}" type="slidenum">
              <a:rPr lang="en-US" smtClean="0"/>
              <a:t>‹#›</a:t>
            </a:fld>
            <a:endParaRPr lang="en-US"/>
          </a:p>
        </p:txBody>
      </p:sp>
    </p:spTree>
    <p:extLst>
      <p:ext uri="{BB962C8B-B14F-4D97-AF65-F5344CB8AC3E}">
        <p14:creationId xmlns:p14="http://schemas.microsoft.com/office/powerpoint/2010/main" val="41840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I9-mxIpg6BU?list=PLAm6_yeZLsSTo4eeM_itmUrJRZ94t3WYQ" TargetMode="External"/><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517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13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27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642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FCEFB319-DCB6-D514-216D-DC371F721516}"/>
              </a:ext>
            </a:extLst>
          </p:cNvPr>
          <p:cNvPicPr>
            <a:picLocks noChangeAspect="1"/>
          </p:cNvPicPr>
          <p:nvPr/>
        </p:nvPicPr>
        <p:blipFill>
          <a:blip r:embed="rId4"/>
          <a:stretch>
            <a:fillRect/>
          </a:stretch>
        </p:blipFill>
        <p:spPr>
          <a:xfrm>
            <a:off x="2101932" y="2103913"/>
            <a:ext cx="7053943" cy="1325087"/>
          </a:xfrm>
          <a:prstGeom prst="rect">
            <a:avLst/>
          </a:prstGeom>
        </p:spPr>
      </p:pic>
      <p:pic>
        <p:nvPicPr>
          <p:cNvPr id="3" name="Picture 2" descr="A close up of a sign&#10;&#10;Description automatically generated">
            <a:extLst>
              <a:ext uri="{FF2B5EF4-FFF2-40B4-BE49-F238E27FC236}">
                <a16:creationId xmlns:a16="http://schemas.microsoft.com/office/drawing/2014/main" id="{905FC5A8-A133-4B13-7771-9F193C6C9C6F}"/>
              </a:ext>
            </a:extLst>
          </p:cNvPr>
          <p:cNvPicPr>
            <a:picLocks noChangeAspect="1"/>
          </p:cNvPicPr>
          <p:nvPr/>
        </p:nvPicPr>
        <p:blipFill>
          <a:blip r:embed="rId5"/>
          <a:stretch>
            <a:fillRect/>
          </a:stretch>
        </p:blipFill>
        <p:spPr>
          <a:xfrm>
            <a:off x="2197924" y="3547830"/>
            <a:ext cx="7361712" cy="1406905"/>
          </a:xfrm>
          <a:prstGeom prst="rect">
            <a:avLst/>
          </a:prstGeom>
        </p:spPr>
      </p:pic>
    </p:spTree>
    <p:extLst>
      <p:ext uri="{BB962C8B-B14F-4D97-AF65-F5344CB8AC3E}">
        <p14:creationId xmlns:p14="http://schemas.microsoft.com/office/powerpoint/2010/main" val="1919595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2" title="Progress is Possible - The World's To Do List | Global Goals">
            <a:hlinkClick r:id="" action="ppaction://media"/>
            <a:extLst>
              <a:ext uri="{FF2B5EF4-FFF2-40B4-BE49-F238E27FC236}">
                <a16:creationId xmlns:a16="http://schemas.microsoft.com/office/drawing/2014/main" id="{9B2A2CE9-6D02-E4FC-6D84-23D33191F88D}"/>
              </a:ext>
            </a:extLst>
          </p:cNvPr>
          <p:cNvPicPr>
            <a:picLocks noRot="1" noChangeAspect="1"/>
          </p:cNvPicPr>
          <p:nvPr>
            <a:videoFile r:link="rId1"/>
          </p:nvPr>
        </p:nvPicPr>
        <p:blipFill>
          <a:blip r:embed="rId5"/>
          <a:stretch>
            <a:fillRect/>
          </a:stretch>
        </p:blipFill>
        <p:spPr>
          <a:xfrm>
            <a:off x="3475603" y="2078181"/>
            <a:ext cx="5240793" cy="2961048"/>
          </a:xfrm>
          <a:prstGeom prst="rect">
            <a:avLst/>
          </a:prstGeom>
        </p:spPr>
      </p:pic>
    </p:spTree>
    <p:extLst>
      <p:ext uri="{BB962C8B-B14F-4D97-AF65-F5344CB8AC3E}">
        <p14:creationId xmlns:p14="http://schemas.microsoft.com/office/powerpoint/2010/main" val="23670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B053200-DA5C-0AA2-11A9-7A17AF10691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954352">
            <a:off x="9954582" y="1350019"/>
            <a:ext cx="1610811" cy="1610811"/>
          </a:xfrm>
          <a:prstGeom prst="rect">
            <a:avLst/>
          </a:prstGeom>
        </p:spPr>
      </p:pic>
    </p:spTree>
    <p:extLst>
      <p:ext uri="{BB962C8B-B14F-4D97-AF65-F5344CB8AC3E}">
        <p14:creationId xmlns:p14="http://schemas.microsoft.com/office/powerpoint/2010/main" val="918531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663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338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poster of a football ball in a net&#10;&#10;Description automatically generated">
            <a:extLst>
              <a:ext uri="{FF2B5EF4-FFF2-40B4-BE49-F238E27FC236}">
                <a16:creationId xmlns:a16="http://schemas.microsoft.com/office/drawing/2014/main" id="{32AA75C4-5254-5BE9-DF5C-C9E42D1BFB30}"/>
              </a:ext>
            </a:extLst>
          </p:cNvPr>
          <p:cNvPicPr>
            <a:picLocks noChangeAspect="1"/>
          </p:cNvPicPr>
          <p:nvPr/>
        </p:nvPicPr>
        <p:blipFill rotWithShape="1">
          <a:blip r:embed="rId4"/>
          <a:srcRect l="5041" t="59016" r="36926" b="19344"/>
          <a:stretch/>
        </p:blipFill>
        <p:spPr>
          <a:xfrm>
            <a:off x="614596" y="4028607"/>
            <a:ext cx="7075357" cy="1484028"/>
          </a:xfrm>
          <a:prstGeom prst="rect">
            <a:avLst/>
          </a:prstGeom>
        </p:spPr>
      </p:pic>
      <p:pic>
        <p:nvPicPr>
          <p:cNvPr id="4" name="Picture 3" descr="A purple text on a white background&#10;&#10;Description automatically generated">
            <a:extLst>
              <a:ext uri="{FF2B5EF4-FFF2-40B4-BE49-F238E27FC236}">
                <a16:creationId xmlns:a16="http://schemas.microsoft.com/office/drawing/2014/main" id="{045FD3DD-B61E-A590-36FB-9F982287D0B1}"/>
              </a:ext>
            </a:extLst>
          </p:cNvPr>
          <p:cNvPicPr>
            <a:picLocks noChangeAspect="1"/>
          </p:cNvPicPr>
          <p:nvPr/>
        </p:nvPicPr>
        <p:blipFill>
          <a:blip r:embed="rId5"/>
          <a:stretch>
            <a:fillRect/>
          </a:stretch>
        </p:blipFill>
        <p:spPr>
          <a:xfrm>
            <a:off x="5731329" y="809455"/>
            <a:ext cx="4083502" cy="674959"/>
          </a:xfrm>
          <a:prstGeom prst="rect">
            <a:avLst/>
          </a:prstGeom>
        </p:spPr>
      </p:pic>
      <p:pic>
        <p:nvPicPr>
          <p:cNvPr id="6" name="Picture 5" descr="A purple text on a white background&#10;&#10;Description automatically generated">
            <a:extLst>
              <a:ext uri="{FF2B5EF4-FFF2-40B4-BE49-F238E27FC236}">
                <a16:creationId xmlns:a16="http://schemas.microsoft.com/office/drawing/2014/main" id="{475B4382-AA1F-221D-A81F-6C326C94EF05}"/>
              </a:ext>
            </a:extLst>
          </p:cNvPr>
          <p:cNvPicPr>
            <a:picLocks noChangeAspect="1"/>
          </p:cNvPicPr>
          <p:nvPr/>
        </p:nvPicPr>
        <p:blipFill>
          <a:blip r:embed="rId6"/>
          <a:stretch>
            <a:fillRect/>
          </a:stretch>
        </p:blipFill>
        <p:spPr>
          <a:xfrm>
            <a:off x="4818163" y="1435874"/>
            <a:ext cx="4975309" cy="828122"/>
          </a:xfrm>
          <a:prstGeom prst="rect">
            <a:avLst/>
          </a:prstGeom>
        </p:spPr>
      </p:pic>
      <p:pic>
        <p:nvPicPr>
          <p:cNvPr id="8" name="Picture 7" descr="A close up of a text&#10;&#10;Description automatically generated">
            <a:extLst>
              <a:ext uri="{FF2B5EF4-FFF2-40B4-BE49-F238E27FC236}">
                <a16:creationId xmlns:a16="http://schemas.microsoft.com/office/drawing/2014/main" id="{AA6B7603-43EF-62ED-9040-AD8086C79C11}"/>
              </a:ext>
            </a:extLst>
          </p:cNvPr>
          <p:cNvPicPr>
            <a:picLocks noChangeAspect="1"/>
          </p:cNvPicPr>
          <p:nvPr/>
        </p:nvPicPr>
        <p:blipFill>
          <a:blip r:embed="rId7"/>
          <a:stretch>
            <a:fillRect/>
          </a:stretch>
        </p:blipFill>
        <p:spPr>
          <a:xfrm>
            <a:off x="4877539" y="2263996"/>
            <a:ext cx="4937292" cy="949994"/>
          </a:xfrm>
          <a:prstGeom prst="rect">
            <a:avLst/>
          </a:prstGeom>
        </p:spPr>
      </p:pic>
    </p:spTree>
    <p:extLst>
      <p:ext uri="{BB962C8B-B14F-4D97-AF65-F5344CB8AC3E}">
        <p14:creationId xmlns:p14="http://schemas.microsoft.com/office/powerpoint/2010/main" val="15510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1410</Words>
  <Application>Microsoft Macintosh PowerPoint</Application>
  <PresentationFormat>Widescreen</PresentationFormat>
  <Paragraphs>115</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Arial</vt:lpstr>
      <vt:lpstr>Avenir Next Demi Bold</vt:lpstr>
      <vt:lpstr>Calibri</vt:lpstr>
      <vt:lpstr>Calibri Light</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Carla Henry</cp:lastModifiedBy>
  <cp:revision>14</cp:revision>
  <dcterms:created xsi:type="dcterms:W3CDTF">2023-11-09T10:13:30Z</dcterms:created>
  <dcterms:modified xsi:type="dcterms:W3CDTF">2023-11-09T16:37:59Z</dcterms:modified>
</cp:coreProperties>
</file>