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3" r:id="rId8"/>
    <p:sldId id="264" r:id="rId9"/>
    <p:sldId id="266" r:id="rId10"/>
    <p:sldId id="267" r:id="rId11"/>
    <p:sldId id="269" r:id="rId12"/>
    <p:sldId id="272" r:id="rId13"/>
    <p:sldId id="277" r:id="rId14"/>
    <p:sldId id="27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179"/>
    <p:restoredTop sz="57199"/>
  </p:normalViewPr>
  <p:slideViewPr>
    <p:cSldViewPr snapToGrid="0">
      <p:cViewPr varScale="1">
        <p:scale>
          <a:sx n="87" d="100"/>
          <a:sy n="87" d="100"/>
        </p:scale>
        <p:origin x="224"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34CA53-B224-1549-A711-D06268128A58}" type="datetimeFigureOut">
              <a:rPr lang="en-US" smtClean="0"/>
              <a:t>11/9/23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72D7EB-1E61-C94B-8DD9-155D4C88F3BC}" type="slidenum">
              <a:rPr lang="en-US" smtClean="0"/>
              <a:t>‹#›</a:t>
            </a:fld>
            <a:endParaRPr lang="en-US"/>
          </a:p>
        </p:txBody>
      </p:sp>
    </p:spTree>
    <p:extLst>
      <p:ext uri="{BB962C8B-B14F-4D97-AF65-F5344CB8AC3E}">
        <p14:creationId xmlns:p14="http://schemas.microsoft.com/office/powerpoint/2010/main" val="460041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lnSpc>
                <a:spcPct val="107000"/>
              </a:lnSpc>
              <a:spcAft>
                <a:spcPts val="867"/>
              </a:spcAft>
              <a:defRPr/>
            </a:pPr>
            <a:r>
              <a:rPr lang="en-IE" b="1" dirty="0"/>
              <a:t>Teacher notes: none</a:t>
            </a:r>
          </a:p>
          <a:p>
            <a:pPr>
              <a:lnSpc>
                <a:spcPct val="107000"/>
              </a:lnSpc>
              <a:spcAft>
                <a:spcPts val="867"/>
              </a:spcAft>
            </a:pPr>
            <a:endParaRPr lang="en-IE" sz="2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72D7EB-1E61-C94B-8DD9-155D4C88F3BC}" type="slidenum">
              <a:rPr lang="en-US" smtClean="0"/>
              <a:t>1</a:t>
            </a:fld>
            <a:endParaRPr lang="en-US"/>
          </a:p>
        </p:txBody>
      </p:sp>
    </p:spTree>
    <p:extLst>
      <p:ext uri="{BB962C8B-B14F-4D97-AF65-F5344CB8AC3E}">
        <p14:creationId xmlns:p14="http://schemas.microsoft.com/office/powerpoint/2010/main" val="31060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IE" b="1" dirty="0"/>
              <a:t>Teacher notes: Activity 2 </a:t>
            </a:r>
            <a:r>
              <a:rPr lang="en-IE" sz="1200" b="1" dirty="0">
                <a:latin typeface="Calibri" panose="020F0502020204030204" pitchFamily="34" charset="0"/>
                <a:ea typeface="Calibri" panose="020F0502020204030204" pitchFamily="34" charset="0"/>
                <a:cs typeface="Times New Roman" panose="02020603050405020304" pitchFamily="18" charset="0"/>
              </a:rPr>
              <a:t>(Stories of progress</a:t>
            </a:r>
            <a:r>
              <a:rPr lang="en-IE" b="1" dirty="0"/>
              <a:t>) (*1 click)</a:t>
            </a:r>
          </a:p>
          <a:p>
            <a:pPr>
              <a:lnSpc>
                <a:spcPct val="107000"/>
              </a:lnSpc>
              <a:spcAft>
                <a:spcPts val="867"/>
              </a:spcAft>
            </a:pPr>
            <a:r>
              <a:rPr lang="en-IE" sz="1800" dirty="0">
                <a:latin typeface="Calibri" panose="020F0502020204030204" pitchFamily="34" charset="0"/>
                <a:ea typeface="Calibri" panose="020F0502020204030204" pitchFamily="34" charset="0"/>
                <a:cs typeface="Times New Roman" panose="02020603050405020304" pitchFamily="18" charset="0"/>
              </a:rPr>
              <a:t>Invite 3 pupils to read about Sierra Leone, Zambia and Vietnam.  Explain any tricky words/phrases including stakeholders (the people affected by any decision), advocate (to speak out)</a:t>
            </a:r>
            <a:endParaRPr lang="en-IE" sz="2800" b="0" i="0" u="none" strike="noStrike" dirty="0">
              <a:solidFill>
                <a:srgbClr val="374151"/>
              </a:solidFill>
              <a:effectLst/>
              <a:latin typeface="Söhne"/>
            </a:endParaRPr>
          </a:p>
          <a:p>
            <a:pPr defTabSz="990752">
              <a:defRPr/>
            </a:pPr>
            <a:endParaRPr lang="en-IE" sz="1200" dirty="0">
              <a:latin typeface="Calibri" panose="020F0502020204030204" pitchFamily="34" charset="0"/>
              <a:ea typeface="Calibri" panose="020F0502020204030204" pitchFamily="34" charset="0"/>
              <a:cs typeface="Times New Roman" panose="02020603050405020304" pitchFamily="18" charset="0"/>
            </a:endParaRPr>
          </a:p>
          <a:p>
            <a:pPr defTabSz="990752">
              <a:defRPr/>
            </a:pPr>
            <a:r>
              <a:rPr lang="en-IE" sz="1200" dirty="0">
                <a:latin typeface="Calibri" panose="020F0502020204030204" pitchFamily="34" charset="0"/>
                <a:ea typeface="Calibri" panose="020F0502020204030204" pitchFamily="34" charset="0"/>
                <a:cs typeface="Times New Roman" panose="02020603050405020304" pitchFamily="18" charset="0"/>
              </a:rPr>
              <a:t>NB: Slides 7-9, together with pages 3-7 of the 2024 Our World Irish Aid Awards pupils magazine, includes all the information your pupils need to compete against the clock in our updated online Global Goal Spinner game, available: </a:t>
            </a:r>
            <a:r>
              <a:rPr lang="en-IE"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https://</a:t>
            </a:r>
            <a:r>
              <a:rPr lang="en-IE" sz="1200" dirty="0" err="1">
                <a:highlight>
                  <a:srgbClr val="FFFF00"/>
                </a:highlight>
                <a:latin typeface="Calibri" panose="020F0502020204030204" pitchFamily="34" charset="0"/>
                <a:ea typeface="Calibri" panose="020F0502020204030204" pitchFamily="34" charset="0"/>
                <a:cs typeface="Times New Roman" panose="02020603050405020304" pitchFamily="18" charset="0"/>
              </a:rPr>
              <a:t>globalspinner.ourworldirishaidawards.ie</a:t>
            </a:r>
            <a:r>
              <a:rPr lang="en-IE"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/#/game/title</a:t>
            </a:r>
          </a:p>
          <a:p>
            <a:pPr defTabSz="990752">
              <a:defRPr/>
            </a:pPr>
            <a:endParaRPr lang="en-IE" sz="1200" b="0" i="0" baseline="0" dirty="0">
              <a:highlight>
                <a:srgbClr val="FFFF00"/>
              </a:highlight>
              <a:latin typeface="Calibri" panose="020F0502020204030204" pitchFamily="34" charset="0"/>
              <a:cs typeface="Times New Roman" panose="02020603050405020304" pitchFamily="18" charset="0"/>
            </a:endParaRPr>
          </a:p>
          <a:p>
            <a:pPr defTabSz="990752">
              <a:defRPr/>
            </a:pPr>
            <a:r>
              <a:rPr lang="en-IE" sz="1200" b="0" i="0" baseline="0" dirty="0">
                <a:highlight>
                  <a:srgbClr val="FFFF00"/>
                </a:highlight>
                <a:latin typeface="Calibri" panose="020F0502020204030204" pitchFamily="34" charset="0"/>
                <a:cs typeface="Times New Roman" panose="02020603050405020304" pitchFamily="18" charset="0"/>
              </a:rPr>
              <a:t>Invite pupils to work in groups, each group take a different country and complete a spider diagram on the Global Goals that Irish Aid helps each country to achieve. Also, ask students to identify what the lessons are that we can learn in sustainable development? </a:t>
            </a:r>
          </a:p>
          <a:p>
            <a:pPr defTabSz="990752">
              <a:defRPr/>
            </a:pPr>
            <a:endParaRPr lang="en-IE" sz="1200" b="0" i="0" baseline="0" dirty="0">
              <a:highlight>
                <a:srgbClr val="FFFF00"/>
              </a:highlight>
              <a:latin typeface="Calibri" panose="020F0502020204030204" pitchFamily="34" charset="0"/>
              <a:cs typeface="Times New Roman" panose="02020603050405020304" pitchFamily="18" charset="0"/>
            </a:endParaRPr>
          </a:p>
          <a:p>
            <a:pPr defTabSz="990752">
              <a:defRPr/>
            </a:pPr>
            <a:r>
              <a:rPr lang="en-IE" sz="1200" b="0" i="0" baseline="0" dirty="0">
                <a:highlight>
                  <a:srgbClr val="FFFF00"/>
                </a:highlight>
                <a:latin typeface="Calibri" panose="020F0502020204030204" pitchFamily="34" charset="0"/>
                <a:cs typeface="Times New Roman" panose="02020603050405020304" pitchFamily="18" charset="0"/>
              </a:rPr>
              <a:t>After all the presentations, discuss the common themes for the countries, the differences and the importance of having different solutions in each country. (Common themes: agricultural development, food security, income generation, Local Community empowerment, Climate Change resilience), (Differences: impact of climate change, geographical differences, government involvement) There are no one-size-fits-all solutions for these situations.</a:t>
            </a:r>
          </a:p>
          <a:p>
            <a:pPr defTabSz="990752">
              <a:defRPr/>
            </a:pPr>
            <a:endParaRPr lang="en-IE" sz="1200" b="0" i="0" baseline="0" dirty="0">
              <a:highlight>
                <a:srgbClr val="FFFF00"/>
              </a:highlight>
              <a:latin typeface="Calibri" panose="020F0502020204030204" pitchFamily="34" charset="0"/>
              <a:cs typeface="Times New Roman" panose="02020603050405020304" pitchFamily="18" charset="0"/>
            </a:endParaRPr>
          </a:p>
          <a:p>
            <a:pPr defTabSz="990752">
              <a:defRPr/>
            </a:pPr>
            <a:endParaRPr lang="en-IE" sz="1200" b="0" i="0" baseline="0" dirty="0">
              <a:highlight>
                <a:srgbClr val="FFFF00"/>
              </a:highlight>
              <a:latin typeface="Calibri" panose="020F0502020204030204" pitchFamily="34" charset="0"/>
              <a:cs typeface="Times New Roman" panose="02020603050405020304" pitchFamily="18" charset="0"/>
            </a:endParaRPr>
          </a:p>
          <a:p>
            <a:pPr defTabSz="990752">
              <a:defRPr/>
            </a:pPr>
            <a:endParaRPr lang="en-IE" sz="1200" b="1" i="0" baseline="0" dirty="0">
              <a:highlight>
                <a:srgbClr val="FFFF00"/>
              </a:highlight>
              <a:latin typeface="Calibri" panose="020F0502020204030204" pitchFamily="34" charset="0"/>
              <a:cs typeface="Times New Roman" panose="02020603050405020304" pitchFamily="18" charset="0"/>
            </a:endParaRPr>
          </a:p>
          <a:p>
            <a:pPr defTabSz="990752">
              <a:defRPr/>
            </a:pPr>
            <a:endParaRPr lang="en-IE" b="1" i="1" dirty="0"/>
          </a:p>
        </p:txBody>
      </p:sp>
      <p:sp>
        <p:nvSpPr>
          <p:cNvPr id="4" name="Slide Number Placeholder 3"/>
          <p:cNvSpPr>
            <a:spLocks noGrp="1"/>
          </p:cNvSpPr>
          <p:nvPr>
            <p:ph type="sldNum" sz="quarter" idx="5"/>
          </p:nvPr>
        </p:nvSpPr>
        <p:spPr/>
        <p:txBody>
          <a:bodyPr/>
          <a:lstStyle/>
          <a:p>
            <a:fld id="{7C72D7EB-1E61-C94B-8DD9-155D4C88F3BC}" type="slidenum">
              <a:rPr lang="en-US" smtClean="0"/>
              <a:t>10</a:t>
            </a:fld>
            <a:endParaRPr lang="en-US"/>
          </a:p>
        </p:txBody>
      </p:sp>
    </p:spTree>
    <p:extLst>
      <p:ext uri="{BB962C8B-B14F-4D97-AF65-F5344CB8AC3E}">
        <p14:creationId xmlns:p14="http://schemas.microsoft.com/office/powerpoint/2010/main" val="2521103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play against the clock to see your level of knowledge by playing the Global Goals Spinner on the Our World Irish Aid Award website https://</a:t>
            </a:r>
            <a:r>
              <a:rPr lang="en-US" dirty="0" err="1"/>
              <a:t>globalspinner.ourworldirishaidawards.ie</a:t>
            </a:r>
            <a:r>
              <a:rPr lang="en-US" dirty="0"/>
              <a:t>/#/game/title</a:t>
            </a:r>
          </a:p>
          <a:p>
            <a:endParaRPr lang="en-US" dirty="0"/>
          </a:p>
          <a:p>
            <a:endParaRPr lang="en-US" dirty="0"/>
          </a:p>
        </p:txBody>
      </p:sp>
      <p:sp>
        <p:nvSpPr>
          <p:cNvPr id="4" name="Slide Number Placeholder 3"/>
          <p:cNvSpPr>
            <a:spLocks noGrp="1"/>
          </p:cNvSpPr>
          <p:nvPr>
            <p:ph type="sldNum" sz="quarter" idx="5"/>
          </p:nvPr>
        </p:nvSpPr>
        <p:spPr/>
        <p:txBody>
          <a:bodyPr/>
          <a:lstStyle/>
          <a:p>
            <a:fld id="{7C72D7EB-1E61-C94B-8DD9-155D4C88F3BC}" type="slidenum">
              <a:rPr lang="en-US" smtClean="0"/>
              <a:t>11</a:t>
            </a:fld>
            <a:endParaRPr lang="en-US"/>
          </a:p>
        </p:txBody>
      </p:sp>
    </p:spTree>
    <p:extLst>
      <p:ext uri="{BB962C8B-B14F-4D97-AF65-F5344CB8AC3E}">
        <p14:creationId xmlns:p14="http://schemas.microsoft.com/office/powerpoint/2010/main" val="3528561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200" b="1" dirty="0">
                <a:effectLst/>
                <a:latin typeface="Calibri" panose="020F0502020204030204" pitchFamily="34" charset="0"/>
                <a:ea typeface="Times New Roman" panose="02020603050405020304" pitchFamily="18" charset="0"/>
              </a:rPr>
              <a:t>Teacher notes: Reflection on learning  </a:t>
            </a:r>
            <a:r>
              <a:rPr lang="en-IE" sz="1200" b="1" dirty="0">
                <a:effectLst/>
                <a:latin typeface="Calibri" panose="020F0502020204030204" pitchFamily="34" charset="0"/>
                <a:ea typeface="Calibri" panose="020F0502020204030204" pitchFamily="34" charset="0"/>
                <a:cs typeface="Times New Roman" panose="02020603050405020304" pitchFamily="18" charset="0"/>
              </a:rPr>
              <a:t>*3 consecutive clicks for text to appear </a:t>
            </a:r>
          </a:p>
          <a:p>
            <a:pPr>
              <a:lnSpc>
                <a:spcPct val="107000"/>
              </a:lnSpc>
              <a:spcAft>
                <a:spcPts val="800"/>
              </a:spcAft>
            </a:pPr>
            <a:endParaRPr lang="en-IE"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Let’s take a few minutes to think about what we have learned in this lesson.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Imagine you are playing football: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As each of the learning intentions for this lesson appear on the board, you should mime:</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Shooting and scoring a goal in the match – if you are happy that you have learned</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Kicking the ball – if you still need a little support from either myself or your classmates to be able to say that you have learned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dirty="0">
                <a:effectLst/>
                <a:latin typeface="Calibri" panose="020F0502020204030204" pitchFamily="34" charset="0"/>
                <a:ea typeface="Calibri" panose="020F0502020204030204" pitchFamily="34" charset="0"/>
                <a:cs typeface="Times New Roman" panose="02020603050405020304" pitchFamily="18" charset="0"/>
              </a:rPr>
              <a:t>* Click</a:t>
            </a:r>
            <a:r>
              <a:rPr lang="en-IE" sz="1200" dirty="0">
                <a:effectLst/>
                <a:latin typeface="Calibri" panose="020F0502020204030204" pitchFamily="34" charset="0"/>
                <a:ea typeface="Calibri" panose="020F0502020204030204" pitchFamily="34" charset="0"/>
                <a:cs typeface="Times New Roman" panose="02020603050405020304" pitchFamily="18" charset="0"/>
              </a:rPr>
              <a:t> to animate each of the learning intentions for this lesson, reading each aloud as they appear.</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 Observe pupils to see who might need some extra support.  </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You have all done an amazing job and are all fantastic Global Goal Getters.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C72D7EB-1E61-C94B-8DD9-155D4C88F3BC}" type="slidenum">
              <a:rPr lang="en-US" smtClean="0"/>
              <a:t>12</a:t>
            </a:fld>
            <a:endParaRPr lang="en-US"/>
          </a:p>
        </p:txBody>
      </p:sp>
    </p:spTree>
    <p:extLst>
      <p:ext uri="{BB962C8B-B14F-4D97-AF65-F5344CB8AC3E}">
        <p14:creationId xmlns:p14="http://schemas.microsoft.com/office/powerpoint/2010/main" val="338744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lnSpc>
                <a:spcPct val="107000"/>
              </a:lnSpc>
              <a:spcAft>
                <a:spcPts val="867"/>
              </a:spcAft>
              <a:defRPr/>
            </a:pPr>
            <a:r>
              <a:rPr lang="en-IE" b="1" dirty="0"/>
              <a:t>Teacher notes: none</a:t>
            </a:r>
          </a:p>
          <a:p>
            <a:pPr>
              <a:lnSpc>
                <a:spcPct val="107000"/>
              </a:lnSpc>
              <a:spcAft>
                <a:spcPts val="867"/>
              </a:spcAft>
            </a:pPr>
            <a:endParaRPr lang="en-IE" sz="2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72D7EB-1E61-C94B-8DD9-155D4C88F3BC}" type="slidenum">
              <a:rPr lang="en-US" smtClean="0"/>
              <a:t>2</a:t>
            </a:fld>
            <a:endParaRPr lang="en-US"/>
          </a:p>
        </p:txBody>
      </p:sp>
    </p:spTree>
    <p:extLst>
      <p:ext uri="{BB962C8B-B14F-4D97-AF65-F5344CB8AC3E}">
        <p14:creationId xmlns:p14="http://schemas.microsoft.com/office/powerpoint/2010/main" val="2751318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lnSpc>
                <a:spcPct val="107000"/>
              </a:lnSpc>
              <a:spcAft>
                <a:spcPts val="867"/>
              </a:spcAft>
              <a:defRPr/>
            </a:pPr>
            <a:r>
              <a:rPr lang="en-IE" b="1" dirty="0"/>
              <a:t>Teacher notes: none</a:t>
            </a:r>
          </a:p>
          <a:p>
            <a:pPr>
              <a:lnSpc>
                <a:spcPct val="107000"/>
              </a:lnSpc>
              <a:spcAft>
                <a:spcPts val="867"/>
              </a:spcAft>
            </a:pPr>
            <a:endParaRPr lang="en-IE" sz="2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72D7EB-1E61-C94B-8DD9-155D4C88F3BC}" type="slidenum">
              <a:rPr lang="en-US" smtClean="0"/>
              <a:t>3</a:t>
            </a:fld>
            <a:endParaRPr lang="en-US"/>
          </a:p>
        </p:txBody>
      </p:sp>
    </p:spTree>
    <p:extLst>
      <p:ext uri="{BB962C8B-B14F-4D97-AF65-F5344CB8AC3E}">
        <p14:creationId xmlns:p14="http://schemas.microsoft.com/office/powerpoint/2010/main" val="2118030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67"/>
              </a:spcAft>
            </a:pPr>
            <a:r>
              <a:rPr lang="en-IE" b="1" dirty="0">
                <a:effectLst/>
                <a:latin typeface="Calibri" panose="020F0502020204030204" pitchFamily="34" charset="0"/>
                <a:ea typeface="Calibri" panose="020F0502020204030204" pitchFamily="34" charset="0"/>
                <a:cs typeface="Times New Roman" panose="02020603050405020304" pitchFamily="18" charset="0"/>
              </a:rPr>
              <a:t>Teacher notes: Learning intentions (2 consecutive animations at * Click)</a:t>
            </a:r>
            <a:endParaRPr lang="en-I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endParaRPr lang="en-IE"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IE" b="1" dirty="0">
                <a:effectLst/>
                <a:latin typeface="Calibri" panose="020F0502020204030204" pitchFamily="34" charset="0"/>
                <a:ea typeface="Calibri" panose="020F0502020204030204" pitchFamily="34" charset="0"/>
                <a:cs typeface="Times New Roman" panose="02020603050405020304" pitchFamily="18" charset="0"/>
              </a:rPr>
              <a:t>Sensitivity note</a:t>
            </a:r>
            <a:r>
              <a:rPr lang="en-IE" dirty="0">
                <a:effectLst/>
                <a:latin typeface="Calibri" panose="020F0502020204030204" pitchFamily="34" charset="0"/>
                <a:ea typeface="Calibri" panose="020F0502020204030204" pitchFamily="34" charset="0"/>
                <a:cs typeface="Times New Roman" panose="02020603050405020304" pitchFamily="18" charset="0"/>
              </a:rPr>
              <a:t>: As their teacher, you know your own pupils well.  Please feel free to edit the lesson to best suit the needs in your class.</a:t>
            </a:r>
          </a:p>
          <a:p>
            <a:pPr>
              <a:lnSpc>
                <a:spcPct val="107000"/>
              </a:lnSpc>
              <a:spcAft>
                <a:spcPts val="867"/>
              </a:spcAft>
            </a:pPr>
            <a:endParaRPr lang="en-I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IE" dirty="0">
                <a:effectLst/>
                <a:latin typeface="Calibri" panose="020F0502020204030204" pitchFamily="34" charset="0"/>
                <a:ea typeface="Calibri" panose="020F0502020204030204" pitchFamily="34" charset="0"/>
                <a:cs typeface="Times New Roman" panose="02020603050405020304" pitchFamily="18" charset="0"/>
              </a:rPr>
              <a:t>See also our </a:t>
            </a:r>
            <a:r>
              <a:rPr lang="en-IE" u="sng" dirty="0">
                <a:effectLst/>
                <a:latin typeface="Calibri" panose="020F0502020204030204" pitchFamily="34" charset="0"/>
                <a:ea typeface="Calibri" panose="020F0502020204030204" pitchFamily="34" charset="0"/>
                <a:cs typeface="Times New Roman" panose="02020603050405020304" pitchFamily="18" charset="0"/>
              </a:rPr>
              <a:t>Good Practice Guidelines for teaching about poverty and development</a:t>
            </a:r>
            <a:r>
              <a:rPr lang="en-IE" dirty="0">
                <a:effectLst/>
                <a:latin typeface="Calibri" panose="020F0502020204030204" pitchFamily="34" charset="0"/>
                <a:ea typeface="Calibri" panose="020F0502020204030204" pitchFamily="34" charset="0"/>
                <a:cs typeface="Times New Roman" panose="02020603050405020304" pitchFamily="18" charset="0"/>
              </a:rPr>
              <a:t> </a:t>
            </a:r>
            <a:r>
              <a:rPr lang="en-IE" sz="2000" dirty="0">
                <a:latin typeface="Calibri" panose="020F0502020204030204" pitchFamily="34" charset="0"/>
                <a:ea typeface="Calibri" panose="020F0502020204030204" pitchFamily="34" charset="0"/>
                <a:cs typeface="Times New Roman" panose="02020603050405020304" pitchFamily="18" charset="0"/>
              </a:rPr>
              <a:t>in the Teacher’s section of </a:t>
            </a:r>
            <a:r>
              <a:rPr lang="en-IE" sz="20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www.ourworldirishaidawards.ie</a:t>
            </a:r>
            <a:endParaRPr lang="en-IE"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IE" dirty="0">
                <a:effectLst/>
                <a:latin typeface="Calibri" panose="020F0502020204030204" pitchFamily="34" charset="0"/>
                <a:ea typeface="Calibri" panose="020F0502020204030204" pitchFamily="34" charset="0"/>
                <a:cs typeface="Times New Roman" panose="02020603050405020304" pitchFamily="18" charset="0"/>
              </a:rPr>
              <a:t>Ask for volunteers to read the two learning intentions for Lesson Two.</a:t>
            </a:r>
          </a:p>
          <a:p>
            <a:pPr>
              <a:lnSpc>
                <a:spcPct val="107000"/>
              </a:lnSpc>
              <a:spcAft>
                <a:spcPts val="867"/>
              </a:spcAft>
            </a:pPr>
            <a:endParaRPr lang="en-I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IE" dirty="0">
                <a:effectLst/>
                <a:latin typeface="Calibri" panose="020F0502020204030204" pitchFamily="34" charset="0"/>
                <a:ea typeface="Calibri" panose="020F0502020204030204" pitchFamily="34" charset="0"/>
                <a:cs typeface="Times New Roman" panose="02020603050405020304" pitchFamily="18" charset="0"/>
              </a:rPr>
              <a:t>* </a:t>
            </a:r>
            <a:r>
              <a:rPr lang="en-IE" b="1" dirty="0">
                <a:effectLst/>
                <a:latin typeface="Calibri" panose="020F0502020204030204" pitchFamily="34" charset="0"/>
                <a:ea typeface="Calibri" panose="020F0502020204030204" pitchFamily="34" charset="0"/>
                <a:cs typeface="Times New Roman" panose="02020603050405020304" pitchFamily="18" charset="0"/>
              </a:rPr>
              <a:t>Click</a:t>
            </a:r>
            <a:r>
              <a:rPr lang="en-IE" dirty="0">
                <a:effectLst/>
                <a:latin typeface="Calibri" panose="020F0502020204030204" pitchFamily="34" charset="0"/>
                <a:ea typeface="Calibri" panose="020F0502020204030204" pitchFamily="34" charset="0"/>
                <a:cs typeface="Times New Roman" panose="02020603050405020304" pitchFamily="18" charset="0"/>
              </a:rPr>
              <a:t> to animate in the learning intentions, one after another.</a:t>
            </a:r>
          </a:p>
          <a:p>
            <a:pPr>
              <a:lnSpc>
                <a:spcPct val="107000"/>
              </a:lnSpc>
              <a:spcAft>
                <a:spcPts val="867"/>
              </a:spcAft>
            </a:pPr>
            <a:endParaRPr lang="en-I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IE" dirty="0">
                <a:effectLst/>
                <a:latin typeface="Calibri" panose="020F0502020204030204" pitchFamily="34" charset="0"/>
                <a:ea typeface="Calibri" panose="020F0502020204030204" pitchFamily="34" charset="0"/>
                <a:cs typeface="Times New Roman" panose="02020603050405020304" pitchFamily="18" charset="0"/>
              </a:rPr>
              <a:t>Check for comprehension of tricky words, explaining as necessary.</a:t>
            </a:r>
          </a:p>
          <a:p>
            <a:pPr>
              <a:lnSpc>
                <a:spcPct val="107000"/>
              </a:lnSpc>
              <a:spcAft>
                <a:spcPts val="867"/>
              </a:spcAft>
            </a:pPr>
            <a:endParaRPr lang="en-IE"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IE" i="1" dirty="0">
                <a:effectLst/>
                <a:latin typeface="Calibri" panose="020F0502020204030204" pitchFamily="34" charset="0"/>
                <a:ea typeface="Calibri" panose="020F0502020204030204" pitchFamily="34" charset="0"/>
                <a:cs typeface="Times New Roman" panose="02020603050405020304" pitchFamily="18" charset="0"/>
              </a:rPr>
              <a:t>This is the second lesson for the 2024 Our World Irish Aid Awards.  It is all about what Irish Aid is and does in different countries to make sure that all people have access to sufficient, nutritious food. </a:t>
            </a:r>
          </a:p>
        </p:txBody>
      </p:sp>
      <p:sp>
        <p:nvSpPr>
          <p:cNvPr id="4" name="Slide Number Placeholder 3"/>
          <p:cNvSpPr>
            <a:spLocks noGrp="1"/>
          </p:cNvSpPr>
          <p:nvPr>
            <p:ph type="sldNum" sz="quarter" idx="5"/>
          </p:nvPr>
        </p:nvSpPr>
        <p:spPr/>
        <p:txBody>
          <a:bodyPr/>
          <a:lstStyle/>
          <a:p>
            <a:fld id="{7C72D7EB-1E61-C94B-8DD9-155D4C88F3BC}" type="slidenum">
              <a:rPr lang="en-US" smtClean="0"/>
              <a:t>4</a:t>
            </a:fld>
            <a:endParaRPr lang="en-US"/>
          </a:p>
        </p:txBody>
      </p:sp>
    </p:spTree>
    <p:extLst>
      <p:ext uri="{BB962C8B-B14F-4D97-AF65-F5344CB8AC3E}">
        <p14:creationId xmlns:p14="http://schemas.microsoft.com/office/powerpoint/2010/main" val="494193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Teachers Notes: Activity 1: Think, Pair, Share (2 animations at click)</a:t>
            </a:r>
          </a:p>
          <a:p>
            <a:endParaRPr lang="en-US" dirty="0"/>
          </a:p>
          <a:p>
            <a:r>
              <a:rPr lang="en-US" dirty="0"/>
              <a:t>Today we are going to learn about Irish Aid and the important work it does around the world.</a:t>
            </a:r>
          </a:p>
          <a:p>
            <a:r>
              <a:rPr lang="en-US" i="1" dirty="0"/>
              <a:t>What is Irish Aid? What do you know about what they do in the world? </a:t>
            </a:r>
          </a:p>
          <a:p>
            <a:endParaRPr lang="en-US" i="1" dirty="0"/>
          </a:p>
          <a:p>
            <a:r>
              <a:rPr lang="en-US" i="0" dirty="0"/>
              <a:t>Have the students share their answers and make note of them. </a:t>
            </a:r>
            <a:r>
              <a:rPr lang="en-US" i="1" dirty="0"/>
              <a:t>We are going to learn lots more about Irish Aid from the video and the next slide.</a:t>
            </a:r>
          </a:p>
          <a:p>
            <a:endParaRPr lang="en-US" i="1" dirty="0"/>
          </a:p>
          <a:p>
            <a:r>
              <a:rPr lang="en-US" i="0" dirty="0"/>
              <a:t>*Click to play the video, embedded here which will explain what Irish Aid does to support communities across the world. It can also be found online </a:t>
            </a:r>
          </a:p>
          <a:p>
            <a:endParaRPr lang="en-US" i="1" dirty="0"/>
          </a:p>
          <a:p>
            <a:r>
              <a:rPr lang="en-US" i="1" dirty="0"/>
              <a:t>Be sure to send us in your pupil’s answers, you can take a picture of them or send them to us</a:t>
            </a:r>
          </a:p>
          <a:p>
            <a:r>
              <a:rPr lang="en-US" i="1" dirty="0"/>
              <a:t>digitally, to be in with a chance to be included in an issue of our Global Goal Getters Magazine!</a:t>
            </a:r>
          </a:p>
          <a:p>
            <a:endParaRPr lang="en-US" i="1" dirty="0"/>
          </a:p>
        </p:txBody>
      </p:sp>
      <p:sp>
        <p:nvSpPr>
          <p:cNvPr id="4" name="Slide Number Placeholder 3"/>
          <p:cNvSpPr>
            <a:spLocks noGrp="1"/>
          </p:cNvSpPr>
          <p:nvPr>
            <p:ph type="sldNum" sz="quarter" idx="5"/>
          </p:nvPr>
        </p:nvSpPr>
        <p:spPr/>
        <p:txBody>
          <a:bodyPr/>
          <a:lstStyle/>
          <a:p>
            <a:fld id="{7C72D7EB-1E61-C94B-8DD9-155D4C88F3BC}" type="slidenum">
              <a:rPr lang="en-US" smtClean="0"/>
              <a:t>5</a:t>
            </a:fld>
            <a:endParaRPr lang="en-US"/>
          </a:p>
        </p:txBody>
      </p:sp>
    </p:spTree>
    <p:extLst>
      <p:ext uri="{BB962C8B-B14F-4D97-AF65-F5344CB8AC3E}">
        <p14:creationId xmlns:p14="http://schemas.microsoft.com/office/powerpoint/2010/main" val="609258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67"/>
              </a:spcAft>
            </a:pPr>
            <a:r>
              <a:rPr lang="en-IE" sz="800" b="1" dirty="0">
                <a:ea typeface="Calibri" panose="020F0502020204030204" pitchFamily="34" charset="0"/>
                <a:cs typeface="Times New Roman" panose="02020603050405020304" pitchFamily="18" charset="0"/>
              </a:rPr>
              <a:t>Teacher notes: Activity 1 (Irish Aid) </a:t>
            </a:r>
            <a:r>
              <a:rPr lang="en-IE" sz="800" b="1" dirty="0"/>
              <a:t>(2 animations at * Click)</a:t>
            </a:r>
            <a:endParaRPr lang="en-IE" sz="800" b="1" dirty="0">
              <a:ea typeface="Calibri" panose="020F0502020204030204" pitchFamily="34" charset="0"/>
              <a:cs typeface="Times New Roman" panose="02020603050405020304" pitchFamily="18" charset="0"/>
            </a:endParaRPr>
          </a:p>
          <a:p>
            <a:pPr>
              <a:lnSpc>
                <a:spcPct val="107000"/>
              </a:lnSpc>
              <a:spcAft>
                <a:spcPts val="867"/>
              </a:spcAft>
            </a:pPr>
            <a:endParaRPr lang="en-IE" sz="10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IE" sz="1000" i="1" dirty="0">
                <a:latin typeface="Calibri" panose="020F0502020204030204" pitchFamily="34" charset="0"/>
                <a:ea typeface="Calibri" panose="020F0502020204030204" pitchFamily="34" charset="0"/>
                <a:cs typeface="Times New Roman" panose="02020603050405020304" pitchFamily="18" charset="0"/>
              </a:rPr>
              <a:t>The Government of Ireland has a programme for </a:t>
            </a:r>
            <a:r>
              <a:rPr lang="en-IE" sz="1000" i="1" strike="noStrike" baseline="0" dirty="0">
                <a:latin typeface="Calibri" panose="020F0502020204030204" pitchFamily="34" charset="0"/>
                <a:ea typeface="Calibri" panose="020F0502020204030204" pitchFamily="34" charset="0"/>
                <a:cs typeface="Times New Roman" panose="02020603050405020304" pitchFamily="18" charset="0"/>
              </a:rPr>
              <a:t>international </a:t>
            </a:r>
            <a:r>
              <a:rPr lang="en-IE" sz="1000" i="1" dirty="0">
                <a:latin typeface="Calibri" panose="020F0502020204030204" pitchFamily="34" charset="0"/>
                <a:ea typeface="Calibri" panose="020F0502020204030204" pitchFamily="34" charset="0"/>
                <a:cs typeface="Times New Roman" panose="02020603050405020304" pitchFamily="18" charset="0"/>
              </a:rPr>
              <a:t>development cooperation called Irish Aid. International development cooperation is a tricky term.  It means working to end </a:t>
            </a:r>
            <a:r>
              <a:rPr lang="en-IE" sz="1000" b="0" i="1" dirty="0">
                <a:latin typeface="Calibri" panose="020F0502020204030204" pitchFamily="34" charset="0"/>
                <a:ea typeface="Calibri" panose="020F0502020204030204" pitchFamily="34" charset="0"/>
                <a:cs typeface="Times New Roman" panose="02020603050405020304" pitchFamily="18" charset="0"/>
              </a:rPr>
              <a:t>global </a:t>
            </a:r>
            <a:r>
              <a:rPr lang="en-IE" sz="1000" i="1" dirty="0">
                <a:latin typeface="Calibri" panose="020F0502020204030204" pitchFamily="34" charset="0"/>
                <a:ea typeface="Calibri" panose="020F0502020204030204" pitchFamily="34" charset="0"/>
                <a:cs typeface="Times New Roman" panose="02020603050405020304" pitchFamily="18" charset="0"/>
              </a:rPr>
              <a:t>hunger and poverty and tackle climate change. Irish Aid does this on behalf of the people of Ireland. </a:t>
            </a:r>
            <a:r>
              <a:rPr lang="en-GB" sz="1000" i="1" dirty="0">
                <a:latin typeface="Calibri" panose="020F0502020204030204" pitchFamily="34" charset="0"/>
                <a:ea typeface="Calibri" panose="020F0502020204030204" pitchFamily="34" charset="0"/>
                <a:cs typeface="Times New Roman" panose="02020603050405020304" pitchFamily="18" charset="0"/>
              </a:rPr>
              <a:t>For this reason, it is important that we learn about Irish Aid</a:t>
            </a:r>
            <a:r>
              <a:rPr lang="en-GB" sz="1000" b="1" i="1"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67"/>
              </a:spcAft>
            </a:pPr>
            <a:endParaRPr lang="en-GB" sz="10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sz="1000" i="1" dirty="0">
                <a:latin typeface="Calibri" panose="020F0502020204030204" pitchFamily="34" charset="0"/>
                <a:ea typeface="Calibri" panose="020F0502020204030204" pitchFamily="34" charset="0"/>
                <a:cs typeface="Times New Roman" panose="02020603050405020304" pitchFamily="18" charset="0"/>
              </a:rPr>
              <a:t>Irish Aid works with international organisations like the United Nations, other governments, with non-governmental organisations (or NGOs, like </a:t>
            </a:r>
            <a:r>
              <a:rPr lang="en-GB" sz="1000" i="1" dirty="0" err="1">
                <a:latin typeface="Calibri" panose="020F0502020204030204" pitchFamily="34" charset="0"/>
                <a:ea typeface="Calibri" panose="020F0502020204030204" pitchFamily="34" charset="0"/>
                <a:cs typeface="Times New Roman" panose="02020603050405020304" pitchFamily="18" charset="0"/>
              </a:rPr>
              <a:t>Trócaire</a:t>
            </a:r>
            <a:r>
              <a:rPr lang="en-GB" sz="1000" i="1" dirty="0">
                <a:latin typeface="Calibri" panose="020F0502020204030204" pitchFamily="34" charset="0"/>
                <a:ea typeface="Calibri" panose="020F0502020204030204" pitchFamily="34" charset="0"/>
                <a:cs typeface="Times New Roman" panose="02020603050405020304" pitchFamily="18" charset="0"/>
              </a:rPr>
              <a:t>), and with communities, in countries all over our world, to try to make the Global Goals happen, so that everyone is included, treated fairly or equally so that we can all build a better world for our families. </a:t>
            </a:r>
            <a:endParaRPr lang="en-IE"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endParaRPr lang="en-IE" sz="1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IE" sz="1000" b="1" dirty="0">
                <a:latin typeface="Calibri" panose="020F0502020204030204" pitchFamily="34" charset="0"/>
                <a:ea typeface="Calibri" panose="020F0502020204030204" pitchFamily="34" charset="0"/>
                <a:cs typeface="Times New Roman" panose="02020603050405020304" pitchFamily="18" charset="0"/>
              </a:rPr>
              <a:t>* Click </a:t>
            </a:r>
            <a:r>
              <a:rPr lang="en-IE" sz="1000" dirty="0">
                <a:latin typeface="Calibri" panose="020F0502020204030204" pitchFamily="34" charset="0"/>
                <a:ea typeface="Calibri" panose="020F0502020204030204" pitchFamily="34" charset="0"/>
                <a:cs typeface="Times New Roman" panose="02020603050405020304" pitchFamily="18" charset="0"/>
              </a:rPr>
              <a:t>to animate in the 17 Global Goals gif</a:t>
            </a:r>
          </a:p>
          <a:p>
            <a:pPr>
              <a:lnSpc>
                <a:spcPct val="107000"/>
              </a:lnSpc>
              <a:spcAft>
                <a:spcPts val="867"/>
              </a:spcAft>
            </a:pPr>
            <a:endParaRPr lang="en-IE" sz="10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IE" sz="1000" i="1" dirty="0">
                <a:latin typeface="Calibri" panose="020F0502020204030204" pitchFamily="34" charset="0"/>
                <a:ea typeface="Calibri" panose="020F0502020204030204" pitchFamily="34" charset="0"/>
                <a:cs typeface="Times New Roman" panose="02020603050405020304" pitchFamily="18" charset="0"/>
              </a:rPr>
              <a:t>The 17 Global Goals are universal.  This means that they are for everyone, especially the people who are most at risk – those who do not have enough good food or clean water or people who cannot afford to send their children to school or get medical help when they need it.  </a:t>
            </a:r>
            <a:endParaRPr lang="en-IE"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endParaRPr lang="en-IE" sz="10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IE" sz="1000" i="1" dirty="0">
                <a:latin typeface="Calibri" panose="020F0502020204030204" pitchFamily="34" charset="0"/>
                <a:ea typeface="Calibri" panose="020F0502020204030204" pitchFamily="34" charset="0"/>
                <a:cs typeface="Times New Roman" panose="02020603050405020304" pitchFamily="18" charset="0"/>
              </a:rPr>
              <a:t>The fact that the Goals are universal means that people, like you and me, all have a responsibility to do something about the Global Goals. Countries</a:t>
            </a:r>
            <a:r>
              <a:rPr lang="en-IE" sz="1000" i="1" baseline="0" dirty="0">
                <a:latin typeface="Calibri" panose="020F0502020204030204" pitchFamily="34" charset="0"/>
                <a:ea typeface="Calibri" panose="020F0502020204030204" pitchFamily="34" charset="0"/>
                <a:cs typeface="Times New Roman" panose="02020603050405020304" pitchFamily="18" charset="0"/>
              </a:rPr>
              <a:t> that are considered better off, like Ireland</a:t>
            </a:r>
            <a:r>
              <a:rPr lang="en-IE" sz="1000" i="1" dirty="0">
                <a:latin typeface="Calibri" panose="020F0502020204030204" pitchFamily="34" charset="0"/>
                <a:ea typeface="Calibri" panose="020F0502020204030204" pitchFamily="34" charset="0"/>
                <a:cs typeface="Times New Roman" panose="02020603050405020304" pitchFamily="18" charset="0"/>
              </a:rPr>
              <a:t>, should support countries with less, for example, Uganda. This is what Irish Aid is trying to do.</a:t>
            </a:r>
            <a:endParaRPr lang="en-IE"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endParaRPr lang="en-GB" sz="1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IE" sz="1000" i="1" dirty="0" err="1">
                <a:latin typeface="Calibri" panose="020F0502020204030204" pitchFamily="34" charset="0"/>
                <a:ea typeface="Calibri" panose="020F0502020204030204" pitchFamily="34" charset="0"/>
                <a:cs typeface="Times New Roman" panose="02020603050405020304" pitchFamily="18" charset="0"/>
              </a:rPr>
              <a:t>Petelina</a:t>
            </a:r>
            <a:r>
              <a:rPr lang="en-IE" sz="1000" i="1" dirty="0">
                <a:latin typeface="Calibri" panose="020F0502020204030204" pitchFamily="34" charset="0"/>
                <a:ea typeface="Calibri" panose="020F0502020204030204" pitchFamily="34" charset="0"/>
                <a:cs typeface="Times New Roman" panose="02020603050405020304" pitchFamily="18" charset="0"/>
              </a:rPr>
              <a:t> is a farmer in Uganda.  She is being supported to recover and grow wild and traditional species of foods.  This means that farmers can increase the variety of food people have to eat. It also means that communities are more resilient to shocks and stresses on the environment, like drought, or poor soil or food crises. We will learn more about </a:t>
            </a:r>
            <a:r>
              <a:rPr lang="en-IE" sz="1000" i="1" dirty="0" err="1">
                <a:latin typeface="Calibri" panose="020F0502020204030204" pitchFamily="34" charset="0"/>
                <a:ea typeface="Calibri" panose="020F0502020204030204" pitchFamily="34" charset="0"/>
                <a:cs typeface="Times New Roman" panose="02020603050405020304" pitchFamily="18" charset="0"/>
              </a:rPr>
              <a:t>Petelina</a:t>
            </a:r>
            <a:r>
              <a:rPr lang="en-IE" sz="1000" i="1" dirty="0">
                <a:latin typeface="Calibri" panose="020F0502020204030204" pitchFamily="34" charset="0"/>
                <a:ea typeface="Calibri" panose="020F0502020204030204" pitchFamily="34" charset="0"/>
                <a:cs typeface="Times New Roman" panose="02020603050405020304" pitchFamily="18" charset="0"/>
              </a:rPr>
              <a:t> in lesson 3. </a:t>
            </a:r>
          </a:p>
          <a:p>
            <a:pPr>
              <a:lnSpc>
                <a:spcPct val="107000"/>
              </a:lnSpc>
              <a:spcAft>
                <a:spcPts val="867"/>
              </a:spcAft>
            </a:pPr>
            <a:endParaRPr lang="en-GB" sz="10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IE" sz="1000" b="1" dirty="0">
                <a:latin typeface="Calibri" panose="020F0502020204030204" pitchFamily="34" charset="0"/>
                <a:ea typeface="Calibri" panose="020F0502020204030204" pitchFamily="34" charset="0"/>
                <a:cs typeface="Times New Roman" panose="02020603050405020304" pitchFamily="18" charset="0"/>
              </a:rPr>
              <a:t>* Click </a:t>
            </a:r>
            <a:r>
              <a:rPr lang="en-IE" sz="1000" dirty="0">
                <a:latin typeface="Calibri" panose="020F0502020204030204" pitchFamily="34" charset="0"/>
                <a:ea typeface="Calibri" panose="020F0502020204030204" pitchFamily="34" charset="0"/>
                <a:cs typeface="Times New Roman" panose="02020603050405020304" pitchFamily="18" charset="0"/>
              </a:rPr>
              <a:t>to animate in the Goals relevant to this story of progress in Uganda.</a:t>
            </a:r>
          </a:p>
          <a:p>
            <a:pPr>
              <a:lnSpc>
                <a:spcPct val="107000"/>
              </a:lnSpc>
              <a:spcAft>
                <a:spcPts val="867"/>
              </a:spcAft>
            </a:pPr>
            <a:endParaRPr lang="en-IE" sz="10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IE" sz="1000" i="1" dirty="0">
                <a:latin typeface="Calibri" panose="020F0502020204030204" pitchFamily="34" charset="0"/>
                <a:ea typeface="Calibri" panose="020F0502020204030204" pitchFamily="34" charset="0"/>
                <a:cs typeface="Times New Roman" panose="02020603050405020304" pitchFamily="18" charset="0"/>
              </a:rPr>
              <a:t>The Global Goals that are linked to </a:t>
            </a:r>
            <a:r>
              <a:rPr lang="en-IE" sz="1000" i="1" dirty="0" err="1">
                <a:latin typeface="Calibri" panose="020F0502020204030204" pitchFamily="34" charset="0"/>
                <a:ea typeface="Calibri" panose="020F0502020204030204" pitchFamily="34" charset="0"/>
                <a:cs typeface="Times New Roman" panose="02020603050405020304" pitchFamily="18" charset="0"/>
              </a:rPr>
              <a:t>Petelina’s</a:t>
            </a:r>
            <a:r>
              <a:rPr lang="en-IE" sz="1000" i="1" dirty="0">
                <a:latin typeface="Calibri" panose="020F0502020204030204" pitchFamily="34" charset="0"/>
                <a:ea typeface="Calibri" panose="020F0502020204030204" pitchFamily="34" charset="0"/>
                <a:cs typeface="Times New Roman" panose="02020603050405020304" pitchFamily="18" charset="0"/>
              </a:rPr>
              <a:t> story  are Goal 2: End hunger, Goal 4: Quality Education; Goal 5: Gender equality, Goal 8: Decent work, Goal 10: Reduced inequalities, Goal 17: Partnership for the Goals.</a:t>
            </a:r>
          </a:p>
          <a:p>
            <a:pPr>
              <a:lnSpc>
                <a:spcPct val="107000"/>
              </a:lnSpc>
              <a:spcAft>
                <a:spcPts val="867"/>
              </a:spcAft>
            </a:pPr>
            <a:endParaRPr lang="en-IE" sz="1000" dirty="0">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67"/>
              </a:spcAft>
            </a:pPr>
            <a:r>
              <a:rPr lang="en-IE" sz="1000" dirty="0">
                <a:latin typeface="Calibri" panose="020F0502020204030204" pitchFamily="34" charset="0"/>
                <a:ea typeface="Calibri" panose="020F0502020204030204" pitchFamily="34" charset="0"/>
                <a:cs typeface="Times New Roman" panose="02020603050405020304" pitchFamily="18" charset="0"/>
              </a:rPr>
              <a:t>Find out more about Irish Aid supported work in Uganda on pages 3-7 of the 2024 pupil’s magazine and in Lesson 3 (Teacher’s section: </a:t>
            </a:r>
            <a:r>
              <a:rPr lang="en-IE" sz="1000" dirty="0" err="1">
                <a:latin typeface="Calibri" panose="020F0502020204030204" pitchFamily="34" charset="0"/>
                <a:ea typeface="Calibri" panose="020F0502020204030204" pitchFamily="34" charset="0"/>
                <a:cs typeface="Times New Roman" panose="02020603050405020304" pitchFamily="18" charset="0"/>
              </a:rPr>
              <a:t>www.ourworldirishaidawards.ie</a:t>
            </a:r>
            <a:r>
              <a:rPr lang="en-IE" sz="1000" dirty="0">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7C72D7EB-1E61-C94B-8DD9-155D4C88F3BC}" type="slidenum">
              <a:rPr lang="en-US" smtClean="0"/>
              <a:t>6</a:t>
            </a:fld>
            <a:endParaRPr lang="en-US"/>
          </a:p>
        </p:txBody>
      </p:sp>
    </p:spTree>
    <p:extLst>
      <p:ext uri="{BB962C8B-B14F-4D97-AF65-F5344CB8AC3E}">
        <p14:creationId xmlns:p14="http://schemas.microsoft.com/office/powerpoint/2010/main" val="2986452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IE" b="1" dirty="0"/>
              <a:t>Teacher notes: Activity 2 </a:t>
            </a:r>
            <a:r>
              <a:rPr lang="en-IE" b="1" dirty="0">
                <a:effectLst/>
                <a:ea typeface="Calibri" panose="020F0502020204030204" pitchFamily="34" charset="0"/>
                <a:cs typeface="Times New Roman" panose="02020603050405020304" pitchFamily="18" charset="0"/>
              </a:rPr>
              <a:t>(Stories of progress</a:t>
            </a:r>
            <a:r>
              <a:rPr lang="en-IE" b="1" dirty="0"/>
              <a:t>) </a:t>
            </a:r>
            <a:r>
              <a:rPr lang="en-IE" b="1" i="0" dirty="0"/>
              <a:t>(no animation)</a:t>
            </a:r>
          </a:p>
          <a:p>
            <a:endParaRPr lang="en-US" dirty="0"/>
          </a:p>
          <a:p>
            <a:pPr>
              <a:lnSpc>
                <a:spcPct val="107000"/>
              </a:lnSpc>
              <a:spcAft>
                <a:spcPts val="867"/>
              </a:spcAft>
            </a:pPr>
            <a:r>
              <a:rPr lang="en-IE" sz="1200" b="1" dirty="0">
                <a:latin typeface="Calibri" panose="020F0502020204030204" pitchFamily="34" charset="0"/>
                <a:ea typeface="Calibri" panose="020F0502020204030204" pitchFamily="34" charset="0"/>
                <a:cs typeface="Times New Roman" panose="02020603050405020304" pitchFamily="18" charset="0"/>
              </a:rPr>
              <a:t>Sensitivity note</a:t>
            </a:r>
            <a:r>
              <a:rPr lang="en-IE" sz="1200" dirty="0">
                <a:latin typeface="Calibri" panose="020F0502020204030204" pitchFamily="34" charset="0"/>
                <a:ea typeface="Calibri" panose="020F0502020204030204" pitchFamily="34" charset="0"/>
                <a:cs typeface="Times New Roman" panose="02020603050405020304" pitchFamily="18" charset="0"/>
              </a:rPr>
              <a:t>: If you have pupils who have connections with one of the countries in Activity 2 (next slides), check whether they would like to contribute as you run through Slides 7–9.  See our </a:t>
            </a:r>
            <a:r>
              <a:rPr lang="en-IE" sz="1200" u="sng" dirty="0">
                <a:latin typeface="Calibri" panose="020F0502020204030204" pitchFamily="34" charset="0"/>
                <a:ea typeface="Calibri" panose="020F0502020204030204" pitchFamily="34" charset="0"/>
                <a:cs typeface="Times New Roman" panose="02020603050405020304" pitchFamily="18" charset="0"/>
              </a:rPr>
              <a:t>Good Practice Guidelines for Teaching about Development</a:t>
            </a:r>
            <a:r>
              <a:rPr lang="en-IE" sz="1200" dirty="0">
                <a:latin typeface="Calibri" panose="020F0502020204030204" pitchFamily="34" charset="0"/>
                <a:ea typeface="Calibri" panose="020F0502020204030204" pitchFamily="34" charset="0"/>
                <a:cs typeface="Times New Roman" panose="02020603050405020304" pitchFamily="18" charset="0"/>
              </a:rPr>
              <a:t> in the Teacher’s section of </a:t>
            </a:r>
            <a:r>
              <a:rPr lang="en-IE"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www.ourworldirishaidawards.ie</a:t>
            </a:r>
            <a:endParaRPr lang="en-IE"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endParaRPr lang="en-IE" sz="12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IE" sz="1200" i="1" dirty="0">
                <a:latin typeface="Calibri" panose="020F0502020204030204" pitchFamily="34" charset="0"/>
                <a:ea typeface="Calibri" panose="020F0502020204030204" pitchFamily="34" charset="0"/>
                <a:cs typeface="Times New Roman" panose="02020603050405020304" pitchFamily="18" charset="0"/>
              </a:rPr>
              <a:t>Let’s find out more about Irish Aid work to make the Global Goals a reality </a:t>
            </a:r>
            <a:r>
              <a:rPr lang="en-GB" sz="1200" i="1" dirty="0">
                <a:latin typeface="Calibri" panose="020F0502020204030204" pitchFamily="34" charset="0"/>
                <a:ea typeface="Calibri" panose="020F0502020204030204" pitchFamily="34" charset="0"/>
                <a:cs typeface="Times New Roman" panose="02020603050405020304" pitchFamily="18" charset="0"/>
              </a:rPr>
              <a:t>in countries all over our world</a:t>
            </a:r>
            <a:r>
              <a:rPr lang="en-IE" sz="1200" i="1" dirty="0">
                <a:latin typeface="Calibri" panose="020F0502020204030204" pitchFamily="34" charset="0"/>
                <a:ea typeface="Calibri" panose="020F0502020204030204" pitchFamily="34" charset="0"/>
                <a:cs typeface="Times New Roman" panose="02020603050405020304" pitchFamily="18" charset="0"/>
              </a:rPr>
              <a:t>.  </a:t>
            </a:r>
            <a:endParaRPr lang="en-IE"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endParaRPr lang="en-IE"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IE" sz="1200" dirty="0">
                <a:latin typeface="Calibri" panose="020F0502020204030204" pitchFamily="34" charset="0"/>
                <a:ea typeface="Calibri" panose="020F0502020204030204" pitchFamily="34" charset="0"/>
                <a:cs typeface="Times New Roman" panose="02020603050405020304" pitchFamily="18" charset="0"/>
              </a:rPr>
              <a:t>Slides 7-9, together with pages 3-7 of the 2024 Our World Irish Aid Awards pupils magazine, includes all the information your pupils need to compete against the clock in our updated online Global Goal Spinner game, available: </a:t>
            </a:r>
            <a:r>
              <a:rPr lang="en-IE"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https://</a:t>
            </a:r>
            <a:r>
              <a:rPr lang="en-IE" sz="1200" dirty="0" err="1">
                <a:highlight>
                  <a:srgbClr val="FFFF00"/>
                </a:highlight>
                <a:latin typeface="Calibri" panose="020F0502020204030204" pitchFamily="34" charset="0"/>
                <a:ea typeface="Calibri" panose="020F0502020204030204" pitchFamily="34" charset="0"/>
                <a:cs typeface="Times New Roman" panose="02020603050405020304" pitchFamily="18" charset="0"/>
              </a:rPr>
              <a:t>globalspinner.ourworldirishaidawards.ie</a:t>
            </a:r>
            <a:r>
              <a:rPr lang="en-IE"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/#/game/title</a:t>
            </a:r>
            <a:endParaRPr lang="en-IE"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endParaRPr lang="en-IE" dirty="0">
              <a:effectLst/>
              <a:ea typeface="Calibri" panose="020F0502020204030204" pitchFamily="34" charset="0"/>
              <a:cs typeface="Times New Roman" panose="02020603050405020304" pitchFamily="18" charset="0"/>
            </a:endParaRPr>
          </a:p>
          <a:p>
            <a:pPr>
              <a:lnSpc>
                <a:spcPct val="107000"/>
              </a:lnSpc>
              <a:spcAft>
                <a:spcPts val="867"/>
              </a:spcAft>
            </a:pPr>
            <a:r>
              <a:rPr lang="en-IE" i="1" dirty="0">
                <a:effectLst/>
                <a:ea typeface="Calibri" panose="020F0502020204030204" pitchFamily="34" charset="0"/>
                <a:cs typeface="Times New Roman" panose="02020603050405020304" pitchFamily="18" charset="0"/>
              </a:rPr>
              <a:t>Be sure to send us in your pupil’s spider diagrams, by post or digitally, to be in with a chance to be included in an issue of our Global Goal Getters Magazine</a:t>
            </a:r>
          </a:p>
        </p:txBody>
      </p:sp>
      <p:sp>
        <p:nvSpPr>
          <p:cNvPr id="4" name="Slide Number Placeholder 3"/>
          <p:cNvSpPr>
            <a:spLocks noGrp="1"/>
          </p:cNvSpPr>
          <p:nvPr>
            <p:ph type="sldNum" sz="quarter" idx="5"/>
          </p:nvPr>
        </p:nvSpPr>
        <p:spPr/>
        <p:txBody>
          <a:bodyPr/>
          <a:lstStyle/>
          <a:p>
            <a:fld id="{7C72D7EB-1E61-C94B-8DD9-155D4C88F3BC}" type="slidenum">
              <a:rPr lang="en-US" smtClean="0"/>
              <a:t>7</a:t>
            </a:fld>
            <a:endParaRPr lang="en-US"/>
          </a:p>
        </p:txBody>
      </p:sp>
    </p:spTree>
    <p:extLst>
      <p:ext uri="{BB962C8B-B14F-4D97-AF65-F5344CB8AC3E}">
        <p14:creationId xmlns:p14="http://schemas.microsoft.com/office/powerpoint/2010/main" val="2182201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IE" b="1" dirty="0"/>
              <a:t>Teacher notes: Activity 2 </a:t>
            </a:r>
            <a:r>
              <a:rPr lang="en-IE" b="1" dirty="0">
                <a:effectLst/>
                <a:ea typeface="Calibri" panose="020F0502020204030204" pitchFamily="34" charset="0"/>
                <a:cs typeface="Times New Roman" panose="02020603050405020304" pitchFamily="18" charset="0"/>
              </a:rPr>
              <a:t>(Stories of progress</a:t>
            </a:r>
            <a:r>
              <a:rPr lang="en-IE" b="1" dirty="0"/>
              <a:t>) </a:t>
            </a:r>
            <a:r>
              <a:rPr lang="en-IE" b="1" i="0" dirty="0"/>
              <a:t>(1 animation at * Click)</a:t>
            </a:r>
            <a:endParaRPr lang="en-IE" b="0" i="0" dirty="0"/>
          </a:p>
          <a:p>
            <a:pPr>
              <a:lnSpc>
                <a:spcPct val="107000"/>
              </a:lnSpc>
              <a:spcAft>
                <a:spcPts val="867"/>
              </a:spcAft>
            </a:pPr>
            <a:endParaRPr lang="en-IE" dirty="0">
              <a:effectLst/>
              <a:ea typeface="Calibri" panose="020F0502020204030204" pitchFamily="34" charset="0"/>
              <a:cs typeface="Times New Roman" panose="02020603050405020304" pitchFamily="18" charset="0"/>
            </a:endParaRPr>
          </a:p>
          <a:p>
            <a:pPr>
              <a:lnSpc>
                <a:spcPct val="107000"/>
              </a:lnSpc>
              <a:spcAft>
                <a:spcPts val="867"/>
              </a:spcAft>
            </a:pPr>
            <a:r>
              <a:rPr lang="en-GB" sz="1200" dirty="0">
                <a:latin typeface="Calibri" panose="020F0502020204030204" pitchFamily="34" charset="0"/>
                <a:ea typeface="Calibri" panose="020F0502020204030204" pitchFamily="34" charset="0"/>
                <a:cs typeface="Times New Roman" panose="02020603050405020304" pitchFamily="18" charset="0"/>
              </a:rPr>
              <a:t>Invite 3 pupils to read the information on the slide about Ethiopia, Tanzania and Uganda. Explain any tricky words/phrases.  </a:t>
            </a:r>
            <a:r>
              <a:rPr lang="en-IE" sz="1200" dirty="0">
                <a:latin typeface="Calibri" panose="020F0502020204030204" pitchFamily="34" charset="0"/>
                <a:ea typeface="Calibri" panose="020F0502020204030204" pitchFamily="34" charset="0"/>
                <a:cs typeface="Times New Roman" panose="02020603050405020304" pitchFamily="18" charset="0"/>
              </a:rPr>
              <a:t>For example, </a:t>
            </a:r>
            <a:r>
              <a:rPr lang="en-GB" sz="1200" dirty="0">
                <a:latin typeface="Calibri" panose="020F0502020204030204" pitchFamily="34" charset="0"/>
                <a:ea typeface="Calibri" panose="020F0502020204030204" pitchFamily="34" charset="0"/>
                <a:cs typeface="Times New Roman" panose="02020603050405020304" pitchFamily="18" charset="0"/>
              </a:rPr>
              <a:t>sorghum (Tanzania), or millet, is a crop that is used as an alternative to rice or turned into flour for baking etc. </a:t>
            </a:r>
          </a:p>
          <a:p>
            <a:pPr>
              <a:lnSpc>
                <a:spcPct val="107000"/>
              </a:lnSpc>
              <a:spcAft>
                <a:spcPts val="867"/>
              </a:spcAft>
            </a:pPr>
            <a:endParaRPr lang="en-GB" sz="12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sz="1200" i="1" dirty="0">
                <a:latin typeface="Calibri" panose="020F0502020204030204" pitchFamily="34" charset="0"/>
                <a:ea typeface="Calibri" panose="020F0502020204030204" pitchFamily="34" charset="0"/>
                <a:cs typeface="Times New Roman" panose="02020603050405020304" pitchFamily="18" charset="0"/>
              </a:rPr>
              <a:t>Each of the examples here, tell us more about what Irish Aid is doing in the countries to support SDG 2 – Zero Hunger.  By supporting this Global Goal, however, we help to achieve lots of the Goals.  What else do you think ending hunger will support? </a:t>
            </a:r>
          </a:p>
          <a:p>
            <a:pPr>
              <a:lnSpc>
                <a:spcPct val="107000"/>
              </a:lnSpc>
              <a:spcAft>
                <a:spcPts val="867"/>
              </a:spcAft>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sz="1200" dirty="0">
                <a:latin typeface="Calibri" panose="020F0502020204030204" pitchFamily="34" charset="0"/>
                <a:ea typeface="Calibri" panose="020F0502020204030204" pitchFamily="34" charset="0"/>
                <a:cs typeface="Times New Roman" panose="02020603050405020304" pitchFamily="18" charset="0"/>
              </a:rPr>
              <a:t>Adapt this activity to suit your class.  Find the countries on a map of the world, so they can see in which continent the country is. The Irish Aid website has an information page on each of their focus countries that includes a short 1-minute video which gives a little more information. https://</a:t>
            </a:r>
            <a:r>
              <a:rPr lang="en-GB" sz="1200" dirty="0" err="1">
                <a:latin typeface="Calibri" panose="020F0502020204030204" pitchFamily="34" charset="0"/>
                <a:ea typeface="Calibri" panose="020F0502020204030204" pitchFamily="34" charset="0"/>
                <a:cs typeface="Times New Roman" panose="02020603050405020304" pitchFamily="18" charset="0"/>
              </a:rPr>
              <a:t>www.irishaid.ie</a:t>
            </a:r>
            <a:r>
              <a:rPr lang="en-GB" sz="1200" dirty="0">
                <a:latin typeface="Calibri" panose="020F0502020204030204" pitchFamily="34" charset="0"/>
                <a:ea typeface="Calibri" panose="020F0502020204030204" pitchFamily="34" charset="0"/>
                <a:cs typeface="Times New Roman" panose="02020603050405020304" pitchFamily="18" charset="0"/>
              </a:rPr>
              <a:t>/what-we-do/who-we-work-with/our-partner-countries/</a:t>
            </a:r>
          </a:p>
          <a:p>
            <a:pPr>
              <a:lnSpc>
                <a:spcPct val="107000"/>
              </a:lnSpc>
              <a:spcAft>
                <a:spcPts val="867"/>
              </a:spcAft>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sz="1200" dirty="0">
                <a:latin typeface="Calibri" panose="020F0502020204030204" pitchFamily="34" charset="0"/>
                <a:ea typeface="Calibri" panose="020F0502020204030204" pitchFamily="34" charset="0"/>
                <a:cs typeface="Times New Roman" panose="02020603050405020304" pitchFamily="18" charset="0"/>
              </a:rPr>
              <a:t>Discussing what they already know about the countries and what SDG Irish Aid is targeting in each story of progress could also be an interesting activity for the children to do, linking the Global Goals directly to the work of Irish Aid.  Ethiopia is already linked to the SDGs for you on the slide.</a:t>
            </a:r>
          </a:p>
        </p:txBody>
      </p:sp>
      <p:sp>
        <p:nvSpPr>
          <p:cNvPr id="4" name="Slide Number Placeholder 3"/>
          <p:cNvSpPr>
            <a:spLocks noGrp="1"/>
          </p:cNvSpPr>
          <p:nvPr>
            <p:ph type="sldNum" sz="quarter" idx="5"/>
          </p:nvPr>
        </p:nvSpPr>
        <p:spPr/>
        <p:txBody>
          <a:bodyPr/>
          <a:lstStyle/>
          <a:p>
            <a:fld id="{7C72D7EB-1E61-C94B-8DD9-155D4C88F3BC}" type="slidenum">
              <a:rPr lang="en-US" smtClean="0"/>
              <a:t>8</a:t>
            </a:fld>
            <a:endParaRPr lang="en-US"/>
          </a:p>
        </p:txBody>
      </p:sp>
    </p:spTree>
    <p:extLst>
      <p:ext uri="{BB962C8B-B14F-4D97-AF65-F5344CB8AC3E}">
        <p14:creationId xmlns:p14="http://schemas.microsoft.com/office/powerpoint/2010/main" val="2662995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IE" b="1" dirty="0"/>
              <a:t>Teacher notes: Activity 2 </a:t>
            </a:r>
            <a:r>
              <a:rPr lang="en-IE" sz="1000" b="1" dirty="0">
                <a:ea typeface="Calibri" panose="020F0502020204030204" pitchFamily="34" charset="0"/>
                <a:cs typeface="Times New Roman" panose="02020603050405020304" pitchFamily="18" charset="0"/>
              </a:rPr>
              <a:t>(Stories of progress</a:t>
            </a:r>
            <a:r>
              <a:rPr lang="en-IE" b="1" dirty="0"/>
              <a:t>) </a:t>
            </a:r>
            <a:r>
              <a:rPr lang="en-IE" b="1" i="0" dirty="0"/>
              <a:t>(no animation)</a:t>
            </a:r>
            <a:endParaRPr lang="en-IE" b="0" i="0" dirty="0"/>
          </a:p>
          <a:p>
            <a:pPr defTabSz="990752">
              <a:defRPr/>
            </a:pPr>
            <a:endParaRPr lang="en-IE" b="0" i="1" dirty="0"/>
          </a:p>
          <a:p>
            <a:pPr>
              <a:lnSpc>
                <a:spcPct val="107000"/>
              </a:lnSpc>
              <a:spcAft>
                <a:spcPts val="867"/>
              </a:spcAft>
            </a:pPr>
            <a:r>
              <a:rPr lang="en-IE" sz="1200" dirty="0">
                <a:latin typeface="Calibri" panose="020F0502020204030204" pitchFamily="34" charset="0"/>
                <a:ea typeface="Calibri" panose="020F0502020204030204" pitchFamily="34" charset="0"/>
                <a:cs typeface="Times New Roman" panose="02020603050405020304" pitchFamily="18" charset="0"/>
              </a:rPr>
              <a:t>Invite 2 pupils to read about Malawi and Mozambique. Explain any tricky words/phrases. For example, diversification (adding variety to the crops grown). </a:t>
            </a:r>
            <a:r>
              <a:rPr lang="en-IE" sz="1200" b="0" baseline="0" dirty="0">
                <a:latin typeface="Calibri" panose="020F0502020204030204" pitchFamily="34" charset="0"/>
                <a:ea typeface="Calibri" panose="020F0502020204030204" pitchFamily="34" charset="0"/>
                <a:cs typeface="Times New Roman" panose="02020603050405020304" pitchFamily="18" charset="0"/>
              </a:rPr>
              <a:t>We have simplified some of the language in these stories of progress for the audience of primary school students</a:t>
            </a:r>
            <a:endParaRPr lang="en-IE" sz="1200" b="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endParaRPr lang="en-IE" sz="12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IE" sz="1200" i="1" dirty="0">
                <a:latin typeface="Calibri" panose="020F0502020204030204" pitchFamily="34" charset="0"/>
                <a:ea typeface="Calibri" panose="020F0502020204030204" pitchFamily="34" charset="0"/>
                <a:cs typeface="Times New Roman" panose="02020603050405020304" pitchFamily="18" charset="0"/>
              </a:rPr>
              <a:t>By supporting farmers in Malawi to have a variety of crops growing, crops that are native to their country, it helps to ensure that the people have different crops to eat.  This helps to ensure that the soil improves, the health of the local people improve and the local people’s ability to have more income is also better.  </a:t>
            </a:r>
          </a:p>
          <a:p>
            <a:pPr>
              <a:lnSpc>
                <a:spcPct val="107000"/>
              </a:lnSpc>
              <a:spcAft>
                <a:spcPts val="867"/>
              </a:spcAft>
            </a:pPr>
            <a:endParaRPr lang="en-IE" sz="12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IE" sz="1200" i="1" dirty="0">
                <a:latin typeface="Calibri" panose="020F0502020204030204" pitchFamily="34" charset="0"/>
                <a:ea typeface="Calibri" panose="020F0502020204030204" pitchFamily="34" charset="0"/>
                <a:cs typeface="Times New Roman" panose="02020603050405020304" pitchFamily="18" charset="0"/>
              </a:rPr>
              <a:t>What does giving people access to clean drinking water, have to do with zero hunger?  What other Global Goals are being supported in Malawi and Mozambique?</a:t>
            </a:r>
          </a:p>
        </p:txBody>
      </p:sp>
      <p:sp>
        <p:nvSpPr>
          <p:cNvPr id="4" name="Slide Number Placeholder 3"/>
          <p:cNvSpPr>
            <a:spLocks noGrp="1"/>
          </p:cNvSpPr>
          <p:nvPr>
            <p:ph type="sldNum" sz="quarter" idx="5"/>
          </p:nvPr>
        </p:nvSpPr>
        <p:spPr/>
        <p:txBody>
          <a:bodyPr/>
          <a:lstStyle/>
          <a:p>
            <a:fld id="{7C72D7EB-1E61-C94B-8DD9-155D4C88F3BC}" type="slidenum">
              <a:rPr lang="en-US" smtClean="0"/>
              <a:t>9</a:t>
            </a:fld>
            <a:endParaRPr lang="en-US"/>
          </a:p>
        </p:txBody>
      </p:sp>
    </p:spTree>
    <p:extLst>
      <p:ext uri="{BB962C8B-B14F-4D97-AF65-F5344CB8AC3E}">
        <p14:creationId xmlns:p14="http://schemas.microsoft.com/office/powerpoint/2010/main" val="3311870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2765D-1DEB-E8ED-D7BF-F50D4585687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88E2515-7253-5FD1-87C6-8309D699EF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398F7FB-E022-666D-0778-9C9AFFA718DF}"/>
              </a:ext>
            </a:extLst>
          </p:cNvPr>
          <p:cNvSpPr>
            <a:spLocks noGrp="1"/>
          </p:cNvSpPr>
          <p:nvPr>
            <p:ph type="dt" sz="half" idx="10"/>
          </p:nvPr>
        </p:nvSpPr>
        <p:spPr/>
        <p:txBody>
          <a:bodyPr/>
          <a:lstStyle/>
          <a:p>
            <a:fld id="{38F0FB6A-4B1F-054E-840C-D126678238E3}" type="datetimeFigureOut">
              <a:rPr lang="en-US" smtClean="0"/>
              <a:t>11/9/23</a:t>
            </a:fld>
            <a:endParaRPr lang="en-US"/>
          </a:p>
        </p:txBody>
      </p:sp>
      <p:sp>
        <p:nvSpPr>
          <p:cNvPr id="5" name="Footer Placeholder 4">
            <a:extLst>
              <a:ext uri="{FF2B5EF4-FFF2-40B4-BE49-F238E27FC236}">
                <a16:creationId xmlns:a16="http://schemas.microsoft.com/office/drawing/2014/main" id="{98D3F74D-27C9-CF2B-DDD1-D777357AA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E4E00-5182-13E4-45F4-697E9AACADBB}"/>
              </a:ext>
            </a:extLst>
          </p:cNvPr>
          <p:cNvSpPr>
            <a:spLocks noGrp="1"/>
          </p:cNvSpPr>
          <p:nvPr>
            <p:ph type="sldNum" sz="quarter" idx="12"/>
          </p:nvPr>
        </p:nvSpPr>
        <p:spPr/>
        <p:txBody>
          <a:bodyPr/>
          <a:lstStyle/>
          <a:p>
            <a:fld id="{3EC14D24-2FAD-1546-B348-2FB18823AE70}" type="slidenum">
              <a:rPr lang="en-US" smtClean="0"/>
              <a:t>‹#›</a:t>
            </a:fld>
            <a:endParaRPr lang="en-US"/>
          </a:p>
        </p:txBody>
      </p:sp>
    </p:spTree>
    <p:extLst>
      <p:ext uri="{BB962C8B-B14F-4D97-AF65-F5344CB8AC3E}">
        <p14:creationId xmlns:p14="http://schemas.microsoft.com/office/powerpoint/2010/main" val="4094172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1908-E10D-E298-AA97-796DE26F0E1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7A2A9A2-046A-3A6F-D96B-7E06D6A6E4E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74CDE3D-DCCD-3039-3A66-AF9713CB9B91}"/>
              </a:ext>
            </a:extLst>
          </p:cNvPr>
          <p:cNvSpPr>
            <a:spLocks noGrp="1"/>
          </p:cNvSpPr>
          <p:nvPr>
            <p:ph type="dt" sz="half" idx="10"/>
          </p:nvPr>
        </p:nvSpPr>
        <p:spPr/>
        <p:txBody>
          <a:bodyPr/>
          <a:lstStyle/>
          <a:p>
            <a:fld id="{38F0FB6A-4B1F-054E-840C-D126678238E3}" type="datetimeFigureOut">
              <a:rPr lang="en-US" smtClean="0"/>
              <a:t>11/9/23</a:t>
            </a:fld>
            <a:endParaRPr lang="en-US"/>
          </a:p>
        </p:txBody>
      </p:sp>
      <p:sp>
        <p:nvSpPr>
          <p:cNvPr id="5" name="Footer Placeholder 4">
            <a:extLst>
              <a:ext uri="{FF2B5EF4-FFF2-40B4-BE49-F238E27FC236}">
                <a16:creationId xmlns:a16="http://schemas.microsoft.com/office/drawing/2014/main" id="{BE93A9CD-E971-0161-34E4-79EB519FE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918E3-E611-7984-DF32-F3492C5EBEC8}"/>
              </a:ext>
            </a:extLst>
          </p:cNvPr>
          <p:cNvSpPr>
            <a:spLocks noGrp="1"/>
          </p:cNvSpPr>
          <p:nvPr>
            <p:ph type="sldNum" sz="quarter" idx="12"/>
          </p:nvPr>
        </p:nvSpPr>
        <p:spPr/>
        <p:txBody>
          <a:bodyPr/>
          <a:lstStyle/>
          <a:p>
            <a:fld id="{3EC14D24-2FAD-1546-B348-2FB18823AE70}" type="slidenum">
              <a:rPr lang="en-US" smtClean="0"/>
              <a:t>‹#›</a:t>
            </a:fld>
            <a:endParaRPr lang="en-US"/>
          </a:p>
        </p:txBody>
      </p:sp>
    </p:spTree>
    <p:extLst>
      <p:ext uri="{BB962C8B-B14F-4D97-AF65-F5344CB8AC3E}">
        <p14:creationId xmlns:p14="http://schemas.microsoft.com/office/powerpoint/2010/main" val="2410216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7DD3C9-2154-B68B-8863-40F2C8B2A88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F6E01A4-3EE4-DDBF-0BB3-184C2290235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7E63D3A-44E7-EB65-53CF-4A49B8DA4B2A}"/>
              </a:ext>
            </a:extLst>
          </p:cNvPr>
          <p:cNvSpPr>
            <a:spLocks noGrp="1"/>
          </p:cNvSpPr>
          <p:nvPr>
            <p:ph type="dt" sz="half" idx="10"/>
          </p:nvPr>
        </p:nvSpPr>
        <p:spPr/>
        <p:txBody>
          <a:bodyPr/>
          <a:lstStyle/>
          <a:p>
            <a:fld id="{38F0FB6A-4B1F-054E-840C-D126678238E3}" type="datetimeFigureOut">
              <a:rPr lang="en-US" smtClean="0"/>
              <a:t>11/9/23</a:t>
            </a:fld>
            <a:endParaRPr lang="en-US"/>
          </a:p>
        </p:txBody>
      </p:sp>
      <p:sp>
        <p:nvSpPr>
          <p:cNvPr id="5" name="Footer Placeholder 4">
            <a:extLst>
              <a:ext uri="{FF2B5EF4-FFF2-40B4-BE49-F238E27FC236}">
                <a16:creationId xmlns:a16="http://schemas.microsoft.com/office/drawing/2014/main" id="{607F3CC7-2F4D-0C38-F677-8803821D7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3B007-82D0-A8B3-B20F-6FBAF6A85523}"/>
              </a:ext>
            </a:extLst>
          </p:cNvPr>
          <p:cNvSpPr>
            <a:spLocks noGrp="1"/>
          </p:cNvSpPr>
          <p:nvPr>
            <p:ph type="sldNum" sz="quarter" idx="12"/>
          </p:nvPr>
        </p:nvSpPr>
        <p:spPr/>
        <p:txBody>
          <a:bodyPr/>
          <a:lstStyle/>
          <a:p>
            <a:fld id="{3EC14D24-2FAD-1546-B348-2FB18823AE70}" type="slidenum">
              <a:rPr lang="en-US" smtClean="0"/>
              <a:t>‹#›</a:t>
            </a:fld>
            <a:endParaRPr lang="en-US"/>
          </a:p>
        </p:txBody>
      </p:sp>
    </p:spTree>
    <p:extLst>
      <p:ext uri="{BB962C8B-B14F-4D97-AF65-F5344CB8AC3E}">
        <p14:creationId xmlns:p14="http://schemas.microsoft.com/office/powerpoint/2010/main" val="4119787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9F85B-4350-EEAA-DFB1-F5C5FB4F98D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87A3823-E358-DCE6-69DE-4BBAFC22282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B1DDAB9-5427-540A-AB9B-6C1FB0234C3D}"/>
              </a:ext>
            </a:extLst>
          </p:cNvPr>
          <p:cNvSpPr>
            <a:spLocks noGrp="1"/>
          </p:cNvSpPr>
          <p:nvPr>
            <p:ph type="dt" sz="half" idx="10"/>
          </p:nvPr>
        </p:nvSpPr>
        <p:spPr/>
        <p:txBody>
          <a:bodyPr/>
          <a:lstStyle/>
          <a:p>
            <a:fld id="{38F0FB6A-4B1F-054E-840C-D126678238E3}" type="datetimeFigureOut">
              <a:rPr lang="en-US" smtClean="0"/>
              <a:t>11/9/23</a:t>
            </a:fld>
            <a:endParaRPr lang="en-US"/>
          </a:p>
        </p:txBody>
      </p:sp>
      <p:sp>
        <p:nvSpPr>
          <p:cNvPr id="5" name="Footer Placeholder 4">
            <a:extLst>
              <a:ext uri="{FF2B5EF4-FFF2-40B4-BE49-F238E27FC236}">
                <a16:creationId xmlns:a16="http://schemas.microsoft.com/office/drawing/2014/main" id="{1A81881F-7582-3CB6-CD40-CDD314369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7E408-147B-3B10-0129-4C47C6C3B94C}"/>
              </a:ext>
            </a:extLst>
          </p:cNvPr>
          <p:cNvSpPr>
            <a:spLocks noGrp="1"/>
          </p:cNvSpPr>
          <p:nvPr>
            <p:ph type="sldNum" sz="quarter" idx="12"/>
          </p:nvPr>
        </p:nvSpPr>
        <p:spPr/>
        <p:txBody>
          <a:bodyPr/>
          <a:lstStyle/>
          <a:p>
            <a:fld id="{3EC14D24-2FAD-1546-B348-2FB18823AE70}" type="slidenum">
              <a:rPr lang="en-US" smtClean="0"/>
              <a:t>‹#›</a:t>
            </a:fld>
            <a:endParaRPr lang="en-US"/>
          </a:p>
        </p:txBody>
      </p:sp>
    </p:spTree>
    <p:extLst>
      <p:ext uri="{BB962C8B-B14F-4D97-AF65-F5344CB8AC3E}">
        <p14:creationId xmlns:p14="http://schemas.microsoft.com/office/powerpoint/2010/main" val="4236575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DADE2-F4DB-52C8-DA41-30E44176408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179776D-9654-D567-7ED4-B1CACAF7A4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16329F0-B6AA-7153-C7A5-A7504FF5C5CE}"/>
              </a:ext>
            </a:extLst>
          </p:cNvPr>
          <p:cNvSpPr>
            <a:spLocks noGrp="1"/>
          </p:cNvSpPr>
          <p:nvPr>
            <p:ph type="dt" sz="half" idx="10"/>
          </p:nvPr>
        </p:nvSpPr>
        <p:spPr/>
        <p:txBody>
          <a:bodyPr/>
          <a:lstStyle/>
          <a:p>
            <a:fld id="{38F0FB6A-4B1F-054E-840C-D126678238E3}" type="datetimeFigureOut">
              <a:rPr lang="en-US" smtClean="0"/>
              <a:t>11/9/23</a:t>
            </a:fld>
            <a:endParaRPr lang="en-US"/>
          </a:p>
        </p:txBody>
      </p:sp>
      <p:sp>
        <p:nvSpPr>
          <p:cNvPr id="5" name="Footer Placeholder 4">
            <a:extLst>
              <a:ext uri="{FF2B5EF4-FFF2-40B4-BE49-F238E27FC236}">
                <a16:creationId xmlns:a16="http://schemas.microsoft.com/office/drawing/2014/main" id="{CC1BBE67-7DB4-C741-1AF3-0191CC2C1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66B561-4B43-DEEF-E267-4B1A3B071E3C}"/>
              </a:ext>
            </a:extLst>
          </p:cNvPr>
          <p:cNvSpPr>
            <a:spLocks noGrp="1"/>
          </p:cNvSpPr>
          <p:nvPr>
            <p:ph type="sldNum" sz="quarter" idx="12"/>
          </p:nvPr>
        </p:nvSpPr>
        <p:spPr/>
        <p:txBody>
          <a:bodyPr/>
          <a:lstStyle/>
          <a:p>
            <a:fld id="{3EC14D24-2FAD-1546-B348-2FB18823AE70}" type="slidenum">
              <a:rPr lang="en-US" smtClean="0"/>
              <a:t>‹#›</a:t>
            </a:fld>
            <a:endParaRPr lang="en-US"/>
          </a:p>
        </p:txBody>
      </p:sp>
    </p:spTree>
    <p:extLst>
      <p:ext uri="{BB962C8B-B14F-4D97-AF65-F5344CB8AC3E}">
        <p14:creationId xmlns:p14="http://schemas.microsoft.com/office/powerpoint/2010/main" val="633686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91844-49E8-78BD-9F04-9E00C4FE85C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5EBB151-84AA-D70D-D417-46A8E9D8EAF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C524F18-31BE-ACA7-F1B4-D30B0A20730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2F33351-115D-83BA-86E9-454D1E8872B9}"/>
              </a:ext>
            </a:extLst>
          </p:cNvPr>
          <p:cNvSpPr>
            <a:spLocks noGrp="1"/>
          </p:cNvSpPr>
          <p:nvPr>
            <p:ph type="dt" sz="half" idx="10"/>
          </p:nvPr>
        </p:nvSpPr>
        <p:spPr/>
        <p:txBody>
          <a:bodyPr/>
          <a:lstStyle/>
          <a:p>
            <a:fld id="{38F0FB6A-4B1F-054E-840C-D126678238E3}" type="datetimeFigureOut">
              <a:rPr lang="en-US" smtClean="0"/>
              <a:t>11/9/23</a:t>
            </a:fld>
            <a:endParaRPr lang="en-US"/>
          </a:p>
        </p:txBody>
      </p:sp>
      <p:sp>
        <p:nvSpPr>
          <p:cNvPr id="6" name="Footer Placeholder 5">
            <a:extLst>
              <a:ext uri="{FF2B5EF4-FFF2-40B4-BE49-F238E27FC236}">
                <a16:creationId xmlns:a16="http://schemas.microsoft.com/office/drawing/2014/main" id="{E825377D-883D-E863-FB2E-810FA177E8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664385-5BC7-B817-E2F2-80A2CC393E3B}"/>
              </a:ext>
            </a:extLst>
          </p:cNvPr>
          <p:cNvSpPr>
            <a:spLocks noGrp="1"/>
          </p:cNvSpPr>
          <p:nvPr>
            <p:ph type="sldNum" sz="quarter" idx="12"/>
          </p:nvPr>
        </p:nvSpPr>
        <p:spPr/>
        <p:txBody>
          <a:bodyPr/>
          <a:lstStyle/>
          <a:p>
            <a:fld id="{3EC14D24-2FAD-1546-B348-2FB18823AE70}" type="slidenum">
              <a:rPr lang="en-US" smtClean="0"/>
              <a:t>‹#›</a:t>
            </a:fld>
            <a:endParaRPr lang="en-US"/>
          </a:p>
        </p:txBody>
      </p:sp>
    </p:spTree>
    <p:extLst>
      <p:ext uri="{BB962C8B-B14F-4D97-AF65-F5344CB8AC3E}">
        <p14:creationId xmlns:p14="http://schemas.microsoft.com/office/powerpoint/2010/main" val="4268137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C001A-F8E9-9008-1FAF-8AE39D27B0B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6AAB237-89B3-3AAA-6EC7-315041138D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D26D128-317B-77AF-1DC0-70D0ECECE33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9B4C9A4-BF6B-DE7B-C184-DA466F184B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C5C45EC-0807-A627-060A-C41132089B7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498A421-8E00-5ECA-372B-D0AECEBA1824}"/>
              </a:ext>
            </a:extLst>
          </p:cNvPr>
          <p:cNvSpPr>
            <a:spLocks noGrp="1"/>
          </p:cNvSpPr>
          <p:nvPr>
            <p:ph type="dt" sz="half" idx="10"/>
          </p:nvPr>
        </p:nvSpPr>
        <p:spPr/>
        <p:txBody>
          <a:bodyPr/>
          <a:lstStyle/>
          <a:p>
            <a:fld id="{38F0FB6A-4B1F-054E-840C-D126678238E3}" type="datetimeFigureOut">
              <a:rPr lang="en-US" smtClean="0"/>
              <a:t>11/9/23</a:t>
            </a:fld>
            <a:endParaRPr lang="en-US"/>
          </a:p>
        </p:txBody>
      </p:sp>
      <p:sp>
        <p:nvSpPr>
          <p:cNvPr id="8" name="Footer Placeholder 7">
            <a:extLst>
              <a:ext uri="{FF2B5EF4-FFF2-40B4-BE49-F238E27FC236}">
                <a16:creationId xmlns:a16="http://schemas.microsoft.com/office/drawing/2014/main" id="{AF20BC64-302B-9A35-0647-AB74FB5F16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630F65-4C34-17F3-7151-0ACF75A52CC5}"/>
              </a:ext>
            </a:extLst>
          </p:cNvPr>
          <p:cNvSpPr>
            <a:spLocks noGrp="1"/>
          </p:cNvSpPr>
          <p:nvPr>
            <p:ph type="sldNum" sz="quarter" idx="12"/>
          </p:nvPr>
        </p:nvSpPr>
        <p:spPr/>
        <p:txBody>
          <a:bodyPr/>
          <a:lstStyle/>
          <a:p>
            <a:fld id="{3EC14D24-2FAD-1546-B348-2FB18823AE70}" type="slidenum">
              <a:rPr lang="en-US" smtClean="0"/>
              <a:t>‹#›</a:t>
            </a:fld>
            <a:endParaRPr lang="en-US"/>
          </a:p>
        </p:txBody>
      </p:sp>
    </p:spTree>
    <p:extLst>
      <p:ext uri="{BB962C8B-B14F-4D97-AF65-F5344CB8AC3E}">
        <p14:creationId xmlns:p14="http://schemas.microsoft.com/office/powerpoint/2010/main" val="2562652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11CE8-4A84-003D-CAEB-E3012452CF5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CA22E6D-69C9-0C6B-58C8-BF93A3B16E43}"/>
              </a:ext>
            </a:extLst>
          </p:cNvPr>
          <p:cNvSpPr>
            <a:spLocks noGrp="1"/>
          </p:cNvSpPr>
          <p:nvPr>
            <p:ph type="dt" sz="half" idx="10"/>
          </p:nvPr>
        </p:nvSpPr>
        <p:spPr/>
        <p:txBody>
          <a:bodyPr/>
          <a:lstStyle/>
          <a:p>
            <a:fld id="{38F0FB6A-4B1F-054E-840C-D126678238E3}" type="datetimeFigureOut">
              <a:rPr lang="en-US" smtClean="0"/>
              <a:t>11/9/23</a:t>
            </a:fld>
            <a:endParaRPr lang="en-US"/>
          </a:p>
        </p:txBody>
      </p:sp>
      <p:sp>
        <p:nvSpPr>
          <p:cNvPr id="4" name="Footer Placeholder 3">
            <a:extLst>
              <a:ext uri="{FF2B5EF4-FFF2-40B4-BE49-F238E27FC236}">
                <a16:creationId xmlns:a16="http://schemas.microsoft.com/office/drawing/2014/main" id="{C2C64F2D-F365-658E-FCC3-09024B47F4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BDB80C-73E9-B743-6670-33027754701C}"/>
              </a:ext>
            </a:extLst>
          </p:cNvPr>
          <p:cNvSpPr>
            <a:spLocks noGrp="1"/>
          </p:cNvSpPr>
          <p:nvPr>
            <p:ph type="sldNum" sz="quarter" idx="12"/>
          </p:nvPr>
        </p:nvSpPr>
        <p:spPr/>
        <p:txBody>
          <a:bodyPr/>
          <a:lstStyle/>
          <a:p>
            <a:fld id="{3EC14D24-2FAD-1546-B348-2FB18823AE70}" type="slidenum">
              <a:rPr lang="en-US" smtClean="0"/>
              <a:t>‹#›</a:t>
            </a:fld>
            <a:endParaRPr lang="en-US"/>
          </a:p>
        </p:txBody>
      </p:sp>
    </p:spTree>
    <p:extLst>
      <p:ext uri="{BB962C8B-B14F-4D97-AF65-F5344CB8AC3E}">
        <p14:creationId xmlns:p14="http://schemas.microsoft.com/office/powerpoint/2010/main" val="2138023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6BA8EE-4FAB-367D-792B-14019A53A822}"/>
              </a:ext>
            </a:extLst>
          </p:cNvPr>
          <p:cNvSpPr>
            <a:spLocks noGrp="1"/>
          </p:cNvSpPr>
          <p:nvPr>
            <p:ph type="dt" sz="half" idx="10"/>
          </p:nvPr>
        </p:nvSpPr>
        <p:spPr/>
        <p:txBody>
          <a:bodyPr/>
          <a:lstStyle/>
          <a:p>
            <a:fld id="{38F0FB6A-4B1F-054E-840C-D126678238E3}" type="datetimeFigureOut">
              <a:rPr lang="en-US" smtClean="0"/>
              <a:t>11/9/23</a:t>
            </a:fld>
            <a:endParaRPr lang="en-US"/>
          </a:p>
        </p:txBody>
      </p:sp>
      <p:sp>
        <p:nvSpPr>
          <p:cNvPr id="3" name="Footer Placeholder 2">
            <a:extLst>
              <a:ext uri="{FF2B5EF4-FFF2-40B4-BE49-F238E27FC236}">
                <a16:creationId xmlns:a16="http://schemas.microsoft.com/office/drawing/2014/main" id="{9F5203CA-9768-9431-EA94-47F8E8C4C5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993AC3-885F-5298-34BD-5763294DD8CB}"/>
              </a:ext>
            </a:extLst>
          </p:cNvPr>
          <p:cNvSpPr>
            <a:spLocks noGrp="1"/>
          </p:cNvSpPr>
          <p:nvPr>
            <p:ph type="sldNum" sz="quarter" idx="12"/>
          </p:nvPr>
        </p:nvSpPr>
        <p:spPr/>
        <p:txBody>
          <a:bodyPr/>
          <a:lstStyle/>
          <a:p>
            <a:fld id="{3EC14D24-2FAD-1546-B348-2FB18823AE70}" type="slidenum">
              <a:rPr lang="en-US" smtClean="0"/>
              <a:t>‹#›</a:t>
            </a:fld>
            <a:endParaRPr lang="en-US"/>
          </a:p>
        </p:txBody>
      </p:sp>
    </p:spTree>
    <p:extLst>
      <p:ext uri="{BB962C8B-B14F-4D97-AF65-F5344CB8AC3E}">
        <p14:creationId xmlns:p14="http://schemas.microsoft.com/office/powerpoint/2010/main" val="2227986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67879-4B5E-4027-14F1-FC145DD6725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DFD2855-E4DC-DEF1-A9CB-B5E3B36E1B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920007C-2483-4AF9-7F4A-5B064088DE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1ADDAE4-D2E4-950E-DC55-2F9548A24463}"/>
              </a:ext>
            </a:extLst>
          </p:cNvPr>
          <p:cNvSpPr>
            <a:spLocks noGrp="1"/>
          </p:cNvSpPr>
          <p:nvPr>
            <p:ph type="dt" sz="half" idx="10"/>
          </p:nvPr>
        </p:nvSpPr>
        <p:spPr/>
        <p:txBody>
          <a:bodyPr/>
          <a:lstStyle/>
          <a:p>
            <a:fld id="{38F0FB6A-4B1F-054E-840C-D126678238E3}" type="datetimeFigureOut">
              <a:rPr lang="en-US" smtClean="0"/>
              <a:t>11/9/23</a:t>
            </a:fld>
            <a:endParaRPr lang="en-US"/>
          </a:p>
        </p:txBody>
      </p:sp>
      <p:sp>
        <p:nvSpPr>
          <p:cNvPr id="6" name="Footer Placeholder 5">
            <a:extLst>
              <a:ext uri="{FF2B5EF4-FFF2-40B4-BE49-F238E27FC236}">
                <a16:creationId xmlns:a16="http://schemas.microsoft.com/office/drawing/2014/main" id="{3DA28B4C-C63B-3995-F5AE-D6A91DD5D2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BEAF3-4688-748E-1D8F-E3AE5E88C4F1}"/>
              </a:ext>
            </a:extLst>
          </p:cNvPr>
          <p:cNvSpPr>
            <a:spLocks noGrp="1"/>
          </p:cNvSpPr>
          <p:nvPr>
            <p:ph type="sldNum" sz="quarter" idx="12"/>
          </p:nvPr>
        </p:nvSpPr>
        <p:spPr/>
        <p:txBody>
          <a:bodyPr/>
          <a:lstStyle/>
          <a:p>
            <a:fld id="{3EC14D24-2FAD-1546-B348-2FB18823AE70}" type="slidenum">
              <a:rPr lang="en-US" smtClean="0"/>
              <a:t>‹#›</a:t>
            </a:fld>
            <a:endParaRPr lang="en-US"/>
          </a:p>
        </p:txBody>
      </p:sp>
    </p:spTree>
    <p:extLst>
      <p:ext uri="{BB962C8B-B14F-4D97-AF65-F5344CB8AC3E}">
        <p14:creationId xmlns:p14="http://schemas.microsoft.com/office/powerpoint/2010/main" val="2927113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EFF09-0600-94BF-6201-C5B0CD75A74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C87EDFC-573F-33D5-F9E3-AB6C523E0C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4193D2-60CA-F40E-8973-DD7E3CD14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E4749C6-7059-3A3C-E638-190077DD769B}"/>
              </a:ext>
            </a:extLst>
          </p:cNvPr>
          <p:cNvSpPr>
            <a:spLocks noGrp="1"/>
          </p:cNvSpPr>
          <p:nvPr>
            <p:ph type="dt" sz="half" idx="10"/>
          </p:nvPr>
        </p:nvSpPr>
        <p:spPr/>
        <p:txBody>
          <a:bodyPr/>
          <a:lstStyle/>
          <a:p>
            <a:fld id="{38F0FB6A-4B1F-054E-840C-D126678238E3}" type="datetimeFigureOut">
              <a:rPr lang="en-US" smtClean="0"/>
              <a:t>11/9/23</a:t>
            </a:fld>
            <a:endParaRPr lang="en-US"/>
          </a:p>
        </p:txBody>
      </p:sp>
      <p:sp>
        <p:nvSpPr>
          <p:cNvPr id="6" name="Footer Placeholder 5">
            <a:extLst>
              <a:ext uri="{FF2B5EF4-FFF2-40B4-BE49-F238E27FC236}">
                <a16:creationId xmlns:a16="http://schemas.microsoft.com/office/drawing/2014/main" id="{3A3A33E7-51B5-6DC1-2D09-7AE7F4B9A6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28B3B6-0EA0-152B-59EA-0D31FABCA838}"/>
              </a:ext>
            </a:extLst>
          </p:cNvPr>
          <p:cNvSpPr>
            <a:spLocks noGrp="1"/>
          </p:cNvSpPr>
          <p:nvPr>
            <p:ph type="sldNum" sz="quarter" idx="12"/>
          </p:nvPr>
        </p:nvSpPr>
        <p:spPr/>
        <p:txBody>
          <a:bodyPr/>
          <a:lstStyle/>
          <a:p>
            <a:fld id="{3EC14D24-2FAD-1546-B348-2FB18823AE70}" type="slidenum">
              <a:rPr lang="en-US" smtClean="0"/>
              <a:t>‹#›</a:t>
            </a:fld>
            <a:endParaRPr lang="en-US"/>
          </a:p>
        </p:txBody>
      </p:sp>
    </p:spTree>
    <p:extLst>
      <p:ext uri="{BB962C8B-B14F-4D97-AF65-F5344CB8AC3E}">
        <p14:creationId xmlns:p14="http://schemas.microsoft.com/office/powerpoint/2010/main" val="2090889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6B7000-894D-CBE5-8A2C-84461955F1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FAB7829-F62A-5B9E-1DF4-91AE2B1231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5CD75C-D67F-20D1-4719-363C6DADB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F0FB6A-4B1F-054E-840C-D126678238E3}" type="datetimeFigureOut">
              <a:rPr lang="en-US" smtClean="0"/>
              <a:t>11/9/23</a:t>
            </a:fld>
            <a:endParaRPr lang="en-US"/>
          </a:p>
        </p:txBody>
      </p:sp>
      <p:sp>
        <p:nvSpPr>
          <p:cNvPr id="5" name="Footer Placeholder 4">
            <a:extLst>
              <a:ext uri="{FF2B5EF4-FFF2-40B4-BE49-F238E27FC236}">
                <a16:creationId xmlns:a16="http://schemas.microsoft.com/office/drawing/2014/main" id="{29B9F7E7-75E8-34C8-4474-8EC5D857FE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50D6CE-6884-7345-79D8-11AB62FC46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14D24-2FAD-1546-B348-2FB18823AE70}" type="slidenum">
              <a:rPr lang="en-US" smtClean="0"/>
              <a:t>‹#›</a:t>
            </a:fld>
            <a:endParaRPr lang="en-US"/>
          </a:p>
        </p:txBody>
      </p:sp>
    </p:spTree>
    <p:extLst>
      <p:ext uri="{BB962C8B-B14F-4D97-AF65-F5344CB8AC3E}">
        <p14:creationId xmlns:p14="http://schemas.microsoft.com/office/powerpoint/2010/main" val="34013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globalspinner.ourworldirishaidawards.ie/#/game/titl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ideo" Target="https://www.youtube.com/embed/mGC9O485zHQ?feature=oembed" TargetMode="External"/><Relationship Id="rId5" Type="http://schemas.openxmlformats.org/officeDocument/2006/relationships/image" Target="../media/image8.jpe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535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close-up of a sign&#10;&#10;Description automatically generated">
            <a:extLst>
              <a:ext uri="{FF2B5EF4-FFF2-40B4-BE49-F238E27FC236}">
                <a16:creationId xmlns:a16="http://schemas.microsoft.com/office/drawing/2014/main" id="{50CB87A9-D1D6-8F69-E2E5-A2B7D6688370}"/>
              </a:ext>
            </a:extLst>
          </p:cNvPr>
          <p:cNvPicPr>
            <a:picLocks noChangeAspect="1"/>
          </p:cNvPicPr>
          <p:nvPr/>
        </p:nvPicPr>
        <p:blipFill>
          <a:blip r:embed="rId4"/>
          <a:stretch>
            <a:fillRect/>
          </a:stretch>
        </p:blipFill>
        <p:spPr>
          <a:xfrm>
            <a:off x="130628" y="3774128"/>
            <a:ext cx="5118265" cy="1550796"/>
          </a:xfrm>
          <a:prstGeom prst="rect">
            <a:avLst/>
          </a:prstGeom>
        </p:spPr>
      </p:pic>
      <p:pic>
        <p:nvPicPr>
          <p:cNvPr id="3" name="Picture 2" descr="A red and white signs&#10;&#10;Description automatically generated with medium confidence">
            <a:extLst>
              <a:ext uri="{FF2B5EF4-FFF2-40B4-BE49-F238E27FC236}">
                <a16:creationId xmlns:a16="http://schemas.microsoft.com/office/drawing/2014/main" id="{EEC27716-1A51-9202-AD98-13FC68941702}"/>
              </a:ext>
            </a:extLst>
          </p:cNvPr>
          <p:cNvPicPr>
            <a:picLocks noChangeAspect="1"/>
          </p:cNvPicPr>
          <p:nvPr/>
        </p:nvPicPr>
        <p:blipFill>
          <a:blip r:embed="rId5"/>
          <a:stretch>
            <a:fillRect/>
          </a:stretch>
        </p:blipFill>
        <p:spPr>
          <a:xfrm>
            <a:off x="6578930" y="361538"/>
            <a:ext cx="5142015" cy="1705520"/>
          </a:xfrm>
          <a:prstGeom prst="rect">
            <a:avLst/>
          </a:prstGeom>
        </p:spPr>
      </p:pic>
    </p:spTree>
    <p:extLst>
      <p:ext uri="{BB962C8B-B14F-4D97-AF65-F5344CB8AC3E}">
        <p14:creationId xmlns:p14="http://schemas.microsoft.com/office/powerpoint/2010/main" val="104041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867B6CB2-5B58-A031-4BAB-70A2348AEF19}"/>
              </a:ext>
            </a:extLst>
          </p:cNvPr>
          <p:cNvSpPr/>
          <p:nvPr/>
        </p:nvSpPr>
        <p:spPr>
          <a:xfrm>
            <a:off x="5345723" y="1735015"/>
            <a:ext cx="4009292" cy="37982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529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close up of a text&#10;&#10;Description automatically generated">
            <a:extLst>
              <a:ext uri="{FF2B5EF4-FFF2-40B4-BE49-F238E27FC236}">
                <a16:creationId xmlns:a16="http://schemas.microsoft.com/office/drawing/2014/main" id="{40870ED3-13B3-E692-A349-370A58011E6C}"/>
              </a:ext>
            </a:extLst>
          </p:cNvPr>
          <p:cNvPicPr>
            <a:picLocks noChangeAspect="1"/>
          </p:cNvPicPr>
          <p:nvPr/>
        </p:nvPicPr>
        <p:blipFill>
          <a:blip r:embed="rId4"/>
          <a:stretch>
            <a:fillRect/>
          </a:stretch>
        </p:blipFill>
        <p:spPr>
          <a:xfrm>
            <a:off x="4648625" y="1434901"/>
            <a:ext cx="4386506" cy="828000"/>
          </a:xfrm>
          <a:prstGeom prst="rect">
            <a:avLst/>
          </a:prstGeom>
        </p:spPr>
      </p:pic>
      <p:pic>
        <p:nvPicPr>
          <p:cNvPr id="3" name="Picture 2" descr="A close up of a text&#10;&#10;Description automatically generated">
            <a:extLst>
              <a:ext uri="{FF2B5EF4-FFF2-40B4-BE49-F238E27FC236}">
                <a16:creationId xmlns:a16="http://schemas.microsoft.com/office/drawing/2014/main" id="{A4812440-6D78-5C9C-B92E-8FE4304CF02B}"/>
              </a:ext>
            </a:extLst>
          </p:cNvPr>
          <p:cNvPicPr>
            <a:picLocks noChangeAspect="1"/>
          </p:cNvPicPr>
          <p:nvPr/>
        </p:nvPicPr>
        <p:blipFill>
          <a:blip r:embed="rId5"/>
          <a:stretch>
            <a:fillRect/>
          </a:stretch>
        </p:blipFill>
        <p:spPr>
          <a:xfrm>
            <a:off x="4648625" y="2367161"/>
            <a:ext cx="5241878" cy="828000"/>
          </a:xfrm>
          <a:prstGeom prst="rect">
            <a:avLst/>
          </a:prstGeom>
        </p:spPr>
      </p:pic>
      <p:pic>
        <p:nvPicPr>
          <p:cNvPr id="4" name="Picture 3">
            <a:extLst>
              <a:ext uri="{FF2B5EF4-FFF2-40B4-BE49-F238E27FC236}">
                <a16:creationId xmlns:a16="http://schemas.microsoft.com/office/drawing/2014/main" id="{749C7135-56CF-E4AA-AC95-3B4362E7D961}"/>
              </a:ext>
            </a:extLst>
          </p:cNvPr>
          <p:cNvPicPr>
            <a:picLocks noChangeAspect="1"/>
          </p:cNvPicPr>
          <p:nvPr/>
        </p:nvPicPr>
        <p:blipFill>
          <a:blip r:embed="rId6"/>
          <a:stretch>
            <a:fillRect/>
          </a:stretch>
        </p:blipFill>
        <p:spPr>
          <a:xfrm>
            <a:off x="724395" y="4076839"/>
            <a:ext cx="6805572" cy="576000"/>
          </a:xfrm>
          <a:prstGeom prst="rect">
            <a:avLst/>
          </a:prstGeom>
        </p:spPr>
      </p:pic>
      <p:pic>
        <p:nvPicPr>
          <p:cNvPr id="5" name="Picture 4" descr="A purple background with white letters&#10;&#10;Description automatically generated">
            <a:extLst>
              <a:ext uri="{FF2B5EF4-FFF2-40B4-BE49-F238E27FC236}">
                <a16:creationId xmlns:a16="http://schemas.microsoft.com/office/drawing/2014/main" id="{154CC90F-DF3F-DD6D-9B1E-E2FCC97AEA32}"/>
              </a:ext>
            </a:extLst>
          </p:cNvPr>
          <p:cNvPicPr>
            <a:picLocks noChangeAspect="1"/>
          </p:cNvPicPr>
          <p:nvPr/>
        </p:nvPicPr>
        <p:blipFill>
          <a:blip r:embed="rId7"/>
          <a:stretch>
            <a:fillRect/>
          </a:stretch>
        </p:blipFill>
        <p:spPr>
          <a:xfrm>
            <a:off x="724395" y="4679759"/>
            <a:ext cx="5973388" cy="900000"/>
          </a:xfrm>
          <a:prstGeom prst="rect">
            <a:avLst/>
          </a:prstGeom>
        </p:spPr>
      </p:pic>
    </p:spTree>
    <p:extLst>
      <p:ext uri="{BB962C8B-B14F-4D97-AF65-F5344CB8AC3E}">
        <p14:creationId xmlns:p14="http://schemas.microsoft.com/office/powerpoint/2010/main" val="99244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422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364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938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9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close up of a text&#10;&#10;Description automatically generated">
            <a:extLst>
              <a:ext uri="{FF2B5EF4-FFF2-40B4-BE49-F238E27FC236}">
                <a16:creationId xmlns:a16="http://schemas.microsoft.com/office/drawing/2014/main" id="{DAA41D96-DA21-8CFD-2D22-21E1BD2F9983}"/>
              </a:ext>
            </a:extLst>
          </p:cNvPr>
          <p:cNvPicPr>
            <a:picLocks noChangeAspect="1"/>
          </p:cNvPicPr>
          <p:nvPr/>
        </p:nvPicPr>
        <p:blipFill>
          <a:blip r:embed="rId4"/>
          <a:stretch>
            <a:fillRect/>
          </a:stretch>
        </p:blipFill>
        <p:spPr>
          <a:xfrm>
            <a:off x="2257301" y="2084925"/>
            <a:ext cx="6569583" cy="1344076"/>
          </a:xfrm>
          <a:prstGeom prst="rect">
            <a:avLst/>
          </a:prstGeom>
        </p:spPr>
      </p:pic>
      <p:pic>
        <p:nvPicPr>
          <p:cNvPr id="3" name="Picture 2" descr="A close up of a text&#10;&#10;Description automatically generated">
            <a:extLst>
              <a:ext uri="{FF2B5EF4-FFF2-40B4-BE49-F238E27FC236}">
                <a16:creationId xmlns:a16="http://schemas.microsoft.com/office/drawing/2014/main" id="{3683F8D4-80FA-E19A-2DC3-CD372141F270}"/>
              </a:ext>
            </a:extLst>
          </p:cNvPr>
          <p:cNvPicPr>
            <a:picLocks noChangeAspect="1"/>
          </p:cNvPicPr>
          <p:nvPr/>
        </p:nvPicPr>
        <p:blipFill>
          <a:blip r:embed="rId5"/>
          <a:stretch>
            <a:fillRect/>
          </a:stretch>
        </p:blipFill>
        <p:spPr>
          <a:xfrm>
            <a:off x="2281052" y="3712598"/>
            <a:ext cx="7409214" cy="1257320"/>
          </a:xfrm>
          <a:prstGeom prst="rect">
            <a:avLst/>
          </a:prstGeom>
        </p:spPr>
      </p:pic>
    </p:spTree>
    <p:extLst>
      <p:ext uri="{BB962C8B-B14F-4D97-AF65-F5344CB8AC3E}">
        <p14:creationId xmlns:p14="http://schemas.microsoft.com/office/powerpoint/2010/main" val="346710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Online Media 2" title="Irish Aid - We are Making a Difference">
            <a:hlinkClick r:id="" action="ppaction://media"/>
            <a:extLst>
              <a:ext uri="{FF2B5EF4-FFF2-40B4-BE49-F238E27FC236}">
                <a16:creationId xmlns:a16="http://schemas.microsoft.com/office/drawing/2014/main" id="{383DF6DD-D88E-258E-CC5E-2483A687ACE3}"/>
              </a:ext>
            </a:extLst>
          </p:cNvPr>
          <p:cNvPicPr>
            <a:picLocks noRot="1" noChangeAspect="1"/>
          </p:cNvPicPr>
          <p:nvPr>
            <a:videoFile r:link="rId1"/>
          </p:nvPr>
        </p:nvPicPr>
        <p:blipFill>
          <a:blip r:embed="rId5"/>
          <a:stretch>
            <a:fillRect/>
          </a:stretch>
        </p:blipFill>
        <p:spPr>
          <a:xfrm>
            <a:off x="7488857" y="2283708"/>
            <a:ext cx="3334241" cy="1883846"/>
          </a:xfrm>
          <a:prstGeom prst="rect">
            <a:avLst/>
          </a:prstGeom>
        </p:spPr>
      </p:pic>
    </p:spTree>
    <p:extLst>
      <p:ext uri="{BB962C8B-B14F-4D97-AF65-F5344CB8AC3E}">
        <p14:creationId xmlns:p14="http://schemas.microsoft.com/office/powerpoint/2010/main" val="178324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4" descr="ODS GIF - ODS GIFs">
            <a:extLst>
              <a:ext uri="{FF2B5EF4-FFF2-40B4-BE49-F238E27FC236}">
                <a16:creationId xmlns:a16="http://schemas.microsoft.com/office/drawing/2014/main" id="{20860BFC-2754-C4B2-0942-E4A9662B39B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21444"/>
            <a:ext cx="3413760" cy="34137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a sign&#10;&#10;Description automatically generated">
            <a:extLst>
              <a:ext uri="{FF2B5EF4-FFF2-40B4-BE49-F238E27FC236}">
                <a16:creationId xmlns:a16="http://schemas.microsoft.com/office/drawing/2014/main" id="{CF9C43CE-AF94-0549-4E3D-6649F8CF9D6F}"/>
              </a:ext>
            </a:extLst>
          </p:cNvPr>
          <p:cNvPicPr>
            <a:picLocks noChangeAspect="1"/>
          </p:cNvPicPr>
          <p:nvPr/>
        </p:nvPicPr>
        <p:blipFill>
          <a:blip r:embed="rId5"/>
          <a:stretch>
            <a:fillRect/>
          </a:stretch>
        </p:blipFill>
        <p:spPr>
          <a:xfrm>
            <a:off x="1737360" y="1089403"/>
            <a:ext cx="7772400" cy="2982985"/>
          </a:xfrm>
          <a:prstGeom prst="rect">
            <a:avLst/>
          </a:prstGeom>
        </p:spPr>
      </p:pic>
    </p:spTree>
    <p:extLst>
      <p:ext uri="{BB962C8B-B14F-4D97-AF65-F5344CB8AC3E}">
        <p14:creationId xmlns:p14="http://schemas.microsoft.com/office/powerpoint/2010/main" val="389572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224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group of colorful squares with white text&#10;&#10;Description automatically generated">
            <a:extLst>
              <a:ext uri="{FF2B5EF4-FFF2-40B4-BE49-F238E27FC236}">
                <a16:creationId xmlns:a16="http://schemas.microsoft.com/office/drawing/2014/main" id="{B2EAAE53-B3DB-47EF-E107-02378774033F}"/>
              </a:ext>
            </a:extLst>
          </p:cNvPr>
          <p:cNvPicPr>
            <a:picLocks noChangeAspect="1"/>
          </p:cNvPicPr>
          <p:nvPr/>
        </p:nvPicPr>
        <p:blipFill>
          <a:blip r:embed="rId4"/>
          <a:stretch>
            <a:fillRect/>
          </a:stretch>
        </p:blipFill>
        <p:spPr>
          <a:xfrm>
            <a:off x="83127" y="3629111"/>
            <a:ext cx="3966360" cy="2040386"/>
          </a:xfrm>
          <a:prstGeom prst="rect">
            <a:avLst/>
          </a:prstGeom>
        </p:spPr>
      </p:pic>
      <p:pic>
        <p:nvPicPr>
          <p:cNvPr id="3" name="Picture 2" descr="A yellow square with a white and pink arrow pointing to a bowl&#10;&#10;Description automatically generated">
            <a:extLst>
              <a:ext uri="{FF2B5EF4-FFF2-40B4-BE49-F238E27FC236}">
                <a16:creationId xmlns:a16="http://schemas.microsoft.com/office/drawing/2014/main" id="{F77048CD-896D-5A44-B357-C6F20E381C92}"/>
              </a:ext>
            </a:extLst>
          </p:cNvPr>
          <p:cNvPicPr>
            <a:picLocks noChangeAspect="1"/>
          </p:cNvPicPr>
          <p:nvPr/>
        </p:nvPicPr>
        <p:blipFill>
          <a:blip r:embed="rId5"/>
          <a:stretch>
            <a:fillRect/>
          </a:stretch>
        </p:blipFill>
        <p:spPr>
          <a:xfrm>
            <a:off x="9736906" y="166255"/>
            <a:ext cx="2103109" cy="2006930"/>
          </a:xfrm>
          <a:prstGeom prst="rect">
            <a:avLst/>
          </a:prstGeom>
        </p:spPr>
      </p:pic>
    </p:spTree>
    <p:extLst>
      <p:ext uri="{BB962C8B-B14F-4D97-AF65-F5344CB8AC3E}">
        <p14:creationId xmlns:p14="http://schemas.microsoft.com/office/powerpoint/2010/main" val="157760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9417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1745</Words>
  <Application>Microsoft Macintosh PowerPoint</Application>
  <PresentationFormat>Widescreen</PresentationFormat>
  <Paragraphs>113</Paragraphs>
  <Slides>14</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Henry</dc:creator>
  <cp:lastModifiedBy>Carla Henry</cp:lastModifiedBy>
  <cp:revision>7</cp:revision>
  <dcterms:created xsi:type="dcterms:W3CDTF">2023-11-09T10:10:39Z</dcterms:created>
  <dcterms:modified xsi:type="dcterms:W3CDTF">2023-11-09T16:35:12Z</dcterms:modified>
</cp:coreProperties>
</file>