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sldIdLst>
    <p:sldId id="256" r:id="rId2"/>
    <p:sldId id="257" r:id="rId3"/>
    <p:sldId id="258" r:id="rId4"/>
    <p:sldId id="259" r:id="rId5"/>
    <p:sldId id="261" r:id="rId6"/>
    <p:sldId id="277" r:id="rId7"/>
    <p:sldId id="264" r:id="rId8"/>
    <p:sldId id="265" r:id="rId9"/>
    <p:sldId id="267" r:id="rId10"/>
    <p:sldId id="268" r:id="rId11"/>
    <p:sldId id="271" r:id="rId12"/>
    <p:sldId id="272" r:id="rId13"/>
    <p:sldId id="276"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433"/>
    <p:restoredTop sz="49660"/>
  </p:normalViewPr>
  <p:slideViewPr>
    <p:cSldViewPr snapToGrid="0">
      <p:cViewPr varScale="1">
        <p:scale>
          <a:sx n="60" d="100"/>
          <a:sy n="60" d="100"/>
        </p:scale>
        <p:origin x="2272"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BE2503-943F-544B-921E-DCE1E28CF8A8}" type="datetimeFigureOut">
              <a:rPr lang="en-US" smtClean="0"/>
              <a:t>11/10/23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812395-9676-F145-A479-CA361EE037C7}" type="slidenum">
              <a:rPr lang="en-US" smtClean="0"/>
              <a:t>‹#›</a:t>
            </a:fld>
            <a:endParaRPr lang="en-US"/>
          </a:p>
        </p:txBody>
      </p:sp>
    </p:spTree>
    <p:extLst>
      <p:ext uri="{BB962C8B-B14F-4D97-AF65-F5344CB8AC3E}">
        <p14:creationId xmlns:p14="http://schemas.microsoft.com/office/powerpoint/2010/main" val="35918698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ourworldirishaidawards.ie/"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ourworldirishaidawards.ie/"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b="1" dirty="0"/>
              <a:t>Teacher notes: none</a:t>
            </a:r>
            <a:endParaRPr lang="en-IE" dirty="0"/>
          </a:p>
          <a:p>
            <a:endParaRPr lang="en-US" dirty="0"/>
          </a:p>
        </p:txBody>
      </p:sp>
      <p:sp>
        <p:nvSpPr>
          <p:cNvPr id="4" name="Slide Number Placeholder 3"/>
          <p:cNvSpPr>
            <a:spLocks noGrp="1"/>
          </p:cNvSpPr>
          <p:nvPr>
            <p:ph type="sldNum" sz="quarter" idx="5"/>
          </p:nvPr>
        </p:nvSpPr>
        <p:spPr/>
        <p:txBody>
          <a:bodyPr/>
          <a:lstStyle/>
          <a:p>
            <a:fld id="{8B812395-9676-F145-A479-CA361EE037C7}" type="slidenum">
              <a:rPr lang="en-US" smtClean="0"/>
              <a:t>1</a:t>
            </a:fld>
            <a:endParaRPr lang="en-US"/>
          </a:p>
        </p:txBody>
      </p:sp>
    </p:spTree>
    <p:extLst>
      <p:ext uri="{BB962C8B-B14F-4D97-AF65-F5344CB8AC3E}">
        <p14:creationId xmlns:p14="http://schemas.microsoft.com/office/powerpoint/2010/main" val="28801468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IE" b="1" dirty="0"/>
              <a:t>Teacher notes: Activity 2 </a:t>
            </a:r>
            <a:r>
              <a:rPr lang="en-IE" sz="1600" b="1" dirty="0">
                <a:latin typeface="Calibri"/>
                <a:ea typeface="Calibri"/>
                <a:cs typeface="Calibri"/>
                <a:sym typeface="Calibri"/>
              </a:rPr>
              <a:t>(Stories of progress</a:t>
            </a:r>
            <a:r>
              <a:rPr lang="en-IE" b="1" dirty="0"/>
              <a:t>) (1 click)</a:t>
            </a:r>
            <a:endParaRPr lang="en-IE" dirty="0"/>
          </a:p>
          <a:p>
            <a:pPr marL="0" lvl="0" indent="0" algn="l" rtl="0">
              <a:lnSpc>
                <a:spcPct val="107000"/>
              </a:lnSpc>
              <a:spcBef>
                <a:spcPts val="0"/>
              </a:spcBef>
              <a:spcAft>
                <a:spcPts val="0"/>
              </a:spcAft>
              <a:buNone/>
            </a:pPr>
            <a:r>
              <a:rPr lang="en-IE" sz="1200" dirty="0">
                <a:latin typeface="Arial"/>
                <a:ea typeface="Arial"/>
                <a:cs typeface="Arial"/>
                <a:sym typeface="Arial"/>
              </a:rPr>
              <a:t>Invite 3 pupils to read about Sierra Leone, Zambia and Vietnam.  Explain any tricky words/phrases including stakeholders(the people affected by any decision), advocate (to speak out)</a:t>
            </a:r>
            <a:endParaRPr lang="en-IE" sz="1200" i="0" u="none" strike="noStrike" dirty="0">
              <a:solidFill>
                <a:srgbClr val="374151"/>
              </a:solidFill>
              <a:latin typeface="Arial"/>
              <a:ea typeface="Arial"/>
              <a:cs typeface="Arial"/>
              <a:sym typeface="Arial"/>
            </a:endParaRPr>
          </a:p>
          <a:p>
            <a:pPr marL="0" lvl="0" indent="0" algn="l" rtl="0">
              <a:spcBef>
                <a:spcPts val="867"/>
              </a:spcBef>
              <a:spcAft>
                <a:spcPts val="0"/>
              </a:spcAft>
              <a:buNone/>
            </a:pPr>
            <a:endParaRPr lang="en-IE" sz="1200" dirty="0">
              <a:latin typeface="Arial"/>
              <a:ea typeface="Arial"/>
              <a:cs typeface="Arial"/>
              <a:sym typeface="Arial"/>
            </a:endParaRPr>
          </a:p>
          <a:p>
            <a:pPr marL="0" lvl="0" indent="0" algn="l" rtl="0">
              <a:spcBef>
                <a:spcPts val="0"/>
              </a:spcBef>
              <a:spcAft>
                <a:spcPts val="0"/>
              </a:spcAft>
              <a:buNone/>
            </a:pPr>
            <a:r>
              <a:rPr lang="en-IE" sz="1200" dirty="0">
                <a:latin typeface="Arial"/>
                <a:ea typeface="Arial"/>
                <a:cs typeface="Arial"/>
                <a:sym typeface="Arial"/>
              </a:rPr>
              <a:t>Slides 7-10, together with pages 3-7 of the 2024 Our World Irish Aid Awards pupils magazine, includes all the information your pupils need to compete against the clock in our updated online Global Goal Spinner game, available: </a:t>
            </a:r>
            <a:r>
              <a:rPr lang="en-IE" sz="1200" dirty="0">
                <a:highlight>
                  <a:srgbClr val="FFFF00"/>
                </a:highlight>
                <a:latin typeface="Arial"/>
                <a:ea typeface="Arial"/>
                <a:cs typeface="Arial"/>
                <a:sym typeface="Arial"/>
              </a:rPr>
              <a:t>https://</a:t>
            </a:r>
            <a:r>
              <a:rPr lang="en-IE" sz="1200" dirty="0" err="1">
                <a:highlight>
                  <a:srgbClr val="FFFF00"/>
                </a:highlight>
                <a:latin typeface="Arial"/>
                <a:ea typeface="Arial"/>
                <a:cs typeface="Arial"/>
                <a:sym typeface="Arial"/>
              </a:rPr>
              <a:t>globalspinner.ourworldirishaidawards.ie</a:t>
            </a:r>
            <a:r>
              <a:rPr lang="en-IE" sz="1200" dirty="0">
                <a:highlight>
                  <a:srgbClr val="FFFF00"/>
                </a:highlight>
                <a:latin typeface="Arial"/>
                <a:ea typeface="Arial"/>
                <a:cs typeface="Arial"/>
                <a:sym typeface="Arial"/>
              </a:rPr>
              <a:t>/#/game/title</a:t>
            </a:r>
            <a:endParaRPr lang="en-IE" sz="1200" dirty="0">
              <a:latin typeface="Arial"/>
              <a:ea typeface="Arial"/>
              <a:cs typeface="Arial"/>
              <a:sym typeface="Arial"/>
            </a:endParaRPr>
          </a:p>
          <a:p>
            <a:pPr marL="0" lvl="0" indent="0" algn="l" rtl="0">
              <a:spcBef>
                <a:spcPts val="0"/>
              </a:spcBef>
              <a:spcAft>
                <a:spcPts val="0"/>
              </a:spcAft>
              <a:buNone/>
            </a:pPr>
            <a:endParaRPr lang="en-IE" sz="1200" b="1" i="1" dirty="0">
              <a:highlight>
                <a:srgbClr val="FFFF00"/>
              </a:highlight>
              <a:latin typeface="Arial"/>
              <a:ea typeface="Arial"/>
              <a:cs typeface="Arial"/>
              <a:sym typeface="Arial"/>
            </a:endParaRPr>
          </a:p>
          <a:p>
            <a:pPr marL="0" lvl="0" indent="0" algn="l" rtl="0">
              <a:spcBef>
                <a:spcPts val="0"/>
              </a:spcBef>
              <a:spcAft>
                <a:spcPts val="0"/>
              </a:spcAft>
              <a:buNone/>
            </a:pPr>
            <a:r>
              <a:rPr lang="en-IE" sz="1200" i="0" dirty="0">
                <a:highlight>
                  <a:srgbClr val="FFFF00"/>
                </a:highlight>
                <a:latin typeface="Arial"/>
                <a:ea typeface="Arial"/>
                <a:cs typeface="Arial"/>
                <a:sym typeface="Arial"/>
              </a:rPr>
              <a:t>Invite pupils to work in groups, each group take a different country and tell us the Global Goals that Irish Aid helps each country to achieve. What are the lessons we can learn in sustainable development? </a:t>
            </a:r>
            <a:endParaRPr lang="en-IE" sz="1200" dirty="0">
              <a:latin typeface="Arial"/>
              <a:ea typeface="Arial"/>
              <a:cs typeface="Arial"/>
              <a:sym typeface="Arial"/>
            </a:endParaRPr>
          </a:p>
          <a:p>
            <a:pPr marL="0" lvl="0" indent="0" algn="l" rtl="0">
              <a:spcBef>
                <a:spcPts val="0"/>
              </a:spcBef>
              <a:spcAft>
                <a:spcPts val="0"/>
              </a:spcAft>
              <a:buNone/>
            </a:pPr>
            <a:endParaRPr lang="en-IE" sz="1200" i="0" dirty="0">
              <a:highlight>
                <a:srgbClr val="FFFF00"/>
              </a:highlight>
              <a:latin typeface="Arial"/>
              <a:ea typeface="Arial"/>
              <a:cs typeface="Arial"/>
              <a:sym typeface="Arial"/>
            </a:endParaRPr>
          </a:p>
          <a:p>
            <a:pPr marL="0" lvl="0" indent="0" algn="l" rtl="0">
              <a:spcBef>
                <a:spcPts val="0"/>
              </a:spcBef>
              <a:spcAft>
                <a:spcPts val="0"/>
              </a:spcAft>
              <a:buNone/>
            </a:pPr>
            <a:r>
              <a:rPr lang="en-IE" sz="1200" i="0" dirty="0">
                <a:highlight>
                  <a:srgbClr val="FFFF00"/>
                </a:highlight>
                <a:latin typeface="Arial"/>
                <a:ea typeface="Arial"/>
                <a:cs typeface="Arial"/>
                <a:sym typeface="Arial"/>
              </a:rPr>
              <a:t>After all the presentations, discuss the common themes for the countries, the differences and the importance of having different solutions in each country. (Common themes: agricultural development, food security, income generation, Local Community empowerment, Climate Change resilience), (Differences: impact of climate change, geographical differences, government involvement) There are no one-size-fits-all solutions for these situations.</a:t>
            </a:r>
            <a:endParaRPr lang="en-IE" sz="1200" dirty="0">
              <a:latin typeface="Arial"/>
              <a:ea typeface="Arial"/>
              <a:cs typeface="Arial"/>
              <a:sym typeface="Arial"/>
            </a:endParaRPr>
          </a:p>
          <a:p>
            <a:pPr marL="0" lvl="0" indent="0" algn="l" rtl="0">
              <a:spcBef>
                <a:spcPts val="0"/>
              </a:spcBef>
              <a:spcAft>
                <a:spcPts val="0"/>
              </a:spcAft>
              <a:buNone/>
            </a:pPr>
            <a:endParaRPr lang="en-IE" sz="1200" b="1" i="0" dirty="0">
              <a:highlight>
                <a:srgbClr val="FFFF00"/>
              </a:highlight>
              <a:latin typeface="Arial"/>
              <a:ea typeface="Arial"/>
              <a:cs typeface="Arial"/>
              <a:sym typeface="Arial"/>
            </a:endParaRPr>
          </a:p>
          <a:p>
            <a:pPr marL="0" lvl="0" indent="0" algn="l" rtl="0">
              <a:spcBef>
                <a:spcPts val="0"/>
              </a:spcBef>
              <a:spcAft>
                <a:spcPts val="0"/>
              </a:spcAft>
              <a:buNone/>
            </a:pPr>
            <a:endParaRPr lang="en-IE" sz="1200" b="1" i="1" dirty="0">
              <a:latin typeface="Arial"/>
              <a:ea typeface="Arial"/>
              <a:cs typeface="Arial"/>
              <a:sym typeface="Arial"/>
            </a:endParaRPr>
          </a:p>
          <a:p>
            <a:endParaRPr lang="en-US" dirty="0"/>
          </a:p>
        </p:txBody>
      </p:sp>
      <p:sp>
        <p:nvSpPr>
          <p:cNvPr id="4" name="Slide Number Placeholder 3"/>
          <p:cNvSpPr>
            <a:spLocks noGrp="1"/>
          </p:cNvSpPr>
          <p:nvPr>
            <p:ph type="sldNum" sz="quarter" idx="5"/>
          </p:nvPr>
        </p:nvSpPr>
        <p:spPr/>
        <p:txBody>
          <a:bodyPr/>
          <a:lstStyle/>
          <a:p>
            <a:fld id="{8B812395-9676-F145-A479-CA361EE037C7}" type="slidenum">
              <a:rPr lang="en-US" smtClean="0"/>
              <a:t>10</a:t>
            </a:fld>
            <a:endParaRPr lang="en-US"/>
          </a:p>
        </p:txBody>
      </p:sp>
    </p:spTree>
    <p:extLst>
      <p:ext uri="{BB962C8B-B14F-4D97-AF65-F5344CB8AC3E}">
        <p14:creationId xmlns:p14="http://schemas.microsoft.com/office/powerpoint/2010/main" val="36897852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IE" dirty="0"/>
              <a:t>You can play against the clock to see your level of knowledge by playing the Global Goals Spinner on the Our World Irish Aid Award website https://</a:t>
            </a:r>
            <a:r>
              <a:rPr lang="en-IE" dirty="0" err="1"/>
              <a:t>globalspinner.ourworldirishaidawards.ie</a:t>
            </a:r>
            <a:r>
              <a:rPr lang="en-IE" dirty="0"/>
              <a:t>/#/game/title</a:t>
            </a:r>
          </a:p>
          <a:p>
            <a:pPr marL="0" lvl="0" indent="0" algn="l" rtl="0">
              <a:spcBef>
                <a:spcPts val="0"/>
              </a:spcBef>
              <a:spcAft>
                <a:spcPts val="0"/>
              </a:spcAft>
              <a:buNone/>
            </a:pPr>
            <a:endParaRPr lang="en-IE" dirty="0"/>
          </a:p>
          <a:p>
            <a:endParaRPr lang="en-US" dirty="0"/>
          </a:p>
        </p:txBody>
      </p:sp>
      <p:sp>
        <p:nvSpPr>
          <p:cNvPr id="4" name="Slide Number Placeholder 3"/>
          <p:cNvSpPr>
            <a:spLocks noGrp="1"/>
          </p:cNvSpPr>
          <p:nvPr>
            <p:ph type="sldNum" sz="quarter" idx="5"/>
          </p:nvPr>
        </p:nvSpPr>
        <p:spPr/>
        <p:txBody>
          <a:bodyPr/>
          <a:lstStyle/>
          <a:p>
            <a:fld id="{8B812395-9676-F145-A479-CA361EE037C7}" type="slidenum">
              <a:rPr lang="en-US" smtClean="0"/>
              <a:t>11</a:t>
            </a:fld>
            <a:endParaRPr lang="en-US"/>
          </a:p>
        </p:txBody>
      </p:sp>
    </p:spTree>
    <p:extLst>
      <p:ext uri="{BB962C8B-B14F-4D97-AF65-F5344CB8AC3E}">
        <p14:creationId xmlns:p14="http://schemas.microsoft.com/office/powerpoint/2010/main" val="4843636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IE" sz="1200" b="1" dirty="0">
                <a:effectLst/>
                <a:latin typeface="Calibri" panose="020F0502020204030204" pitchFamily="34" charset="0"/>
                <a:ea typeface="Times New Roman" panose="02020603050405020304" pitchFamily="18" charset="0"/>
              </a:rPr>
              <a:t>Teacher notes: Reflection on learning  </a:t>
            </a:r>
            <a:r>
              <a:rPr lang="en-IE" sz="1200" b="1" dirty="0">
                <a:effectLst/>
                <a:latin typeface="Calibri" panose="020F0502020204030204" pitchFamily="34" charset="0"/>
                <a:ea typeface="Calibri" panose="020F0502020204030204" pitchFamily="34" charset="0"/>
                <a:cs typeface="Times New Roman" panose="02020603050405020304" pitchFamily="18" charset="0"/>
              </a:rPr>
              <a:t>*3 consecutive clicks for text to appear </a:t>
            </a:r>
          </a:p>
          <a:p>
            <a:pPr>
              <a:lnSpc>
                <a:spcPct val="107000"/>
              </a:lnSpc>
              <a:spcAft>
                <a:spcPts val="800"/>
              </a:spcAft>
            </a:pPr>
            <a:endParaRPr lang="en-IE" sz="1200" b="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200" i="1" dirty="0">
                <a:effectLst/>
                <a:latin typeface="Calibri" panose="020F0502020204030204" pitchFamily="34" charset="0"/>
                <a:ea typeface="Calibri" panose="020F0502020204030204" pitchFamily="34" charset="0"/>
                <a:cs typeface="Times New Roman" panose="02020603050405020304" pitchFamily="18" charset="0"/>
              </a:rPr>
              <a:t>Let’s take a few minutes to think about what we have learned in this lesson.  </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IE" sz="12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200" i="1" dirty="0">
                <a:effectLst/>
                <a:latin typeface="Calibri" panose="020F0502020204030204" pitchFamily="34" charset="0"/>
                <a:ea typeface="Calibri" panose="020F0502020204030204" pitchFamily="34" charset="0"/>
                <a:cs typeface="Times New Roman" panose="02020603050405020304" pitchFamily="18" charset="0"/>
              </a:rPr>
              <a:t>Imagine you are playing football: </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IE" sz="12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200" i="1" dirty="0">
                <a:effectLst/>
                <a:latin typeface="Calibri" panose="020F0502020204030204" pitchFamily="34" charset="0"/>
                <a:ea typeface="Calibri" panose="020F0502020204030204" pitchFamily="34" charset="0"/>
                <a:cs typeface="Times New Roman" panose="02020603050405020304" pitchFamily="18" charset="0"/>
              </a:rPr>
              <a:t>As each of the learning intentions for this lesson appear on the board, you should mime:</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endParaRPr lang="en-IE" sz="1200" i="1"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IE" sz="1200" i="1" dirty="0">
                <a:effectLst/>
                <a:latin typeface="Calibri" panose="020F0502020204030204" pitchFamily="34" charset="0"/>
                <a:ea typeface="Calibri" panose="020F0502020204030204" pitchFamily="34" charset="0"/>
                <a:cs typeface="Times New Roman" panose="02020603050405020304" pitchFamily="18" charset="0"/>
              </a:rPr>
              <a:t>Shooting and scoring a goal in the match – if you are happy that you have learned</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endParaRPr lang="en-IE" sz="1200" i="1"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IE" sz="1200" i="1" dirty="0">
                <a:effectLst/>
                <a:latin typeface="Calibri" panose="020F0502020204030204" pitchFamily="34" charset="0"/>
                <a:ea typeface="Calibri" panose="020F0502020204030204" pitchFamily="34" charset="0"/>
                <a:cs typeface="Times New Roman" panose="02020603050405020304" pitchFamily="18" charset="0"/>
              </a:rPr>
              <a:t>Kicking the ball – if you still need a little support from either myself or your classmates to be able to say that you have learned </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IE" sz="12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200" b="1" dirty="0">
                <a:effectLst/>
                <a:latin typeface="Calibri" panose="020F0502020204030204" pitchFamily="34" charset="0"/>
                <a:ea typeface="Calibri" panose="020F0502020204030204" pitchFamily="34" charset="0"/>
                <a:cs typeface="Times New Roman" panose="02020603050405020304" pitchFamily="18" charset="0"/>
              </a:rPr>
              <a:t>* Click</a:t>
            </a:r>
            <a:r>
              <a:rPr lang="en-IE" sz="1200" dirty="0">
                <a:effectLst/>
                <a:latin typeface="Calibri" panose="020F0502020204030204" pitchFamily="34" charset="0"/>
                <a:ea typeface="Calibri" panose="020F0502020204030204" pitchFamily="34" charset="0"/>
                <a:cs typeface="Times New Roman" panose="02020603050405020304" pitchFamily="18" charset="0"/>
              </a:rPr>
              <a:t> to animate each of the learning intentions for this lesson, reading each aloud as they appear.</a:t>
            </a:r>
          </a:p>
          <a:p>
            <a:pPr>
              <a:lnSpc>
                <a:spcPct val="107000"/>
              </a:lnSpc>
              <a:spcAft>
                <a:spcPts val="800"/>
              </a:spcAft>
            </a:pP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200" dirty="0">
                <a:effectLst/>
                <a:latin typeface="Calibri" panose="020F0502020204030204" pitchFamily="34" charset="0"/>
                <a:ea typeface="Calibri" panose="020F0502020204030204" pitchFamily="34" charset="0"/>
                <a:cs typeface="Times New Roman" panose="02020603050405020304" pitchFamily="18" charset="0"/>
              </a:rPr>
              <a:t> Observe pupils to see who might need some extra support.  </a:t>
            </a:r>
          </a:p>
          <a:p>
            <a:pPr>
              <a:lnSpc>
                <a:spcPct val="107000"/>
              </a:lnSpc>
              <a:spcAft>
                <a:spcPts val="800"/>
              </a:spcAft>
            </a:pPr>
            <a:endParaRPr lang="en-IE" sz="12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200" i="1" dirty="0">
                <a:effectLst/>
                <a:latin typeface="Calibri" panose="020F0502020204030204" pitchFamily="34" charset="0"/>
                <a:ea typeface="Calibri" panose="020F0502020204030204" pitchFamily="34" charset="0"/>
                <a:cs typeface="Times New Roman" panose="02020603050405020304" pitchFamily="18" charset="0"/>
              </a:rPr>
              <a:t>You have all done an amazing job and are all fantastic Global Goal Getters.</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IE" sz="1200" b="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8B812395-9676-F145-A479-CA361EE037C7}" type="slidenum">
              <a:rPr lang="en-US" smtClean="0"/>
              <a:t>12</a:t>
            </a:fld>
            <a:endParaRPr lang="en-US"/>
          </a:p>
        </p:txBody>
      </p:sp>
    </p:spTree>
    <p:extLst>
      <p:ext uri="{BB962C8B-B14F-4D97-AF65-F5344CB8AC3E}">
        <p14:creationId xmlns:p14="http://schemas.microsoft.com/office/powerpoint/2010/main" val="30808833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812395-9676-F145-A479-CA361EE037C7}" type="slidenum">
              <a:rPr lang="en-US" smtClean="0"/>
              <a:t>13</a:t>
            </a:fld>
            <a:endParaRPr lang="en-US"/>
          </a:p>
        </p:txBody>
      </p:sp>
    </p:spTree>
    <p:extLst>
      <p:ext uri="{BB962C8B-B14F-4D97-AF65-F5344CB8AC3E}">
        <p14:creationId xmlns:p14="http://schemas.microsoft.com/office/powerpoint/2010/main" val="6058205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b="1" dirty="0"/>
              <a:t>Teacher notes: none</a:t>
            </a:r>
            <a:endParaRPr lang="en-IE" dirty="0"/>
          </a:p>
          <a:p>
            <a:endParaRPr lang="en-US" dirty="0"/>
          </a:p>
        </p:txBody>
      </p:sp>
      <p:sp>
        <p:nvSpPr>
          <p:cNvPr id="4" name="Slide Number Placeholder 3"/>
          <p:cNvSpPr>
            <a:spLocks noGrp="1"/>
          </p:cNvSpPr>
          <p:nvPr>
            <p:ph type="sldNum" sz="quarter" idx="5"/>
          </p:nvPr>
        </p:nvSpPr>
        <p:spPr/>
        <p:txBody>
          <a:bodyPr/>
          <a:lstStyle/>
          <a:p>
            <a:fld id="{8B812395-9676-F145-A479-CA361EE037C7}" type="slidenum">
              <a:rPr lang="en-US" smtClean="0"/>
              <a:t>2</a:t>
            </a:fld>
            <a:endParaRPr lang="en-US"/>
          </a:p>
        </p:txBody>
      </p:sp>
    </p:spTree>
    <p:extLst>
      <p:ext uri="{BB962C8B-B14F-4D97-AF65-F5344CB8AC3E}">
        <p14:creationId xmlns:p14="http://schemas.microsoft.com/office/powerpoint/2010/main" val="12326904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b="1" dirty="0"/>
              <a:t>Teacher notes: none</a:t>
            </a:r>
            <a:endParaRPr lang="en-IE" dirty="0"/>
          </a:p>
          <a:p>
            <a:endParaRPr lang="en-US" dirty="0"/>
          </a:p>
        </p:txBody>
      </p:sp>
      <p:sp>
        <p:nvSpPr>
          <p:cNvPr id="4" name="Slide Number Placeholder 3"/>
          <p:cNvSpPr>
            <a:spLocks noGrp="1"/>
          </p:cNvSpPr>
          <p:nvPr>
            <p:ph type="sldNum" sz="quarter" idx="5"/>
          </p:nvPr>
        </p:nvSpPr>
        <p:spPr/>
        <p:txBody>
          <a:bodyPr/>
          <a:lstStyle/>
          <a:p>
            <a:fld id="{8B812395-9676-F145-A479-CA361EE037C7}" type="slidenum">
              <a:rPr lang="en-US" smtClean="0"/>
              <a:t>3</a:t>
            </a:fld>
            <a:endParaRPr lang="en-US"/>
          </a:p>
        </p:txBody>
      </p:sp>
    </p:spTree>
    <p:extLst>
      <p:ext uri="{BB962C8B-B14F-4D97-AF65-F5344CB8AC3E}">
        <p14:creationId xmlns:p14="http://schemas.microsoft.com/office/powerpoint/2010/main" val="42205133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7000"/>
              </a:lnSpc>
              <a:spcBef>
                <a:spcPts val="0"/>
              </a:spcBef>
              <a:spcAft>
                <a:spcPts val="0"/>
              </a:spcAft>
              <a:buNone/>
            </a:pPr>
            <a:r>
              <a:rPr lang="en-IE" b="1" dirty="0">
                <a:latin typeface="Calibri"/>
                <a:ea typeface="Calibri"/>
                <a:cs typeface="Calibri"/>
                <a:sym typeface="Calibri"/>
              </a:rPr>
              <a:t>Teacher notes: Learning intentions (2 consecutive animations at * Click)</a:t>
            </a:r>
            <a:endParaRPr lang="en-IE" dirty="0">
              <a:latin typeface="Calibri"/>
              <a:ea typeface="Calibri"/>
              <a:cs typeface="Calibri"/>
              <a:sym typeface="Calibri"/>
            </a:endParaRPr>
          </a:p>
          <a:p>
            <a:pPr marL="0" lvl="0" indent="0" algn="l" rtl="0">
              <a:lnSpc>
                <a:spcPct val="107000"/>
              </a:lnSpc>
              <a:spcBef>
                <a:spcPts val="867"/>
              </a:spcBef>
              <a:spcAft>
                <a:spcPts val="0"/>
              </a:spcAft>
              <a:buNone/>
            </a:pPr>
            <a:endParaRPr lang="en-IE" b="1" dirty="0">
              <a:latin typeface="Calibri"/>
              <a:ea typeface="Calibri"/>
              <a:cs typeface="Calibri"/>
              <a:sym typeface="Calibri"/>
            </a:endParaRPr>
          </a:p>
          <a:p>
            <a:pPr marL="0" lvl="0" indent="0" algn="l" rtl="0">
              <a:lnSpc>
                <a:spcPct val="107000"/>
              </a:lnSpc>
              <a:spcBef>
                <a:spcPts val="867"/>
              </a:spcBef>
              <a:spcAft>
                <a:spcPts val="0"/>
              </a:spcAft>
              <a:buNone/>
            </a:pPr>
            <a:r>
              <a:rPr lang="en-IE" b="1" dirty="0">
                <a:latin typeface="Calibri"/>
                <a:ea typeface="Calibri"/>
                <a:cs typeface="Calibri"/>
                <a:sym typeface="Calibri"/>
              </a:rPr>
              <a:t>Sensitivity note</a:t>
            </a:r>
            <a:r>
              <a:rPr lang="en-IE" dirty="0">
                <a:latin typeface="Calibri"/>
                <a:ea typeface="Calibri"/>
                <a:cs typeface="Calibri"/>
                <a:sym typeface="Calibri"/>
              </a:rPr>
              <a:t>: As their teacher, you know your own pupils well.  Please feel free to edit the lesson to best suit the needs in your class.</a:t>
            </a:r>
            <a:endParaRPr lang="en-IE" dirty="0"/>
          </a:p>
          <a:p>
            <a:pPr marL="0" lvl="0" indent="0" algn="l" rtl="0">
              <a:lnSpc>
                <a:spcPct val="107000"/>
              </a:lnSpc>
              <a:spcBef>
                <a:spcPts val="867"/>
              </a:spcBef>
              <a:spcAft>
                <a:spcPts val="0"/>
              </a:spcAft>
              <a:buNone/>
            </a:pPr>
            <a:endParaRPr lang="en-IE" dirty="0">
              <a:latin typeface="Calibri"/>
              <a:ea typeface="Calibri"/>
              <a:cs typeface="Calibri"/>
              <a:sym typeface="Calibri"/>
            </a:endParaRPr>
          </a:p>
          <a:p>
            <a:pPr marL="0" lvl="0" indent="0" algn="l" rtl="0">
              <a:lnSpc>
                <a:spcPct val="107000"/>
              </a:lnSpc>
              <a:spcBef>
                <a:spcPts val="867"/>
              </a:spcBef>
              <a:spcAft>
                <a:spcPts val="0"/>
              </a:spcAft>
              <a:buNone/>
            </a:pPr>
            <a:r>
              <a:rPr lang="en-IE" dirty="0">
                <a:latin typeface="Calibri"/>
                <a:ea typeface="Calibri"/>
                <a:cs typeface="Calibri"/>
                <a:sym typeface="Calibri"/>
              </a:rPr>
              <a:t>See also our </a:t>
            </a:r>
            <a:r>
              <a:rPr lang="en-IE" u="sng" dirty="0">
                <a:latin typeface="Calibri"/>
                <a:ea typeface="Calibri"/>
                <a:cs typeface="Calibri"/>
                <a:sym typeface="Calibri"/>
              </a:rPr>
              <a:t>Good Practice Guidelines for teaching about poverty and development</a:t>
            </a:r>
            <a:r>
              <a:rPr lang="en-IE" dirty="0">
                <a:latin typeface="Calibri"/>
                <a:ea typeface="Calibri"/>
                <a:cs typeface="Calibri"/>
                <a:sym typeface="Calibri"/>
              </a:rPr>
              <a:t> </a:t>
            </a:r>
            <a:r>
              <a:rPr lang="en-IE" sz="2000" dirty="0">
                <a:latin typeface="Calibri"/>
                <a:ea typeface="Calibri"/>
                <a:cs typeface="Calibri"/>
                <a:sym typeface="Calibri"/>
              </a:rPr>
              <a:t>in the Teacher’s section of </a:t>
            </a:r>
            <a:r>
              <a:rPr lang="en-IE" sz="2000" u="sng" dirty="0">
                <a:solidFill>
                  <a:srgbClr val="0563C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www.ourworldirishaidawards.ie</a:t>
            </a:r>
            <a:endParaRPr lang="en-IE" sz="2000" dirty="0">
              <a:latin typeface="Calibri"/>
              <a:ea typeface="Calibri"/>
              <a:cs typeface="Calibri"/>
              <a:sym typeface="Calibri"/>
            </a:endParaRPr>
          </a:p>
          <a:p>
            <a:pPr marL="0" lvl="0" indent="0" algn="l" rtl="0">
              <a:lnSpc>
                <a:spcPct val="107000"/>
              </a:lnSpc>
              <a:spcBef>
                <a:spcPts val="867"/>
              </a:spcBef>
              <a:spcAft>
                <a:spcPts val="0"/>
              </a:spcAft>
              <a:buNone/>
            </a:pPr>
            <a:endParaRPr lang="en-IE" dirty="0">
              <a:latin typeface="Calibri"/>
              <a:ea typeface="Calibri"/>
              <a:cs typeface="Calibri"/>
              <a:sym typeface="Calibri"/>
            </a:endParaRPr>
          </a:p>
          <a:p>
            <a:pPr marL="0" lvl="0" indent="0" algn="l" rtl="0">
              <a:lnSpc>
                <a:spcPct val="107000"/>
              </a:lnSpc>
              <a:spcBef>
                <a:spcPts val="867"/>
              </a:spcBef>
              <a:spcAft>
                <a:spcPts val="0"/>
              </a:spcAft>
              <a:buNone/>
            </a:pPr>
            <a:r>
              <a:rPr lang="en-IE" dirty="0">
                <a:latin typeface="Calibri"/>
                <a:ea typeface="Calibri"/>
                <a:cs typeface="Calibri"/>
                <a:sym typeface="Calibri"/>
              </a:rPr>
              <a:t>Ask for volunteers to read the two learning intentions for Lesson Two.</a:t>
            </a:r>
            <a:endParaRPr lang="en-IE" dirty="0"/>
          </a:p>
          <a:p>
            <a:pPr marL="0" lvl="0" indent="0" algn="l" rtl="0">
              <a:lnSpc>
                <a:spcPct val="107000"/>
              </a:lnSpc>
              <a:spcBef>
                <a:spcPts val="867"/>
              </a:spcBef>
              <a:spcAft>
                <a:spcPts val="0"/>
              </a:spcAft>
              <a:buNone/>
            </a:pPr>
            <a:endParaRPr lang="en-IE" dirty="0">
              <a:latin typeface="Calibri"/>
              <a:ea typeface="Calibri"/>
              <a:cs typeface="Calibri"/>
              <a:sym typeface="Calibri"/>
            </a:endParaRPr>
          </a:p>
          <a:p>
            <a:pPr marL="0" lvl="0" indent="0" algn="l" rtl="0">
              <a:lnSpc>
                <a:spcPct val="107000"/>
              </a:lnSpc>
              <a:spcBef>
                <a:spcPts val="867"/>
              </a:spcBef>
              <a:spcAft>
                <a:spcPts val="0"/>
              </a:spcAft>
              <a:buNone/>
            </a:pPr>
            <a:r>
              <a:rPr lang="en-IE" dirty="0">
                <a:latin typeface="Calibri"/>
                <a:ea typeface="Calibri"/>
                <a:cs typeface="Calibri"/>
                <a:sym typeface="Calibri"/>
              </a:rPr>
              <a:t>* </a:t>
            </a:r>
            <a:r>
              <a:rPr lang="en-IE" b="1" dirty="0">
                <a:latin typeface="Calibri"/>
                <a:ea typeface="Calibri"/>
                <a:cs typeface="Calibri"/>
                <a:sym typeface="Calibri"/>
              </a:rPr>
              <a:t>Click</a:t>
            </a:r>
            <a:r>
              <a:rPr lang="en-IE" dirty="0">
                <a:latin typeface="Calibri"/>
                <a:ea typeface="Calibri"/>
                <a:cs typeface="Calibri"/>
                <a:sym typeface="Calibri"/>
              </a:rPr>
              <a:t> to animate in the learning intentions, one after another.</a:t>
            </a:r>
            <a:endParaRPr lang="en-IE" dirty="0"/>
          </a:p>
          <a:p>
            <a:pPr marL="0" lvl="0" indent="0" algn="l" rtl="0">
              <a:lnSpc>
                <a:spcPct val="107000"/>
              </a:lnSpc>
              <a:spcBef>
                <a:spcPts val="867"/>
              </a:spcBef>
              <a:spcAft>
                <a:spcPts val="0"/>
              </a:spcAft>
              <a:buNone/>
            </a:pPr>
            <a:endParaRPr lang="en-IE" dirty="0">
              <a:latin typeface="Calibri"/>
              <a:ea typeface="Calibri"/>
              <a:cs typeface="Calibri"/>
              <a:sym typeface="Calibri"/>
            </a:endParaRPr>
          </a:p>
          <a:p>
            <a:pPr marL="0" lvl="0" indent="0" algn="l" rtl="0">
              <a:lnSpc>
                <a:spcPct val="107000"/>
              </a:lnSpc>
              <a:spcBef>
                <a:spcPts val="867"/>
              </a:spcBef>
              <a:spcAft>
                <a:spcPts val="0"/>
              </a:spcAft>
              <a:buNone/>
            </a:pPr>
            <a:r>
              <a:rPr lang="en-IE" dirty="0">
                <a:latin typeface="Calibri"/>
                <a:ea typeface="Calibri"/>
                <a:cs typeface="Calibri"/>
                <a:sym typeface="Calibri"/>
              </a:rPr>
              <a:t>Check for comprehension of tricky words, explaining as necessary.</a:t>
            </a:r>
            <a:endParaRPr lang="en-IE" dirty="0"/>
          </a:p>
          <a:p>
            <a:pPr marL="0" lvl="0" indent="0" algn="l" rtl="0">
              <a:lnSpc>
                <a:spcPct val="107000"/>
              </a:lnSpc>
              <a:spcBef>
                <a:spcPts val="867"/>
              </a:spcBef>
              <a:spcAft>
                <a:spcPts val="0"/>
              </a:spcAft>
              <a:buNone/>
            </a:pPr>
            <a:endParaRPr lang="en-IE" i="1" dirty="0">
              <a:latin typeface="Calibri"/>
              <a:ea typeface="Calibri"/>
              <a:cs typeface="Calibri"/>
              <a:sym typeface="Calibri"/>
            </a:endParaRPr>
          </a:p>
          <a:p>
            <a:pPr marL="0" lvl="0" indent="0" algn="l" rtl="0">
              <a:lnSpc>
                <a:spcPct val="107000"/>
              </a:lnSpc>
              <a:spcBef>
                <a:spcPts val="867"/>
              </a:spcBef>
              <a:spcAft>
                <a:spcPts val="0"/>
              </a:spcAft>
              <a:buNone/>
            </a:pPr>
            <a:r>
              <a:rPr lang="en-IE" i="1" dirty="0">
                <a:latin typeface="Calibri"/>
                <a:ea typeface="Calibri"/>
                <a:cs typeface="Calibri"/>
                <a:sym typeface="Calibri"/>
              </a:rPr>
              <a:t>This is the second lesson for the 2024 Our World Irish Aid Awards.  It is all about what Irish Aid is and does in different countries to make sure that all people have access to sufficient, nutritious food. </a:t>
            </a:r>
            <a:endParaRPr lang="en-IE" dirty="0"/>
          </a:p>
        </p:txBody>
      </p:sp>
      <p:sp>
        <p:nvSpPr>
          <p:cNvPr id="4" name="Slide Number Placeholder 3"/>
          <p:cNvSpPr>
            <a:spLocks noGrp="1"/>
          </p:cNvSpPr>
          <p:nvPr>
            <p:ph type="sldNum" sz="quarter" idx="5"/>
          </p:nvPr>
        </p:nvSpPr>
        <p:spPr/>
        <p:txBody>
          <a:bodyPr/>
          <a:lstStyle/>
          <a:p>
            <a:fld id="{8B812395-9676-F145-A479-CA361EE037C7}" type="slidenum">
              <a:rPr lang="en-US" smtClean="0"/>
              <a:t>4</a:t>
            </a:fld>
            <a:endParaRPr lang="en-US"/>
          </a:p>
        </p:txBody>
      </p:sp>
    </p:spTree>
    <p:extLst>
      <p:ext uri="{BB962C8B-B14F-4D97-AF65-F5344CB8AC3E}">
        <p14:creationId xmlns:p14="http://schemas.microsoft.com/office/powerpoint/2010/main" val="3610596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IE" sz="1000" dirty="0"/>
              <a:t>Teachers Notes: Activity 1:  (2 animations at click)</a:t>
            </a:r>
          </a:p>
          <a:p>
            <a:pPr marL="0" lvl="0" indent="0" algn="l" rtl="0">
              <a:spcBef>
                <a:spcPts val="0"/>
              </a:spcBef>
              <a:spcAft>
                <a:spcPts val="0"/>
              </a:spcAft>
              <a:buNone/>
            </a:pPr>
            <a:endParaRPr lang="en-IE" sz="1000" dirty="0"/>
          </a:p>
          <a:p>
            <a:pPr marL="0" lvl="0" indent="0" algn="l" rtl="0">
              <a:spcBef>
                <a:spcPts val="0"/>
              </a:spcBef>
              <a:spcAft>
                <a:spcPts val="0"/>
              </a:spcAft>
              <a:buNone/>
            </a:pPr>
            <a:r>
              <a:rPr lang="en-IE" sz="1000" dirty="0"/>
              <a:t>Today we are going to learn about how Ireland helps to make the world a better place with the help of Irish Aid.</a:t>
            </a:r>
          </a:p>
          <a:p>
            <a:pPr marL="0" lvl="0" indent="0" algn="l" rtl="0">
              <a:spcBef>
                <a:spcPts val="0"/>
              </a:spcBef>
              <a:spcAft>
                <a:spcPts val="0"/>
              </a:spcAft>
              <a:buNone/>
            </a:pPr>
            <a:endParaRPr lang="en-IE" sz="1000" i="1" dirty="0"/>
          </a:p>
          <a:p>
            <a:pPr marL="0" lvl="0" indent="0" algn="l" rtl="0">
              <a:spcBef>
                <a:spcPts val="0"/>
              </a:spcBef>
              <a:spcAft>
                <a:spcPts val="0"/>
              </a:spcAft>
              <a:buNone/>
            </a:pPr>
            <a:r>
              <a:rPr lang="en-IE" sz="1000" i="1" dirty="0"/>
              <a:t>What is Irish Aid? What do you know about what they do in the world? </a:t>
            </a:r>
            <a:endParaRPr lang="en-IE" sz="1000" dirty="0"/>
          </a:p>
          <a:p>
            <a:pPr marL="0" lvl="0" indent="0" algn="l" rtl="0">
              <a:spcBef>
                <a:spcPts val="0"/>
              </a:spcBef>
              <a:spcAft>
                <a:spcPts val="0"/>
              </a:spcAft>
              <a:buNone/>
            </a:pPr>
            <a:endParaRPr lang="en-IE" sz="1000" i="1" dirty="0"/>
          </a:p>
          <a:p>
            <a:pPr marL="0" lvl="0" indent="0" algn="l" rtl="0">
              <a:spcBef>
                <a:spcPts val="0"/>
              </a:spcBef>
              <a:spcAft>
                <a:spcPts val="0"/>
              </a:spcAft>
              <a:buNone/>
            </a:pPr>
            <a:r>
              <a:rPr lang="en-IE" sz="1000" i="0" dirty="0"/>
              <a:t>Have the students share their answers and make note of them. </a:t>
            </a:r>
            <a:r>
              <a:rPr lang="en-IE" sz="1000" i="1" dirty="0"/>
              <a:t>We are going to learn lots more about Irish Aid from the video and the next slide.</a:t>
            </a:r>
            <a:endParaRPr lang="en-IE" sz="1000" dirty="0"/>
          </a:p>
          <a:p>
            <a:pPr marL="0" lvl="0" indent="0" algn="l" rtl="0">
              <a:spcBef>
                <a:spcPts val="0"/>
              </a:spcBef>
              <a:spcAft>
                <a:spcPts val="0"/>
              </a:spcAft>
              <a:buNone/>
            </a:pPr>
            <a:endParaRPr lang="en-IE" sz="1000" i="1" dirty="0"/>
          </a:p>
          <a:p>
            <a:pPr marL="0" lvl="0" indent="0" algn="l" rtl="0">
              <a:spcBef>
                <a:spcPts val="0"/>
              </a:spcBef>
              <a:spcAft>
                <a:spcPts val="0"/>
              </a:spcAft>
              <a:buNone/>
            </a:pPr>
            <a:r>
              <a:rPr lang="en-IE" sz="1000" i="0" dirty="0"/>
              <a:t>*Click to play the video, embedded here which will explain what Irish Aid does to support communities across the world. It can also be found online </a:t>
            </a:r>
            <a:endParaRPr lang="en-IE" sz="1000" dirty="0"/>
          </a:p>
          <a:p>
            <a:pPr marL="0" lvl="0" indent="0" algn="l" rtl="0">
              <a:spcBef>
                <a:spcPts val="0"/>
              </a:spcBef>
              <a:spcAft>
                <a:spcPts val="0"/>
              </a:spcAft>
              <a:buNone/>
            </a:pPr>
            <a:endParaRPr lang="en-IE" sz="1000" i="0" dirty="0"/>
          </a:p>
          <a:p>
            <a:pPr marL="0" lvl="0" indent="0" algn="l" rtl="0">
              <a:spcBef>
                <a:spcPts val="0"/>
              </a:spcBef>
              <a:spcAft>
                <a:spcPts val="0"/>
              </a:spcAft>
              <a:buNone/>
            </a:pPr>
            <a:r>
              <a:rPr lang="en-IE" sz="1000" i="0" dirty="0"/>
              <a:t>After the videos, add to the answers you have.  </a:t>
            </a:r>
            <a:r>
              <a:rPr lang="en-IE" sz="1000" i="1" dirty="0"/>
              <a:t>What do Irish Aid do to help make the world a better place? </a:t>
            </a:r>
          </a:p>
          <a:p>
            <a:pPr marL="0" lvl="0" indent="0" algn="l" rtl="0">
              <a:spcBef>
                <a:spcPts val="0"/>
              </a:spcBef>
              <a:spcAft>
                <a:spcPts val="0"/>
              </a:spcAft>
              <a:buNone/>
            </a:pPr>
            <a:endParaRPr lang="en-IE" sz="1000"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Be sure to send us in your pupil’s answers, you can take a picture of them or send them to us digitally, to be in with a chance to be included in an issue of our Global Goal Getters Magazine! </a:t>
            </a:r>
            <a:endParaRPr lang="en-IE"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lang="en-IE" sz="1000" dirty="0"/>
          </a:p>
          <a:p>
            <a:pPr marL="0" lvl="0" indent="0" algn="l" rtl="0">
              <a:spcBef>
                <a:spcPts val="0"/>
              </a:spcBef>
              <a:spcAft>
                <a:spcPts val="0"/>
              </a:spcAft>
              <a:buNone/>
            </a:pPr>
            <a:endParaRPr lang="en-IE" sz="1000" i="1" dirty="0"/>
          </a:p>
          <a:p>
            <a:pPr marL="0" lvl="0" indent="0" algn="l" rtl="0">
              <a:spcBef>
                <a:spcPts val="0"/>
              </a:spcBef>
              <a:spcAft>
                <a:spcPts val="0"/>
              </a:spcAft>
              <a:buNone/>
            </a:pPr>
            <a:endParaRPr lang="en-IE" sz="1000" i="1" dirty="0"/>
          </a:p>
        </p:txBody>
      </p:sp>
      <p:sp>
        <p:nvSpPr>
          <p:cNvPr id="4" name="Slide Number Placeholder 3"/>
          <p:cNvSpPr>
            <a:spLocks noGrp="1"/>
          </p:cNvSpPr>
          <p:nvPr>
            <p:ph type="sldNum" sz="quarter" idx="5"/>
          </p:nvPr>
        </p:nvSpPr>
        <p:spPr/>
        <p:txBody>
          <a:bodyPr/>
          <a:lstStyle/>
          <a:p>
            <a:fld id="{8B812395-9676-F145-A479-CA361EE037C7}" type="slidenum">
              <a:rPr lang="en-US" smtClean="0"/>
              <a:t>5</a:t>
            </a:fld>
            <a:endParaRPr lang="en-US"/>
          </a:p>
        </p:txBody>
      </p:sp>
    </p:spTree>
    <p:extLst>
      <p:ext uri="{BB962C8B-B14F-4D97-AF65-F5344CB8AC3E}">
        <p14:creationId xmlns:p14="http://schemas.microsoft.com/office/powerpoint/2010/main" val="41584049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7000"/>
              </a:lnSpc>
              <a:spcBef>
                <a:spcPts val="0"/>
              </a:spcBef>
              <a:spcAft>
                <a:spcPts val="0"/>
              </a:spcAft>
              <a:buNone/>
            </a:pPr>
            <a:r>
              <a:rPr lang="en-IE" sz="1000" b="1" dirty="0"/>
              <a:t>Teacher notes: Activity 1 (Irish Aid) (3 animations at * Click)</a:t>
            </a:r>
          </a:p>
          <a:p>
            <a:pPr marL="0" lvl="0" indent="0" algn="l" rtl="0">
              <a:lnSpc>
                <a:spcPct val="107000"/>
              </a:lnSpc>
              <a:spcBef>
                <a:spcPts val="867"/>
              </a:spcBef>
              <a:spcAft>
                <a:spcPts val="0"/>
              </a:spcAft>
              <a:buNone/>
            </a:pPr>
            <a:endParaRPr lang="en-IE" sz="1200" i="1" dirty="0">
              <a:latin typeface="Calibri"/>
              <a:ea typeface="Calibri"/>
              <a:cs typeface="Calibri"/>
              <a:sym typeface="Calibri"/>
            </a:endParaRPr>
          </a:p>
          <a:p>
            <a:pPr marL="0" lvl="0" indent="0" algn="l" rtl="0">
              <a:lnSpc>
                <a:spcPct val="107000"/>
              </a:lnSpc>
              <a:spcBef>
                <a:spcPts val="867"/>
              </a:spcBef>
              <a:spcAft>
                <a:spcPts val="0"/>
              </a:spcAft>
              <a:buNone/>
            </a:pPr>
            <a:r>
              <a:rPr lang="en-IE" sz="1200" i="1" dirty="0">
                <a:latin typeface="Calibri"/>
                <a:ea typeface="Calibri"/>
                <a:cs typeface="Calibri"/>
                <a:sym typeface="Calibri"/>
              </a:rPr>
              <a:t>The Government of Ireland has a programme for </a:t>
            </a:r>
            <a:r>
              <a:rPr lang="en-IE" sz="1200" i="1" strike="noStrike" dirty="0">
                <a:latin typeface="Calibri"/>
                <a:ea typeface="Calibri"/>
                <a:cs typeface="Calibri"/>
                <a:sym typeface="Calibri"/>
              </a:rPr>
              <a:t>international </a:t>
            </a:r>
            <a:r>
              <a:rPr lang="en-IE" sz="1200" i="1" dirty="0">
                <a:latin typeface="Calibri"/>
                <a:ea typeface="Calibri"/>
                <a:cs typeface="Calibri"/>
                <a:sym typeface="Calibri"/>
              </a:rPr>
              <a:t>development cooperation called Irish Aid.  Overseas development cooperation is a tricky term. It means working to end </a:t>
            </a:r>
            <a:r>
              <a:rPr lang="en-IE" sz="1200" b="0" i="1" dirty="0">
                <a:latin typeface="Calibri"/>
                <a:ea typeface="Calibri"/>
                <a:cs typeface="Calibri"/>
                <a:sym typeface="Calibri"/>
              </a:rPr>
              <a:t>global </a:t>
            </a:r>
            <a:r>
              <a:rPr lang="en-IE" sz="1200" i="1" dirty="0">
                <a:latin typeface="Calibri"/>
                <a:ea typeface="Calibri"/>
                <a:cs typeface="Calibri"/>
                <a:sym typeface="Calibri"/>
              </a:rPr>
              <a:t>hunger and poverty and tackle climate change.  Irish Aid does this on behalf of the people of Ireland.  For this reason, it is important that we learn about Irish Aid</a:t>
            </a:r>
            <a:r>
              <a:rPr lang="en-IE" sz="1200" b="1" i="1" dirty="0">
                <a:latin typeface="Calibri"/>
                <a:ea typeface="Calibri"/>
                <a:cs typeface="Calibri"/>
                <a:sym typeface="Calibri"/>
              </a:rPr>
              <a:t>.  </a:t>
            </a:r>
            <a:endParaRPr lang="en-IE" dirty="0"/>
          </a:p>
          <a:p>
            <a:pPr marL="0" lvl="0" indent="0" algn="l" rtl="0">
              <a:lnSpc>
                <a:spcPct val="107000"/>
              </a:lnSpc>
              <a:spcBef>
                <a:spcPts val="867"/>
              </a:spcBef>
              <a:spcAft>
                <a:spcPts val="0"/>
              </a:spcAft>
              <a:buNone/>
            </a:pPr>
            <a:endParaRPr lang="en-IE" sz="1200" i="1" dirty="0">
              <a:latin typeface="Calibri"/>
              <a:ea typeface="Calibri"/>
              <a:cs typeface="Calibri"/>
              <a:sym typeface="Calibri"/>
            </a:endParaRPr>
          </a:p>
          <a:p>
            <a:pPr marL="0" lvl="0" indent="0" algn="l" rtl="0">
              <a:lnSpc>
                <a:spcPct val="107000"/>
              </a:lnSpc>
              <a:spcBef>
                <a:spcPts val="867"/>
              </a:spcBef>
              <a:spcAft>
                <a:spcPts val="0"/>
              </a:spcAft>
              <a:buNone/>
            </a:pPr>
            <a:r>
              <a:rPr lang="en-IE" sz="1200" i="1" dirty="0">
                <a:latin typeface="Calibri"/>
                <a:ea typeface="Calibri"/>
                <a:cs typeface="Calibri"/>
                <a:sym typeface="Calibri"/>
              </a:rPr>
              <a:t>Irish Aid works with international organisations like the United Nations, other governments, with non-governmental organisations (or NGOs, like </a:t>
            </a:r>
            <a:r>
              <a:rPr lang="en-IE" sz="1200" i="1" dirty="0" err="1">
                <a:latin typeface="Calibri"/>
                <a:ea typeface="Calibri"/>
                <a:cs typeface="Calibri"/>
                <a:sym typeface="Calibri"/>
              </a:rPr>
              <a:t>Trócaire</a:t>
            </a:r>
            <a:r>
              <a:rPr lang="en-IE" sz="1200" i="1" dirty="0">
                <a:latin typeface="Calibri"/>
                <a:ea typeface="Calibri"/>
                <a:cs typeface="Calibri"/>
                <a:sym typeface="Calibri"/>
              </a:rPr>
              <a:t>), and with communities, in countries all over our world, to try to make the Global Goals happen, so that everyone is included, treated fairly or equally so that we can all build a better world for our families. </a:t>
            </a:r>
            <a:endParaRPr lang="en-IE" sz="1200" dirty="0">
              <a:latin typeface="Calibri"/>
              <a:ea typeface="Calibri"/>
              <a:cs typeface="Calibri"/>
              <a:sym typeface="Calibri"/>
            </a:endParaRPr>
          </a:p>
          <a:p>
            <a:pPr marL="0" lvl="0" indent="0" algn="l" rtl="0">
              <a:lnSpc>
                <a:spcPct val="107000"/>
              </a:lnSpc>
              <a:spcBef>
                <a:spcPts val="867"/>
              </a:spcBef>
              <a:spcAft>
                <a:spcPts val="0"/>
              </a:spcAft>
              <a:buNone/>
            </a:pPr>
            <a:endParaRPr lang="en-IE" sz="1200" b="1" dirty="0">
              <a:latin typeface="Calibri"/>
              <a:ea typeface="Calibri"/>
              <a:cs typeface="Calibri"/>
              <a:sym typeface="Calibri"/>
            </a:endParaRPr>
          </a:p>
          <a:p>
            <a:pPr marL="0" lvl="0" indent="0" algn="l" rtl="0">
              <a:lnSpc>
                <a:spcPct val="107000"/>
              </a:lnSpc>
              <a:spcBef>
                <a:spcPts val="867"/>
              </a:spcBef>
              <a:spcAft>
                <a:spcPts val="0"/>
              </a:spcAft>
              <a:buNone/>
            </a:pPr>
            <a:r>
              <a:rPr lang="en-IE" sz="1200" b="1" dirty="0">
                <a:latin typeface="Calibri"/>
                <a:ea typeface="Calibri"/>
                <a:cs typeface="Calibri"/>
                <a:sym typeface="Calibri"/>
              </a:rPr>
              <a:t>* Click </a:t>
            </a:r>
            <a:r>
              <a:rPr lang="en-IE" sz="1200" dirty="0">
                <a:latin typeface="Calibri"/>
                <a:ea typeface="Calibri"/>
                <a:cs typeface="Calibri"/>
                <a:sym typeface="Calibri"/>
              </a:rPr>
              <a:t>to animate in the 17 Global Goals gif</a:t>
            </a:r>
            <a:endParaRPr lang="en-IE" dirty="0"/>
          </a:p>
          <a:p>
            <a:pPr marL="0" lvl="0" indent="0" algn="l" rtl="0">
              <a:lnSpc>
                <a:spcPct val="107000"/>
              </a:lnSpc>
              <a:spcBef>
                <a:spcPts val="867"/>
              </a:spcBef>
              <a:spcAft>
                <a:spcPts val="0"/>
              </a:spcAft>
              <a:buNone/>
            </a:pPr>
            <a:endParaRPr lang="en-IE" sz="1200" i="1" dirty="0">
              <a:latin typeface="Calibri"/>
              <a:ea typeface="Calibri"/>
              <a:cs typeface="Calibri"/>
              <a:sym typeface="Calibri"/>
            </a:endParaRPr>
          </a:p>
          <a:p>
            <a:pPr marL="0" lvl="0" indent="0" algn="l" rtl="0">
              <a:lnSpc>
                <a:spcPct val="107000"/>
              </a:lnSpc>
              <a:spcBef>
                <a:spcPts val="867"/>
              </a:spcBef>
              <a:spcAft>
                <a:spcPts val="0"/>
              </a:spcAft>
              <a:buNone/>
            </a:pPr>
            <a:r>
              <a:rPr lang="en-IE" sz="1200" i="1" dirty="0">
                <a:latin typeface="Calibri"/>
                <a:ea typeface="Calibri"/>
                <a:cs typeface="Calibri"/>
                <a:sym typeface="Calibri"/>
              </a:rPr>
              <a:t>The 17 Global Goals are universal.  This means that they are for everyone, especially the people who are most at risk – those who do not have enough good food or clean water or people who cannot afford to send their children to school or get medical help when they need it.  </a:t>
            </a:r>
            <a:endParaRPr lang="en-IE" sz="1200" dirty="0">
              <a:latin typeface="Calibri"/>
              <a:ea typeface="Calibri"/>
              <a:cs typeface="Calibri"/>
              <a:sym typeface="Calibri"/>
            </a:endParaRPr>
          </a:p>
          <a:p>
            <a:pPr marL="0" lvl="0" indent="0" algn="l" rtl="0">
              <a:lnSpc>
                <a:spcPct val="107000"/>
              </a:lnSpc>
              <a:spcBef>
                <a:spcPts val="867"/>
              </a:spcBef>
              <a:spcAft>
                <a:spcPts val="0"/>
              </a:spcAft>
              <a:buNone/>
            </a:pPr>
            <a:endParaRPr lang="en-IE" sz="1200" i="1" dirty="0">
              <a:latin typeface="Calibri"/>
              <a:ea typeface="Calibri"/>
              <a:cs typeface="Calibri"/>
              <a:sym typeface="Calibri"/>
            </a:endParaRPr>
          </a:p>
          <a:p>
            <a:pPr marL="0" lvl="0" indent="0" algn="l" rtl="0">
              <a:lnSpc>
                <a:spcPct val="107000"/>
              </a:lnSpc>
              <a:spcBef>
                <a:spcPts val="867"/>
              </a:spcBef>
              <a:spcAft>
                <a:spcPts val="0"/>
              </a:spcAft>
              <a:buNone/>
            </a:pPr>
            <a:r>
              <a:rPr lang="en-IE" sz="1200" i="1" dirty="0">
                <a:latin typeface="Calibri"/>
                <a:ea typeface="Calibri"/>
                <a:cs typeface="Calibri"/>
                <a:sym typeface="Calibri"/>
              </a:rPr>
              <a:t>The fact that the Goals are universal means that people, like you and me, all have a responsibility to do something about the Global Goals. Countries that are considered better off, like Ireland, should support countries with less, for example, Uganda. This is what Irish Aid is trying to do.</a:t>
            </a:r>
            <a:endParaRPr lang="en-IE" sz="1200" dirty="0">
              <a:latin typeface="Calibri"/>
              <a:ea typeface="Calibri"/>
              <a:cs typeface="Calibri"/>
              <a:sym typeface="Calibri"/>
            </a:endParaRPr>
          </a:p>
          <a:p>
            <a:pPr marL="0" lvl="0" indent="0" algn="l" rtl="0">
              <a:lnSpc>
                <a:spcPct val="107000"/>
              </a:lnSpc>
              <a:spcBef>
                <a:spcPts val="867"/>
              </a:spcBef>
              <a:spcAft>
                <a:spcPts val="0"/>
              </a:spcAft>
              <a:buNone/>
            </a:pPr>
            <a:endParaRPr lang="en-IE" sz="1200" b="1" dirty="0">
              <a:latin typeface="Calibri"/>
              <a:ea typeface="Calibri"/>
              <a:cs typeface="Calibri"/>
              <a:sym typeface="Calibri"/>
            </a:endParaRPr>
          </a:p>
          <a:p>
            <a:pPr marL="0" lvl="0" indent="0" algn="l" rtl="0">
              <a:lnSpc>
                <a:spcPct val="107000"/>
              </a:lnSpc>
              <a:spcBef>
                <a:spcPts val="867"/>
              </a:spcBef>
              <a:spcAft>
                <a:spcPts val="0"/>
              </a:spcAft>
              <a:buNone/>
            </a:pPr>
            <a:r>
              <a:rPr lang="en-IE" sz="1200" i="1" dirty="0" err="1">
                <a:latin typeface="Calibri"/>
                <a:ea typeface="Calibri"/>
                <a:cs typeface="Calibri"/>
                <a:sym typeface="Calibri"/>
              </a:rPr>
              <a:t>Petelina</a:t>
            </a:r>
            <a:r>
              <a:rPr lang="en-IE" sz="1200" i="1" dirty="0">
                <a:latin typeface="Calibri"/>
                <a:ea typeface="Calibri"/>
                <a:cs typeface="Calibri"/>
                <a:sym typeface="Calibri"/>
              </a:rPr>
              <a:t> is a farmer in Uganda.  She is being supported to recover and grow wild and traditional species of foods.  This means that farmers can increase the variety of food people have to eat.  It also means that communities are more resilient to shocks and stresses on the environment, like drought, or poor soil or food crises. We will learn more about </a:t>
            </a:r>
            <a:r>
              <a:rPr lang="en-IE" sz="1200" i="1" dirty="0" err="1">
                <a:latin typeface="Calibri"/>
                <a:ea typeface="Calibri"/>
                <a:cs typeface="Calibri"/>
                <a:sym typeface="Calibri"/>
              </a:rPr>
              <a:t>Petelina</a:t>
            </a:r>
            <a:r>
              <a:rPr lang="en-IE" sz="1200" i="1" dirty="0">
                <a:latin typeface="Calibri"/>
                <a:ea typeface="Calibri"/>
                <a:cs typeface="Calibri"/>
                <a:sym typeface="Calibri"/>
              </a:rPr>
              <a:t> in lesson 3. </a:t>
            </a:r>
            <a:endParaRPr lang="en-IE" dirty="0"/>
          </a:p>
          <a:p>
            <a:pPr marL="0" lvl="0" indent="0" algn="l" rtl="0">
              <a:lnSpc>
                <a:spcPct val="107000"/>
              </a:lnSpc>
              <a:spcBef>
                <a:spcPts val="867"/>
              </a:spcBef>
              <a:spcAft>
                <a:spcPts val="0"/>
              </a:spcAft>
              <a:buNone/>
            </a:pPr>
            <a:endParaRPr lang="en-IE" sz="1200" i="1" dirty="0">
              <a:latin typeface="Calibri"/>
              <a:ea typeface="Calibri"/>
              <a:cs typeface="Calibri"/>
              <a:sym typeface="Calibri"/>
            </a:endParaRPr>
          </a:p>
          <a:p>
            <a:pPr marL="0" lvl="0" indent="0" algn="l" rtl="0">
              <a:lnSpc>
                <a:spcPct val="107000"/>
              </a:lnSpc>
              <a:spcBef>
                <a:spcPts val="867"/>
              </a:spcBef>
              <a:spcAft>
                <a:spcPts val="0"/>
              </a:spcAft>
              <a:buNone/>
            </a:pPr>
            <a:r>
              <a:rPr lang="en-IE" sz="1200" b="1" dirty="0">
                <a:latin typeface="Calibri"/>
                <a:ea typeface="Calibri"/>
                <a:cs typeface="Calibri"/>
                <a:sym typeface="Calibri"/>
              </a:rPr>
              <a:t>* Click </a:t>
            </a:r>
            <a:r>
              <a:rPr lang="en-IE" sz="1200" dirty="0">
                <a:latin typeface="Calibri"/>
                <a:ea typeface="Calibri"/>
                <a:cs typeface="Calibri"/>
                <a:sym typeface="Calibri"/>
              </a:rPr>
              <a:t>to animate in the Goals relevant to this story of progress in Uganda.</a:t>
            </a:r>
            <a:endParaRPr lang="en-IE" dirty="0"/>
          </a:p>
          <a:p>
            <a:pPr marL="0" lvl="0" indent="0" algn="l" rtl="0">
              <a:lnSpc>
                <a:spcPct val="107000"/>
              </a:lnSpc>
              <a:spcBef>
                <a:spcPts val="867"/>
              </a:spcBef>
              <a:spcAft>
                <a:spcPts val="0"/>
              </a:spcAft>
              <a:buNone/>
            </a:pPr>
            <a:endParaRPr lang="en-IE" sz="1200" i="1" dirty="0">
              <a:latin typeface="Calibri"/>
              <a:ea typeface="Calibri"/>
              <a:cs typeface="Calibri"/>
              <a:sym typeface="Calibri"/>
            </a:endParaRPr>
          </a:p>
          <a:p>
            <a:pPr marL="0" lvl="0" indent="0" algn="l" rtl="0">
              <a:lnSpc>
                <a:spcPct val="107000"/>
              </a:lnSpc>
              <a:spcBef>
                <a:spcPts val="867"/>
              </a:spcBef>
              <a:spcAft>
                <a:spcPts val="0"/>
              </a:spcAft>
              <a:buNone/>
            </a:pPr>
            <a:r>
              <a:rPr lang="en-IE" sz="1200" i="1" dirty="0">
                <a:latin typeface="Calibri"/>
                <a:ea typeface="Calibri"/>
                <a:cs typeface="Calibri"/>
                <a:sym typeface="Calibri"/>
              </a:rPr>
              <a:t>The Global Goals that are linked to </a:t>
            </a:r>
            <a:r>
              <a:rPr lang="en-IE" sz="1200" i="1" dirty="0" err="1">
                <a:latin typeface="Calibri"/>
                <a:ea typeface="Calibri"/>
                <a:cs typeface="Calibri"/>
                <a:sym typeface="Calibri"/>
              </a:rPr>
              <a:t>Petelina’s</a:t>
            </a:r>
            <a:r>
              <a:rPr lang="en-IE" sz="1200" i="1" dirty="0">
                <a:latin typeface="Calibri"/>
                <a:ea typeface="Calibri"/>
                <a:cs typeface="Calibri"/>
                <a:sym typeface="Calibri"/>
              </a:rPr>
              <a:t> story  are Goal 2: End hunger, Goal 4: Quality Education; Goal 5: Gender equality, Goal 8: Decent work, Goal 10: Reduced inequalities, Goal 17: Partnership for the Goals.</a:t>
            </a:r>
            <a:endParaRPr lang="en-IE" dirty="0"/>
          </a:p>
          <a:p>
            <a:pPr marL="0" lvl="0" indent="0" algn="l" rtl="0">
              <a:lnSpc>
                <a:spcPct val="107000"/>
              </a:lnSpc>
              <a:spcBef>
                <a:spcPts val="867"/>
              </a:spcBef>
              <a:spcAft>
                <a:spcPts val="0"/>
              </a:spcAft>
              <a:buNone/>
            </a:pPr>
            <a:endParaRPr lang="en-IE" sz="1200" dirty="0">
              <a:latin typeface="Calibri"/>
              <a:ea typeface="Calibri"/>
              <a:cs typeface="Calibri"/>
              <a:sym typeface="Calibri"/>
            </a:endParaRPr>
          </a:p>
          <a:p>
            <a:pPr marL="0" lvl="0" indent="0" algn="l" rtl="0">
              <a:lnSpc>
                <a:spcPct val="107000"/>
              </a:lnSpc>
              <a:spcBef>
                <a:spcPts val="867"/>
              </a:spcBef>
              <a:spcAft>
                <a:spcPts val="0"/>
              </a:spcAft>
              <a:buNone/>
            </a:pPr>
            <a:r>
              <a:rPr lang="en-IE" sz="1200" dirty="0">
                <a:latin typeface="Calibri"/>
                <a:ea typeface="Calibri"/>
                <a:cs typeface="Calibri"/>
                <a:sym typeface="Calibri"/>
              </a:rPr>
              <a:t>Find out more about Irish Aid supported work in Uganda on pages </a:t>
            </a:r>
            <a:r>
              <a:rPr lang="en-IE" sz="1200" dirty="0"/>
              <a:t>3-7</a:t>
            </a:r>
            <a:r>
              <a:rPr lang="en-IE" sz="1200" dirty="0">
                <a:latin typeface="Calibri"/>
                <a:ea typeface="Calibri"/>
                <a:cs typeface="Calibri"/>
                <a:sym typeface="Calibri"/>
              </a:rPr>
              <a:t> of the 2024 pupil’s magazine and in Lesson 3 (Teacher’s section: </a:t>
            </a:r>
            <a:r>
              <a:rPr lang="en-IE" sz="1200" dirty="0" err="1">
                <a:latin typeface="Calibri"/>
                <a:ea typeface="Calibri"/>
                <a:cs typeface="Calibri"/>
                <a:sym typeface="Calibri"/>
              </a:rPr>
              <a:t>www.ourworldirishaidawards.ie</a:t>
            </a:r>
            <a:r>
              <a:rPr lang="en-IE" sz="1200" dirty="0">
                <a:latin typeface="Calibri"/>
                <a:ea typeface="Calibri"/>
                <a:cs typeface="Calibri"/>
                <a:sym typeface="Calibri"/>
              </a:rPr>
              <a:t>)</a:t>
            </a:r>
            <a:endParaRPr lang="en-IE" sz="1800" b="0" dirty="0"/>
          </a:p>
          <a:p>
            <a:pPr marL="0" lvl="0" indent="0" algn="l" rtl="0">
              <a:spcBef>
                <a:spcPts val="0"/>
              </a:spcBef>
              <a:spcAft>
                <a:spcPts val="0"/>
              </a:spcAft>
              <a:buNone/>
            </a:pPr>
            <a:r>
              <a:rPr lang="en-IE" sz="1100" b="0" i="0" u="none" strike="noStrike" dirty="0">
                <a:solidFill>
                  <a:srgbClr val="1F497D"/>
                </a:solidFill>
                <a:latin typeface="Arial"/>
                <a:ea typeface="Arial"/>
                <a:cs typeface="Arial"/>
                <a:sym typeface="Arial"/>
              </a:rPr>
              <a:t> </a:t>
            </a:r>
            <a:endParaRPr lang="en-IE" sz="1800" b="0" dirty="0"/>
          </a:p>
          <a:p>
            <a:pPr marL="0" lvl="0" indent="0" algn="l" rtl="0">
              <a:spcBef>
                <a:spcPts val="0"/>
              </a:spcBef>
              <a:spcAft>
                <a:spcPts val="0"/>
              </a:spcAft>
              <a:buNone/>
            </a:pPr>
            <a:br>
              <a:rPr lang="en-IE" sz="1800" dirty="0"/>
            </a:br>
            <a:endParaRPr lang="en-IE" sz="1200" dirty="0">
              <a:latin typeface="Calibri"/>
              <a:ea typeface="Calibri"/>
              <a:cs typeface="Calibri"/>
              <a:sym typeface="Calibri"/>
            </a:endParaRPr>
          </a:p>
        </p:txBody>
      </p:sp>
      <p:sp>
        <p:nvSpPr>
          <p:cNvPr id="4" name="Slide Number Placeholder 3"/>
          <p:cNvSpPr>
            <a:spLocks noGrp="1"/>
          </p:cNvSpPr>
          <p:nvPr>
            <p:ph type="sldNum" sz="quarter" idx="5"/>
          </p:nvPr>
        </p:nvSpPr>
        <p:spPr/>
        <p:txBody>
          <a:bodyPr/>
          <a:lstStyle/>
          <a:p>
            <a:fld id="{8B812395-9676-F145-A479-CA361EE037C7}" type="slidenum">
              <a:rPr lang="en-US" smtClean="0"/>
              <a:t>6</a:t>
            </a:fld>
            <a:endParaRPr lang="en-US"/>
          </a:p>
        </p:txBody>
      </p:sp>
    </p:spTree>
    <p:extLst>
      <p:ext uri="{BB962C8B-B14F-4D97-AF65-F5344CB8AC3E}">
        <p14:creationId xmlns:p14="http://schemas.microsoft.com/office/powerpoint/2010/main" val="40799488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IE" b="1" dirty="0"/>
              <a:t>Teacher notes: Activity 2 (Stories of progress) </a:t>
            </a:r>
            <a:r>
              <a:rPr lang="en-IE" b="1" i="0" dirty="0"/>
              <a:t>(no animation)</a:t>
            </a:r>
            <a:endParaRPr lang="en-IE" dirty="0"/>
          </a:p>
          <a:p>
            <a:pPr marL="0" lvl="0" indent="0" algn="l" rtl="0">
              <a:spcBef>
                <a:spcPts val="0"/>
              </a:spcBef>
              <a:spcAft>
                <a:spcPts val="0"/>
              </a:spcAft>
              <a:buNone/>
            </a:pPr>
            <a:endParaRPr lang="en-IE" dirty="0"/>
          </a:p>
          <a:p>
            <a:pPr marL="0" lvl="0" indent="0" algn="l" rtl="0">
              <a:lnSpc>
                <a:spcPct val="107000"/>
              </a:lnSpc>
              <a:spcBef>
                <a:spcPts val="0"/>
              </a:spcBef>
              <a:spcAft>
                <a:spcPts val="0"/>
              </a:spcAft>
              <a:buNone/>
            </a:pPr>
            <a:r>
              <a:rPr lang="en-IE" sz="1200" b="1" dirty="0">
                <a:latin typeface="Calibri"/>
                <a:ea typeface="Calibri"/>
                <a:cs typeface="Calibri"/>
                <a:sym typeface="Calibri"/>
              </a:rPr>
              <a:t>Sensitivity note</a:t>
            </a:r>
            <a:r>
              <a:rPr lang="en-IE" sz="1200" dirty="0">
                <a:latin typeface="Calibri"/>
                <a:ea typeface="Calibri"/>
                <a:cs typeface="Calibri"/>
                <a:sym typeface="Calibri"/>
              </a:rPr>
              <a:t>: If you have pupils who have connections with one of the countries in Activity 2 (next slides), check whether they would like to contribute as you run through Slides 8-10.  See our </a:t>
            </a:r>
            <a:r>
              <a:rPr lang="en-IE" sz="1200" u="sng" dirty="0">
                <a:latin typeface="Calibri"/>
                <a:ea typeface="Calibri"/>
                <a:cs typeface="Calibri"/>
                <a:sym typeface="Calibri"/>
              </a:rPr>
              <a:t>Good Practice Guidelines for Teaching about Development</a:t>
            </a:r>
            <a:r>
              <a:rPr lang="en-IE" sz="1200" dirty="0">
                <a:latin typeface="Calibri"/>
                <a:ea typeface="Calibri"/>
                <a:cs typeface="Calibri"/>
                <a:sym typeface="Calibri"/>
              </a:rPr>
              <a:t> in the Teacher’s section of </a:t>
            </a:r>
            <a:r>
              <a:rPr lang="en-IE" sz="1200" u="sng" dirty="0">
                <a:solidFill>
                  <a:srgbClr val="0563C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www.ourworldirishaidawards.ie</a:t>
            </a:r>
            <a:endParaRPr lang="en-IE" sz="1200" dirty="0">
              <a:latin typeface="Calibri"/>
              <a:ea typeface="Calibri"/>
              <a:cs typeface="Calibri"/>
              <a:sym typeface="Calibri"/>
            </a:endParaRPr>
          </a:p>
          <a:p>
            <a:pPr marL="0" lvl="0" indent="0" algn="l" rtl="0">
              <a:lnSpc>
                <a:spcPct val="107000"/>
              </a:lnSpc>
              <a:spcBef>
                <a:spcPts val="867"/>
              </a:spcBef>
              <a:spcAft>
                <a:spcPts val="0"/>
              </a:spcAft>
              <a:buNone/>
            </a:pPr>
            <a:endParaRPr lang="en-IE" sz="1200" i="1" dirty="0">
              <a:latin typeface="Calibri"/>
              <a:ea typeface="Calibri"/>
              <a:cs typeface="Calibri"/>
              <a:sym typeface="Calibri"/>
            </a:endParaRPr>
          </a:p>
          <a:p>
            <a:pPr marL="0" lvl="0" indent="0" algn="l" rtl="0">
              <a:lnSpc>
                <a:spcPct val="107000"/>
              </a:lnSpc>
              <a:spcBef>
                <a:spcPts val="867"/>
              </a:spcBef>
              <a:spcAft>
                <a:spcPts val="0"/>
              </a:spcAft>
              <a:buNone/>
            </a:pPr>
            <a:r>
              <a:rPr lang="en-IE" sz="1200" i="1" dirty="0">
                <a:latin typeface="Calibri"/>
                <a:ea typeface="Calibri"/>
                <a:cs typeface="Calibri"/>
                <a:sym typeface="Calibri"/>
              </a:rPr>
              <a:t>Let’s find out more about Irish Aid work to make the Global Goals a reality in countries all over our world.  </a:t>
            </a:r>
            <a:endParaRPr lang="en-IE" sz="1200" dirty="0">
              <a:latin typeface="Calibri"/>
              <a:ea typeface="Calibri"/>
              <a:cs typeface="Calibri"/>
              <a:sym typeface="Calibri"/>
            </a:endParaRPr>
          </a:p>
          <a:p>
            <a:pPr marL="0" lvl="0" indent="0" algn="l" rtl="0">
              <a:lnSpc>
                <a:spcPct val="107000"/>
              </a:lnSpc>
              <a:spcBef>
                <a:spcPts val="867"/>
              </a:spcBef>
              <a:spcAft>
                <a:spcPts val="0"/>
              </a:spcAft>
              <a:buNone/>
            </a:pPr>
            <a:endParaRPr lang="en-IE" sz="1200" dirty="0">
              <a:latin typeface="Calibri"/>
              <a:ea typeface="Calibri"/>
              <a:cs typeface="Calibri"/>
              <a:sym typeface="Calibri"/>
            </a:endParaRPr>
          </a:p>
          <a:p>
            <a:pPr marL="0" lvl="0" indent="0" algn="l" rtl="0">
              <a:lnSpc>
                <a:spcPct val="107000"/>
              </a:lnSpc>
              <a:spcBef>
                <a:spcPts val="867"/>
              </a:spcBef>
              <a:spcAft>
                <a:spcPts val="0"/>
              </a:spcAft>
              <a:buNone/>
            </a:pPr>
            <a:r>
              <a:rPr lang="en-IE" sz="1200" dirty="0">
                <a:latin typeface="Calibri"/>
                <a:ea typeface="Calibri"/>
                <a:cs typeface="Calibri"/>
                <a:sym typeface="Calibri"/>
              </a:rPr>
              <a:t>NB: Slides 8-10, together with page 3-7 of the 2024 Our World Irish Aid Awards pupils magazine, includes all the information your pupils need to compete against the clock in our updated online Global Goal Spinner game, available: </a:t>
            </a:r>
            <a:r>
              <a:rPr lang="en-IE" sz="1200" u="sng" dirty="0">
                <a:highlight>
                  <a:srgbClr val="FFFF00"/>
                </a:highlight>
                <a:latin typeface="Calibri"/>
                <a:ea typeface="Calibri"/>
                <a:cs typeface="Calibri"/>
                <a:sym typeface="Calibri"/>
              </a:rPr>
              <a:t>https://</a:t>
            </a:r>
            <a:r>
              <a:rPr lang="en-IE" sz="1200" u="sng" dirty="0" err="1">
                <a:highlight>
                  <a:srgbClr val="FFFF00"/>
                </a:highlight>
                <a:latin typeface="Calibri"/>
                <a:ea typeface="Calibri"/>
                <a:cs typeface="Calibri"/>
                <a:sym typeface="Calibri"/>
              </a:rPr>
              <a:t>globalspinner.ourworldirishaidawards.ie</a:t>
            </a:r>
            <a:r>
              <a:rPr lang="en-IE" sz="1200" u="sng" dirty="0">
                <a:highlight>
                  <a:srgbClr val="FFFF00"/>
                </a:highlight>
                <a:latin typeface="Calibri"/>
                <a:ea typeface="Calibri"/>
                <a:cs typeface="Calibri"/>
                <a:sym typeface="Calibri"/>
              </a:rPr>
              <a:t>/#/game/title</a:t>
            </a:r>
            <a:endParaRPr lang="en-IE" sz="1200" u="sng" dirty="0">
              <a:latin typeface="Calibri"/>
              <a:ea typeface="Calibri"/>
              <a:cs typeface="Calibri"/>
              <a:sym typeface="Calibri"/>
            </a:endParaRPr>
          </a:p>
          <a:p>
            <a:pPr marL="0" lvl="0" indent="0" algn="l" rtl="0">
              <a:lnSpc>
                <a:spcPct val="107000"/>
              </a:lnSpc>
              <a:spcBef>
                <a:spcPts val="867"/>
              </a:spcBef>
              <a:spcAft>
                <a:spcPts val="0"/>
              </a:spcAft>
              <a:buNone/>
            </a:pPr>
            <a:endParaRPr lang="en-IE" dirty="0"/>
          </a:p>
        </p:txBody>
      </p:sp>
      <p:sp>
        <p:nvSpPr>
          <p:cNvPr id="4" name="Slide Number Placeholder 3"/>
          <p:cNvSpPr>
            <a:spLocks noGrp="1"/>
          </p:cNvSpPr>
          <p:nvPr>
            <p:ph type="sldNum" sz="quarter" idx="5"/>
          </p:nvPr>
        </p:nvSpPr>
        <p:spPr/>
        <p:txBody>
          <a:bodyPr/>
          <a:lstStyle/>
          <a:p>
            <a:fld id="{8B812395-9676-F145-A479-CA361EE037C7}" type="slidenum">
              <a:rPr lang="en-US" smtClean="0"/>
              <a:t>7</a:t>
            </a:fld>
            <a:endParaRPr lang="en-US"/>
          </a:p>
        </p:txBody>
      </p:sp>
    </p:spTree>
    <p:extLst>
      <p:ext uri="{BB962C8B-B14F-4D97-AF65-F5344CB8AC3E}">
        <p14:creationId xmlns:p14="http://schemas.microsoft.com/office/powerpoint/2010/main" val="10249580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IE" b="1" dirty="0"/>
              <a:t>Teacher notes: Activity 2 (Stories of progress) </a:t>
            </a:r>
            <a:r>
              <a:rPr lang="en-IE" b="1" i="0" dirty="0"/>
              <a:t>(1 click)</a:t>
            </a:r>
            <a:endParaRPr lang="en-IE" b="0" i="0" dirty="0"/>
          </a:p>
          <a:p>
            <a:pPr marL="0" lvl="0" indent="0" algn="l" rtl="0">
              <a:lnSpc>
                <a:spcPct val="107000"/>
              </a:lnSpc>
              <a:spcBef>
                <a:spcPts val="0"/>
              </a:spcBef>
              <a:spcAft>
                <a:spcPts val="0"/>
              </a:spcAft>
              <a:buNone/>
            </a:pPr>
            <a:endParaRPr lang="en-IE" dirty="0"/>
          </a:p>
          <a:p>
            <a:pPr marL="0" lvl="0" indent="0" algn="l" rtl="0">
              <a:lnSpc>
                <a:spcPct val="107000"/>
              </a:lnSpc>
              <a:spcBef>
                <a:spcPts val="867"/>
              </a:spcBef>
              <a:spcAft>
                <a:spcPts val="0"/>
              </a:spcAft>
              <a:buNone/>
            </a:pPr>
            <a:r>
              <a:rPr lang="en-IE" sz="1200" dirty="0">
                <a:latin typeface="Calibri"/>
                <a:ea typeface="Calibri"/>
                <a:cs typeface="Calibri"/>
                <a:sym typeface="Calibri"/>
              </a:rPr>
              <a:t>Invite 3 pupils to read the information on the slide about Ethiopia, Tanzania and Uganda. Explain any tricky words/phrases.  For example, sorghum (Tanzania), or millet, is a crop that is used as an alternative to rice or turned into flour for baking etc. </a:t>
            </a:r>
            <a:endParaRPr lang="en-IE" dirty="0"/>
          </a:p>
          <a:p>
            <a:pPr marL="0" lvl="0" indent="0" algn="l" rtl="0">
              <a:lnSpc>
                <a:spcPct val="107000"/>
              </a:lnSpc>
              <a:spcBef>
                <a:spcPts val="867"/>
              </a:spcBef>
              <a:spcAft>
                <a:spcPts val="0"/>
              </a:spcAft>
              <a:buNone/>
            </a:pPr>
            <a:endParaRPr lang="en-IE" sz="1200" i="1" dirty="0">
              <a:latin typeface="Calibri"/>
              <a:ea typeface="Calibri"/>
              <a:cs typeface="Calibri"/>
              <a:sym typeface="Calibri"/>
            </a:endParaRPr>
          </a:p>
          <a:p>
            <a:pPr marL="0" lvl="0" indent="0" algn="l" rtl="0">
              <a:lnSpc>
                <a:spcPct val="107000"/>
              </a:lnSpc>
              <a:spcBef>
                <a:spcPts val="867"/>
              </a:spcBef>
              <a:spcAft>
                <a:spcPts val="0"/>
              </a:spcAft>
              <a:buNone/>
            </a:pPr>
            <a:r>
              <a:rPr lang="en-IE" sz="1200" i="1" dirty="0">
                <a:latin typeface="Calibri"/>
                <a:ea typeface="Calibri"/>
                <a:cs typeface="Calibri"/>
                <a:sym typeface="Calibri"/>
              </a:rPr>
              <a:t>Each of the examples here, tell us more about what Irish Aid is doing in the countries to support SDG 2 – Zero Hunger.  By supporting this Global Goal, however, we help to achieve lots of the Goals.  What else do you think ending hunger will support? </a:t>
            </a:r>
            <a:endParaRPr lang="en-IE" dirty="0"/>
          </a:p>
          <a:p>
            <a:pPr marL="0" lvl="0" indent="0" algn="l" rtl="0">
              <a:lnSpc>
                <a:spcPct val="107000"/>
              </a:lnSpc>
              <a:spcBef>
                <a:spcPts val="867"/>
              </a:spcBef>
              <a:spcAft>
                <a:spcPts val="0"/>
              </a:spcAft>
              <a:buNone/>
            </a:pPr>
            <a:endParaRPr lang="en-IE" sz="1200" dirty="0">
              <a:latin typeface="Calibri"/>
              <a:ea typeface="Calibri"/>
              <a:cs typeface="Calibri"/>
              <a:sym typeface="Calibri"/>
            </a:endParaRPr>
          </a:p>
          <a:p>
            <a:pPr marL="0" lvl="0" indent="0" algn="l" rtl="0">
              <a:lnSpc>
                <a:spcPct val="107000"/>
              </a:lnSpc>
              <a:spcBef>
                <a:spcPts val="867"/>
              </a:spcBef>
              <a:spcAft>
                <a:spcPts val="0"/>
              </a:spcAft>
              <a:buNone/>
            </a:pPr>
            <a:r>
              <a:rPr lang="en-IE" sz="1200" dirty="0">
                <a:latin typeface="Calibri"/>
                <a:ea typeface="Calibri"/>
                <a:cs typeface="Calibri"/>
                <a:sym typeface="Calibri"/>
              </a:rPr>
              <a:t>Adapt this activity to suit your class.  Find the countries on a map of the world, so they can see in which continent the country is.  The Irish Aid website has an information page on each of their focus countries that includes a short 1-minute video which gives a little more information. https://</a:t>
            </a:r>
            <a:r>
              <a:rPr lang="en-IE" sz="1200" dirty="0" err="1">
                <a:latin typeface="Calibri"/>
                <a:ea typeface="Calibri"/>
                <a:cs typeface="Calibri"/>
                <a:sym typeface="Calibri"/>
              </a:rPr>
              <a:t>www.irishaid.ie</a:t>
            </a:r>
            <a:r>
              <a:rPr lang="en-IE" sz="1200" dirty="0">
                <a:latin typeface="Calibri"/>
                <a:ea typeface="Calibri"/>
                <a:cs typeface="Calibri"/>
                <a:sym typeface="Calibri"/>
              </a:rPr>
              <a:t>/what-we-do/who-we-work-with/our-partner-countries/</a:t>
            </a:r>
            <a:endParaRPr lang="en-IE" dirty="0"/>
          </a:p>
          <a:p>
            <a:pPr marL="0" lvl="0" indent="0" algn="l" rtl="0">
              <a:lnSpc>
                <a:spcPct val="107000"/>
              </a:lnSpc>
              <a:spcBef>
                <a:spcPts val="867"/>
              </a:spcBef>
              <a:spcAft>
                <a:spcPts val="0"/>
              </a:spcAft>
              <a:buNone/>
            </a:pPr>
            <a:endParaRPr lang="en-IE" sz="1200" dirty="0">
              <a:latin typeface="Calibri"/>
              <a:ea typeface="Calibri"/>
              <a:cs typeface="Calibri"/>
              <a:sym typeface="Calibri"/>
            </a:endParaRPr>
          </a:p>
          <a:p>
            <a:pPr marL="0" lvl="0" indent="0" algn="l" rtl="0">
              <a:lnSpc>
                <a:spcPct val="107000"/>
              </a:lnSpc>
              <a:spcBef>
                <a:spcPts val="867"/>
              </a:spcBef>
              <a:spcAft>
                <a:spcPts val="0"/>
              </a:spcAft>
              <a:buNone/>
            </a:pPr>
            <a:r>
              <a:rPr lang="en-IE" sz="1200" dirty="0">
                <a:latin typeface="Calibri"/>
                <a:ea typeface="Calibri"/>
                <a:cs typeface="Calibri"/>
                <a:sym typeface="Calibri"/>
              </a:rPr>
              <a:t>Discussing what they already know about the countries and what SDG Irish Aid is targeting in each story of progress could also be an interesting activity for the children to do, linking the Global Goals directly to the work of Irish Aid.  Ethiopia is already linked to the SDGs for you on the slide.</a:t>
            </a:r>
            <a:endParaRPr lang="en-IE" dirty="0"/>
          </a:p>
        </p:txBody>
      </p:sp>
      <p:sp>
        <p:nvSpPr>
          <p:cNvPr id="4" name="Slide Number Placeholder 3"/>
          <p:cNvSpPr>
            <a:spLocks noGrp="1"/>
          </p:cNvSpPr>
          <p:nvPr>
            <p:ph type="sldNum" sz="quarter" idx="5"/>
          </p:nvPr>
        </p:nvSpPr>
        <p:spPr/>
        <p:txBody>
          <a:bodyPr/>
          <a:lstStyle/>
          <a:p>
            <a:fld id="{8B812395-9676-F145-A479-CA361EE037C7}" type="slidenum">
              <a:rPr lang="en-US" smtClean="0"/>
              <a:t>8</a:t>
            </a:fld>
            <a:endParaRPr lang="en-US"/>
          </a:p>
        </p:txBody>
      </p:sp>
    </p:spTree>
    <p:extLst>
      <p:ext uri="{BB962C8B-B14F-4D97-AF65-F5344CB8AC3E}">
        <p14:creationId xmlns:p14="http://schemas.microsoft.com/office/powerpoint/2010/main" val="10710101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IE" b="1" dirty="0"/>
              <a:t>Teacher notes: Activity 2 </a:t>
            </a:r>
            <a:r>
              <a:rPr lang="en-IE" sz="1000" b="1" dirty="0"/>
              <a:t>(Stories of progress</a:t>
            </a:r>
            <a:r>
              <a:rPr lang="en-IE" b="1" dirty="0"/>
              <a:t>) </a:t>
            </a:r>
            <a:r>
              <a:rPr lang="en-IE" b="1" i="0" dirty="0"/>
              <a:t>(no animation)</a:t>
            </a:r>
            <a:endParaRPr lang="en-IE" b="0" i="0" dirty="0"/>
          </a:p>
          <a:p>
            <a:pPr marL="0" lvl="0" indent="0" algn="l" rtl="0">
              <a:spcBef>
                <a:spcPts val="0"/>
              </a:spcBef>
              <a:spcAft>
                <a:spcPts val="0"/>
              </a:spcAft>
              <a:buNone/>
            </a:pPr>
            <a:endParaRPr lang="en-IE" b="0" i="1" dirty="0"/>
          </a:p>
          <a:p>
            <a:pPr marL="0" lvl="0" indent="0" algn="l" rtl="0">
              <a:lnSpc>
                <a:spcPct val="107000"/>
              </a:lnSpc>
              <a:spcBef>
                <a:spcPts val="0"/>
              </a:spcBef>
              <a:spcAft>
                <a:spcPts val="0"/>
              </a:spcAft>
              <a:buNone/>
            </a:pPr>
            <a:r>
              <a:rPr lang="en-IE" sz="1200" dirty="0">
                <a:latin typeface="Calibri"/>
                <a:ea typeface="Calibri"/>
                <a:cs typeface="Calibri"/>
                <a:sym typeface="Calibri"/>
              </a:rPr>
              <a:t>Invite 2 pupils to read about Malawi and Mozambique. Explain any tricky words/phrases. For example, diversification (adding variety to the crops grown) </a:t>
            </a:r>
            <a:r>
              <a:rPr lang="en-IE" sz="1200" b="0" dirty="0">
                <a:latin typeface="Calibri"/>
                <a:ea typeface="Calibri"/>
                <a:cs typeface="Calibri"/>
                <a:sym typeface="Calibri"/>
              </a:rPr>
              <a:t>We have simplified some of the language in these stories of progress for the audience of primary school students</a:t>
            </a:r>
          </a:p>
          <a:p>
            <a:pPr marL="0" lvl="0" indent="0" algn="l" rtl="0">
              <a:lnSpc>
                <a:spcPct val="107000"/>
              </a:lnSpc>
              <a:spcBef>
                <a:spcPts val="867"/>
              </a:spcBef>
              <a:spcAft>
                <a:spcPts val="0"/>
              </a:spcAft>
              <a:buNone/>
            </a:pPr>
            <a:endParaRPr lang="en-IE" sz="1200" i="1" dirty="0">
              <a:latin typeface="Calibri"/>
              <a:ea typeface="Calibri"/>
              <a:cs typeface="Calibri"/>
              <a:sym typeface="Calibri"/>
            </a:endParaRPr>
          </a:p>
          <a:p>
            <a:pPr marL="0" lvl="0" indent="0" algn="l" rtl="0">
              <a:lnSpc>
                <a:spcPct val="107000"/>
              </a:lnSpc>
              <a:spcBef>
                <a:spcPts val="867"/>
              </a:spcBef>
              <a:spcAft>
                <a:spcPts val="0"/>
              </a:spcAft>
              <a:buNone/>
            </a:pPr>
            <a:r>
              <a:rPr lang="en-IE" sz="1200" i="1" dirty="0">
                <a:latin typeface="Calibri"/>
                <a:ea typeface="Calibri"/>
                <a:cs typeface="Calibri"/>
                <a:sym typeface="Calibri"/>
              </a:rPr>
              <a:t>By supporting farmers in Malawi to have a variety of crops growing, crops that are native to their country, it helps to ensure that the people have different crops to eat.  This helps to ensure that the soil improves, the health of the local people improve and the local people’s ability to have more income is also better.  </a:t>
            </a:r>
            <a:endParaRPr lang="en-IE" dirty="0"/>
          </a:p>
          <a:p>
            <a:pPr marL="0" lvl="0" indent="0" algn="l" rtl="0">
              <a:lnSpc>
                <a:spcPct val="107000"/>
              </a:lnSpc>
              <a:spcBef>
                <a:spcPts val="867"/>
              </a:spcBef>
              <a:spcAft>
                <a:spcPts val="0"/>
              </a:spcAft>
              <a:buNone/>
            </a:pPr>
            <a:endParaRPr lang="en-IE" sz="1200" i="1" dirty="0">
              <a:latin typeface="Calibri"/>
              <a:ea typeface="Calibri"/>
              <a:cs typeface="Calibri"/>
              <a:sym typeface="Calibri"/>
            </a:endParaRPr>
          </a:p>
          <a:p>
            <a:pPr marL="0" lvl="0" indent="0" algn="l" rtl="0">
              <a:lnSpc>
                <a:spcPct val="107000"/>
              </a:lnSpc>
              <a:spcBef>
                <a:spcPts val="867"/>
              </a:spcBef>
              <a:spcAft>
                <a:spcPts val="0"/>
              </a:spcAft>
              <a:buNone/>
            </a:pPr>
            <a:r>
              <a:rPr lang="en-IE" sz="1200" i="1" dirty="0">
                <a:latin typeface="Calibri"/>
                <a:ea typeface="Calibri"/>
                <a:cs typeface="Calibri"/>
                <a:sym typeface="Calibri"/>
              </a:rPr>
              <a:t>What does giving people access to clean drinking water, have to do with zero hunger?  What other Global Goals are being supported in Malawi and Mozambique?</a:t>
            </a:r>
            <a:endParaRPr lang="en-IE" dirty="0"/>
          </a:p>
        </p:txBody>
      </p:sp>
      <p:sp>
        <p:nvSpPr>
          <p:cNvPr id="4" name="Slide Number Placeholder 3"/>
          <p:cNvSpPr>
            <a:spLocks noGrp="1"/>
          </p:cNvSpPr>
          <p:nvPr>
            <p:ph type="sldNum" sz="quarter" idx="5"/>
          </p:nvPr>
        </p:nvSpPr>
        <p:spPr/>
        <p:txBody>
          <a:bodyPr/>
          <a:lstStyle/>
          <a:p>
            <a:fld id="{8B812395-9676-F145-A479-CA361EE037C7}" type="slidenum">
              <a:rPr lang="en-US" smtClean="0"/>
              <a:t>9</a:t>
            </a:fld>
            <a:endParaRPr lang="en-US"/>
          </a:p>
        </p:txBody>
      </p:sp>
    </p:spTree>
    <p:extLst>
      <p:ext uri="{BB962C8B-B14F-4D97-AF65-F5344CB8AC3E}">
        <p14:creationId xmlns:p14="http://schemas.microsoft.com/office/powerpoint/2010/main" val="22078860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C5973-0729-942C-80A9-A6F682E1AF53}"/>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610F68F2-4624-A40B-267B-1F125D2C53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CC72FFF3-D710-A345-F85F-7C6EFB76097A}"/>
              </a:ext>
            </a:extLst>
          </p:cNvPr>
          <p:cNvSpPr>
            <a:spLocks noGrp="1"/>
          </p:cNvSpPr>
          <p:nvPr>
            <p:ph type="dt" sz="half" idx="10"/>
          </p:nvPr>
        </p:nvSpPr>
        <p:spPr/>
        <p:txBody>
          <a:bodyPr/>
          <a:lstStyle/>
          <a:p>
            <a:fld id="{1A06406A-CCC2-DA47-BCE4-B8D68EFC20A3}" type="datetimeFigureOut">
              <a:rPr lang="en-US" smtClean="0"/>
              <a:t>11/10/23</a:t>
            </a:fld>
            <a:endParaRPr lang="en-US"/>
          </a:p>
        </p:txBody>
      </p:sp>
      <p:sp>
        <p:nvSpPr>
          <p:cNvPr id="5" name="Footer Placeholder 4">
            <a:extLst>
              <a:ext uri="{FF2B5EF4-FFF2-40B4-BE49-F238E27FC236}">
                <a16:creationId xmlns:a16="http://schemas.microsoft.com/office/drawing/2014/main" id="{BC4321A4-9089-4F36-35C7-E5F6903DCA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6D41FC-7F69-8957-E714-2C9046D9D0F8}"/>
              </a:ext>
            </a:extLst>
          </p:cNvPr>
          <p:cNvSpPr>
            <a:spLocks noGrp="1"/>
          </p:cNvSpPr>
          <p:nvPr>
            <p:ph type="sldNum" sz="quarter" idx="12"/>
          </p:nvPr>
        </p:nvSpPr>
        <p:spPr/>
        <p:txBody>
          <a:bodyPr/>
          <a:lstStyle/>
          <a:p>
            <a:fld id="{F210FF85-7424-1942-93AC-FCC3858891D4}" type="slidenum">
              <a:rPr lang="en-US" smtClean="0"/>
              <a:t>‹#›</a:t>
            </a:fld>
            <a:endParaRPr lang="en-US"/>
          </a:p>
        </p:txBody>
      </p:sp>
    </p:spTree>
    <p:extLst>
      <p:ext uri="{BB962C8B-B14F-4D97-AF65-F5344CB8AC3E}">
        <p14:creationId xmlns:p14="http://schemas.microsoft.com/office/powerpoint/2010/main" val="19175744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58623-50DA-A937-940C-BF39D6758C94}"/>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1B9F6C88-E337-FEB3-483E-25475FE4E73B}"/>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5EE1D69-7D8A-7626-B8E1-F8B14CC9C23A}"/>
              </a:ext>
            </a:extLst>
          </p:cNvPr>
          <p:cNvSpPr>
            <a:spLocks noGrp="1"/>
          </p:cNvSpPr>
          <p:nvPr>
            <p:ph type="dt" sz="half" idx="10"/>
          </p:nvPr>
        </p:nvSpPr>
        <p:spPr/>
        <p:txBody>
          <a:bodyPr/>
          <a:lstStyle/>
          <a:p>
            <a:fld id="{1A06406A-CCC2-DA47-BCE4-B8D68EFC20A3}" type="datetimeFigureOut">
              <a:rPr lang="en-US" smtClean="0"/>
              <a:t>11/10/23</a:t>
            </a:fld>
            <a:endParaRPr lang="en-US"/>
          </a:p>
        </p:txBody>
      </p:sp>
      <p:sp>
        <p:nvSpPr>
          <p:cNvPr id="5" name="Footer Placeholder 4">
            <a:extLst>
              <a:ext uri="{FF2B5EF4-FFF2-40B4-BE49-F238E27FC236}">
                <a16:creationId xmlns:a16="http://schemas.microsoft.com/office/drawing/2014/main" id="{35802D1A-855A-E66D-A84B-53E4E518C7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C2375A-1AF2-75A8-4BB1-DFB241F34424}"/>
              </a:ext>
            </a:extLst>
          </p:cNvPr>
          <p:cNvSpPr>
            <a:spLocks noGrp="1"/>
          </p:cNvSpPr>
          <p:nvPr>
            <p:ph type="sldNum" sz="quarter" idx="12"/>
          </p:nvPr>
        </p:nvSpPr>
        <p:spPr/>
        <p:txBody>
          <a:bodyPr/>
          <a:lstStyle/>
          <a:p>
            <a:fld id="{F210FF85-7424-1942-93AC-FCC3858891D4}" type="slidenum">
              <a:rPr lang="en-US" smtClean="0"/>
              <a:t>‹#›</a:t>
            </a:fld>
            <a:endParaRPr lang="en-US"/>
          </a:p>
        </p:txBody>
      </p:sp>
    </p:spTree>
    <p:extLst>
      <p:ext uri="{BB962C8B-B14F-4D97-AF65-F5344CB8AC3E}">
        <p14:creationId xmlns:p14="http://schemas.microsoft.com/office/powerpoint/2010/main" val="4004214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14DC78-B970-343A-058F-9D2CAE7305AF}"/>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CDCE8F5-3F3C-522D-B69E-9F055D386EE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FF42395-EADE-68FC-A53F-3804AD404BB2}"/>
              </a:ext>
            </a:extLst>
          </p:cNvPr>
          <p:cNvSpPr>
            <a:spLocks noGrp="1"/>
          </p:cNvSpPr>
          <p:nvPr>
            <p:ph type="dt" sz="half" idx="10"/>
          </p:nvPr>
        </p:nvSpPr>
        <p:spPr/>
        <p:txBody>
          <a:bodyPr/>
          <a:lstStyle/>
          <a:p>
            <a:fld id="{1A06406A-CCC2-DA47-BCE4-B8D68EFC20A3}" type="datetimeFigureOut">
              <a:rPr lang="en-US" smtClean="0"/>
              <a:t>11/10/23</a:t>
            </a:fld>
            <a:endParaRPr lang="en-US"/>
          </a:p>
        </p:txBody>
      </p:sp>
      <p:sp>
        <p:nvSpPr>
          <p:cNvPr id="5" name="Footer Placeholder 4">
            <a:extLst>
              <a:ext uri="{FF2B5EF4-FFF2-40B4-BE49-F238E27FC236}">
                <a16:creationId xmlns:a16="http://schemas.microsoft.com/office/drawing/2014/main" id="{1264D024-76C5-0D1C-260B-80CADCEBB0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DE719C-BBC9-1494-CDA6-52DBFAA3E298}"/>
              </a:ext>
            </a:extLst>
          </p:cNvPr>
          <p:cNvSpPr>
            <a:spLocks noGrp="1"/>
          </p:cNvSpPr>
          <p:nvPr>
            <p:ph type="sldNum" sz="quarter" idx="12"/>
          </p:nvPr>
        </p:nvSpPr>
        <p:spPr/>
        <p:txBody>
          <a:bodyPr/>
          <a:lstStyle/>
          <a:p>
            <a:fld id="{F210FF85-7424-1942-93AC-FCC3858891D4}" type="slidenum">
              <a:rPr lang="en-US" smtClean="0"/>
              <a:t>‹#›</a:t>
            </a:fld>
            <a:endParaRPr lang="en-US"/>
          </a:p>
        </p:txBody>
      </p:sp>
    </p:spTree>
    <p:extLst>
      <p:ext uri="{BB962C8B-B14F-4D97-AF65-F5344CB8AC3E}">
        <p14:creationId xmlns:p14="http://schemas.microsoft.com/office/powerpoint/2010/main" val="5389075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343B5-5B9B-06A0-64AF-3C7CABF2CC21}"/>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D32D636-F8C0-12A8-54E1-D5B0665C3D1A}"/>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00D40A4-6D86-ABA6-ED77-9B23B38B6A63}"/>
              </a:ext>
            </a:extLst>
          </p:cNvPr>
          <p:cNvSpPr>
            <a:spLocks noGrp="1"/>
          </p:cNvSpPr>
          <p:nvPr>
            <p:ph type="dt" sz="half" idx="10"/>
          </p:nvPr>
        </p:nvSpPr>
        <p:spPr/>
        <p:txBody>
          <a:bodyPr/>
          <a:lstStyle/>
          <a:p>
            <a:fld id="{1A06406A-CCC2-DA47-BCE4-B8D68EFC20A3}" type="datetimeFigureOut">
              <a:rPr lang="en-US" smtClean="0"/>
              <a:t>11/10/23</a:t>
            </a:fld>
            <a:endParaRPr lang="en-US"/>
          </a:p>
        </p:txBody>
      </p:sp>
      <p:sp>
        <p:nvSpPr>
          <p:cNvPr id="5" name="Footer Placeholder 4">
            <a:extLst>
              <a:ext uri="{FF2B5EF4-FFF2-40B4-BE49-F238E27FC236}">
                <a16:creationId xmlns:a16="http://schemas.microsoft.com/office/drawing/2014/main" id="{3DDD7E7F-3724-921B-FA66-F3AE6ACC72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75DB77-B22B-5F56-2435-80D857C4AD5F}"/>
              </a:ext>
            </a:extLst>
          </p:cNvPr>
          <p:cNvSpPr>
            <a:spLocks noGrp="1"/>
          </p:cNvSpPr>
          <p:nvPr>
            <p:ph type="sldNum" sz="quarter" idx="12"/>
          </p:nvPr>
        </p:nvSpPr>
        <p:spPr/>
        <p:txBody>
          <a:bodyPr/>
          <a:lstStyle/>
          <a:p>
            <a:fld id="{F210FF85-7424-1942-93AC-FCC3858891D4}" type="slidenum">
              <a:rPr lang="en-US" smtClean="0"/>
              <a:t>‹#›</a:t>
            </a:fld>
            <a:endParaRPr lang="en-US"/>
          </a:p>
        </p:txBody>
      </p:sp>
    </p:spTree>
    <p:extLst>
      <p:ext uri="{BB962C8B-B14F-4D97-AF65-F5344CB8AC3E}">
        <p14:creationId xmlns:p14="http://schemas.microsoft.com/office/powerpoint/2010/main" val="40915813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7A368-1B3F-F132-971E-7B3F9EB2F1D0}"/>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AC7845E3-AA97-6A40-7ED5-6D803A986D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0170DDBB-8398-7149-D901-664816F90B8B}"/>
              </a:ext>
            </a:extLst>
          </p:cNvPr>
          <p:cNvSpPr>
            <a:spLocks noGrp="1"/>
          </p:cNvSpPr>
          <p:nvPr>
            <p:ph type="dt" sz="half" idx="10"/>
          </p:nvPr>
        </p:nvSpPr>
        <p:spPr/>
        <p:txBody>
          <a:bodyPr/>
          <a:lstStyle/>
          <a:p>
            <a:fld id="{1A06406A-CCC2-DA47-BCE4-B8D68EFC20A3}" type="datetimeFigureOut">
              <a:rPr lang="en-US" smtClean="0"/>
              <a:t>11/10/23</a:t>
            </a:fld>
            <a:endParaRPr lang="en-US"/>
          </a:p>
        </p:txBody>
      </p:sp>
      <p:sp>
        <p:nvSpPr>
          <p:cNvPr id="5" name="Footer Placeholder 4">
            <a:extLst>
              <a:ext uri="{FF2B5EF4-FFF2-40B4-BE49-F238E27FC236}">
                <a16:creationId xmlns:a16="http://schemas.microsoft.com/office/drawing/2014/main" id="{17272035-4ACB-36AA-DC44-920BF5866C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C7BFAD-A34D-E81B-477A-583BCDF55F8C}"/>
              </a:ext>
            </a:extLst>
          </p:cNvPr>
          <p:cNvSpPr>
            <a:spLocks noGrp="1"/>
          </p:cNvSpPr>
          <p:nvPr>
            <p:ph type="sldNum" sz="quarter" idx="12"/>
          </p:nvPr>
        </p:nvSpPr>
        <p:spPr/>
        <p:txBody>
          <a:bodyPr/>
          <a:lstStyle/>
          <a:p>
            <a:fld id="{F210FF85-7424-1942-93AC-FCC3858891D4}" type="slidenum">
              <a:rPr lang="en-US" smtClean="0"/>
              <a:t>‹#›</a:t>
            </a:fld>
            <a:endParaRPr lang="en-US"/>
          </a:p>
        </p:txBody>
      </p:sp>
    </p:spTree>
    <p:extLst>
      <p:ext uri="{BB962C8B-B14F-4D97-AF65-F5344CB8AC3E}">
        <p14:creationId xmlns:p14="http://schemas.microsoft.com/office/powerpoint/2010/main" val="25960873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CC36F-00C3-4989-3A45-2B8E8863CA04}"/>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A010267-DE87-8C43-24B3-FE476FCB831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D5C04DF3-B876-0F9F-091C-9ED0C7F44B40}"/>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C2B6D5B0-0546-1583-137A-3A35801AD4FB}"/>
              </a:ext>
            </a:extLst>
          </p:cNvPr>
          <p:cNvSpPr>
            <a:spLocks noGrp="1"/>
          </p:cNvSpPr>
          <p:nvPr>
            <p:ph type="dt" sz="half" idx="10"/>
          </p:nvPr>
        </p:nvSpPr>
        <p:spPr/>
        <p:txBody>
          <a:bodyPr/>
          <a:lstStyle/>
          <a:p>
            <a:fld id="{1A06406A-CCC2-DA47-BCE4-B8D68EFC20A3}" type="datetimeFigureOut">
              <a:rPr lang="en-US" smtClean="0"/>
              <a:t>11/10/23</a:t>
            </a:fld>
            <a:endParaRPr lang="en-US"/>
          </a:p>
        </p:txBody>
      </p:sp>
      <p:sp>
        <p:nvSpPr>
          <p:cNvPr id="6" name="Footer Placeholder 5">
            <a:extLst>
              <a:ext uri="{FF2B5EF4-FFF2-40B4-BE49-F238E27FC236}">
                <a16:creationId xmlns:a16="http://schemas.microsoft.com/office/drawing/2014/main" id="{FC6127B7-3D3F-6B15-53ED-144CE01AC7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A356D5-EC2F-D50B-F7AA-79DF802ADCFD}"/>
              </a:ext>
            </a:extLst>
          </p:cNvPr>
          <p:cNvSpPr>
            <a:spLocks noGrp="1"/>
          </p:cNvSpPr>
          <p:nvPr>
            <p:ph type="sldNum" sz="quarter" idx="12"/>
          </p:nvPr>
        </p:nvSpPr>
        <p:spPr/>
        <p:txBody>
          <a:bodyPr/>
          <a:lstStyle/>
          <a:p>
            <a:fld id="{F210FF85-7424-1942-93AC-FCC3858891D4}" type="slidenum">
              <a:rPr lang="en-US" smtClean="0"/>
              <a:t>‹#›</a:t>
            </a:fld>
            <a:endParaRPr lang="en-US"/>
          </a:p>
        </p:txBody>
      </p:sp>
    </p:spTree>
    <p:extLst>
      <p:ext uri="{BB962C8B-B14F-4D97-AF65-F5344CB8AC3E}">
        <p14:creationId xmlns:p14="http://schemas.microsoft.com/office/powerpoint/2010/main" val="3764452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684F9-6C93-D7AE-00BD-2C7705B17BD7}"/>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9432634-49CA-7761-2BFE-B537F25890C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D24D1A99-A784-AB2A-D9F0-CEFAD169410C}"/>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F66ABDB7-5795-ACB4-4D88-662F1D4606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2EF169C0-2287-0B4D-0C1A-70F432B789D7}"/>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AB5F56B4-4E47-609A-0627-45E14F55C7DC}"/>
              </a:ext>
            </a:extLst>
          </p:cNvPr>
          <p:cNvSpPr>
            <a:spLocks noGrp="1"/>
          </p:cNvSpPr>
          <p:nvPr>
            <p:ph type="dt" sz="half" idx="10"/>
          </p:nvPr>
        </p:nvSpPr>
        <p:spPr/>
        <p:txBody>
          <a:bodyPr/>
          <a:lstStyle/>
          <a:p>
            <a:fld id="{1A06406A-CCC2-DA47-BCE4-B8D68EFC20A3}" type="datetimeFigureOut">
              <a:rPr lang="en-US" smtClean="0"/>
              <a:t>11/10/23</a:t>
            </a:fld>
            <a:endParaRPr lang="en-US"/>
          </a:p>
        </p:txBody>
      </p:sp>
      <p:sp>
        <p:nvSpPr>
          <p:cNvPr id="8" name="Footer Placeholder 7">
            <a:extLst>
              <a:ext uri="{FF2B5EF4-FFF2-40B4-BE49-F238E27FC236}">
                <a16:creationId xmlns:a16="http://schemas.microsoft.com/office/drawing/2014/main" id="{0F34993C-D5CA-ED0D-2C8E-D05E9EB01C9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47A7972-59BC-3FB7-5954-E1A9979A946D}"/>
              </a:ext>
            </a:extLst>
          </p:cNvPr>
          <p:cNvSpPr>
            <a:spLocks noGrp="1"/>
          </p:cNvSpPr>
          <p:nvPr>
            <p:ph type="sldNum" sz="quarter" idx="12"/>
          </p:nvPr>
        </p:nvSpPr>
        <p:spPr/>
        <p:txBody>
          <a:bodyPr/>
          <a:lstStyle/>
          <a:p>
            <a:fld id="{F210FF85-7424-1942-93AC-FCC3858891D4}" type="slidenum">
              <a:rPr lang="en-US" smtClean="0"/>
              <a:t>‹#›</a:t>
            </a:fld>
            <a:endParaRPr lang="en-US"/>
          </a:p>
        </p:txBody>
      </p:sp>
    </p:spTree>
    <p:extLst>
      <p:ext uri="{BB962C8B-B14F-4D97-AF65-F5344CB8AC3E}">
        <p14:creationId xmlns:p14="http://schemas.microsoft.com/office/powerpoint/2010/main" val="40280847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A0D92-353C-0E61-393D-004C6E20C112}"/>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E7F23769-BD58-3920-35BE-3B37438856F7}"/>
              </a:ext>
            </a:extLst>
          </p:cNvPr>
          <p:cNvSpPr>
            <a:spLocks noGrp="1"/>
          </p:cNvSpPr>
          <p:nvPr>
            <p:ph type="dt" sz="half" idx="10"/>
          </p:nvPr>
        </p:nvSpPr>
        <p:spPr/>
        <p:txBody>
          <a:bodyPr/>
          <a:lstStyle/>
          <a:p>
            <a:fld id="{1A06406A-CCC2-DA47-BCE4-B8D68EFC20A3}" type="datetimeFigureOut">
              <a:rPr lang="en-US" smtClean="0"/>
              <a:t>11/10/23</a:t>
            </a:fld>
            <a:endParaRPr lang="en-US"/>
          </a:p>
        </p:txBody>
      </p:sp>
      <p:sp>
        <p:nvSpPr>
          <p:cNvPr id="4" name="Footer Placeholder 3">
            <a:extLst>
              <a:ext uri="{FF2B5EF4-FFF2-40B4-BE49-F238E27FC236}">
                <a16:creationId xmlns:a16="http://schemas.microsoft.com/office/drawing/2014/main" id="{3AA4DC1F-3052-3D32-0BC6-8CBD3B5F90D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A61CE1-C5B7-1FB0-E746-CE6B6DFBD3DE}"/>
              </a:ext>
            </a:extLst>
          </p:cNvPr>
          <p:cNvSpPr>
            <a:spLocks noGrp="1"/>
          </p:cNvSpPr>
          <p:nvPr>
            <p:ph type="sldNum" sz="quarter" idx="12"/>
          </p:nvPr>
        </p:nvSpPr>
        <p:spPr/>
        <p:txBody>
          <a:bodyPr/>
          <a:lstStyle/>
          <a:p>
            <a:fld id="{F210FF85-7424-1942-93AC-FCC3858891D4}" type="slidenum">
              <a:rPr lang="en-US" smtClean="0"/>
              <a:t>‹#›</a:t>
            </a:fld>
            <a:endParaRPr lang="en-US"/>
          </a:p>
        </p:txBody>
      </p:sp>
    </p:spTree>
    <p:extLst>
      <p:ext uri="{BB962C8B-B14F-4D97-AF65-F5344CB8AC3E}">
        <p14:creationId xmlns:p14="http://schemas.microsoft.com/office/powerpoint/2010/main" val="9843561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1FEFCA-F4C5-01E0-B73B-36FA836EB622}"/>
              </a:ext>
            </a:extLst>
          </p:cNvPr>
          <p:cNvSpPr>
            <a:spLocks noGrp="1"/>
          </p:cNvSpPr>
          <p:nvPr>
            <p:ph type="dt" sz="half" idx="10"/>
          </p:nvPr>
        </p:nvSpPr>
        <p:spPr/>
        <p:txBody>
          <a:bodyPr/>
          <a:lstStyle/>
          <a:p>
            <a:fld id="{1A06406A-CCC2-DA47-BCE4-B8D68EFC20A3}" type="datetimeFigureOut">
              <a:rPr lang="en-US" smtClean="0"/>
              <a:t>11/10/23</a:t>
            </a:fld>
            <a:endParaRPr lang="en-US"/>
          </a:p>
        </p:txBody>
      </p:sp>
      <p:sp>
        <p:nvSpPr>
          <p:cNvPr id="3" name="Footer Placeholder 2">
            <a:extLst>
              <a:ext uri="{FF2B5EF4-FFF2-40B4-BE49-F238E27FC236}">
                <a16:creationId xmlns:a16="http://schemas.microsoft.com/office/drawing/2014/main" id="{71F5B888-7A66-DF66-BB9C-DDE504B57CD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0AD2E2C-BE89-9994-ABC8-D2476DF45D2A}"/>
              </a:ext>
            </a:extLst>
          </p:cNvPr>
          <p:cNvSpPr>
            <a:spLocks noGrp="1"/>
          </p:cNvSpPr>
          <p:nvPr>
            <p:ph type="sldNum" sz="quarter" idx="12"/>
          </p:nvPr>
        </p:nvSpPr>
        <p:spPr/>
        <p:txBody>
          <a:bodyPr/>
          <a:lstStyle/>
          <a:p>
            <a:fld id="{F210FF85-7424-1942-93AC-FCC3858891D4}" type="slidenum">
              <a:rPr lang="en-US" smtClean="0"/>
              <a:t>‹#›</a:t>
            </a:fld>
            <a:endParaRPr lang="en-US"/>
          </a:p>
        </p:txBody>
      </p:sp>
    </p:spTree>
    <p:extLst>
      <p:ext uri="{BB962C8B-B14F-4D97-AF65-F5344CB8AC3E}">
        <p14:creationId xmlns:p14="http://schemas.microsoft.com/office/powerpoint/2010/main" val="27285551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42B4F-C9F0-D02F-5D7C-38E0AC705EF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5E7F9358-9B3E-397B-D368-6433DF0CB2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31BA216A-C6E8-8E82-A925-B9BD486387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F31B821-0CEE-0CDC-6195-9958D5FC19D7}"/>
              </a:ext>
            </a:extLst>
          </p:cNvPr>
          <p:cNvSpPr>
            <a:spLocks noGrp="1"/>
          </p:cNvSpPr>
          <p:nvPr>
            <p:ph type="dt" sz="half" idx="10"/>
          </p:nvPr>
        </p:nvSpPr>
        <p:spPr/>
        <p:txBody>
          <a:bodyPr/>
          <a:lstStyle/>
          <a:p>
            <a:fld id="{1A06406A-CCC2-DA47-BCE4-B8D68EFC20A3}" type="datetimeFigureOut">
              <a:rPr lang="en-US" smtClean="0"/>
              <a:t>11/10/23</a:t>
            </a:fld>
            <a:endParaRPr lang="en-US"/>
          </a:p>
        </p:txBody>
      </p:sp>
      <p:sp>
        <p:nvSpPr>
          <p:cNvPr id="6" name="Footer Placeholder 5">
            <a:extLst>
              <a:ext uri="{FF2B5EF4-FFF2-40B4-BE49-F238E27FC236}">
                <a16:creationId xmlns:a16="http://schemas.microsoft.com/office/drawing/2014/main" id="{2D1C98BE-770B-4333-46D5-3DB5E6B470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01747F-D92E-0323-9E1C-01042E379B49}"/>
              </a:ext>
            </a:extLst>
          </p:cNvPr>
          <p:cNvSpPr>
            <a:spLocks noGrp="1"/>
          </p:cNvSpPr>
          <p:nvPr>
            <p:ph type="sldNum" sz="quarter" idx="12"/>
          </p:nvPr>
        </p:nvSpPr>
        <p:spPr/>
        <p:txBody>
          <a:bodyPr/>
          <a:lstStyle/>
          <a:p>
            <a:fld id="{F210FF85-7424-1942-93AC-FCC3858891D4}" type="slidenum">
              <a:rPr lang="en-US" smtClean="0"/>
              <a:t>‹#›</a:t>
            </a:fld>
            <a:endParaRPr lang="en-US"/>
          </a:p>
        </p:txBody>
      </p:sp>
    </p:spTree>
    <p:extLst>
      <p:ext uri="{BB962C8B-B14F-4D97-AF65-F5344CB8AC3E}">
        <p14:creationId xmlns:p14="http://schemas.microsoft.com/office/powerpoint/2010/main" val="40575442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CEF8C-4432-D824-70E4-21A572BA7DB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005B219F-30DA-903F-2BD9-0DA884ACAD5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4E075C1-C9AE-ABA2-F630-364062F9D8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3BC4696-BA23-D5C5-FCD5-9F0CC1A2F92C}"/>
              </a:ext>
            </a:extLst>
          </p:cNvPr>
          <p:cNvSpPr>
            <a:spLocks noGrp="1"/>
          </p:cNvSpPr>
          <p:nvPr>
            <p:ph type="dt" sz="half" idx="10"/>
          </p:nvPr>
        </p:nvSpPr>
        <p:spPr/>
        <p:txBody>
          <a:bodyPr/>
          <a:lstStyle/>
          <a:p>
            <a:fld id="{1A06406A-CCC2-DA47-BCE4-B8D68EFC20A3}" type="datetimeFigureOut">
              <a:rPr lang="en-US" smtClean="0"/>
              <a:t>11/10/23</a:t>
            </a:fld>
            <a:endParaRPr lang="en-US"/>
          </a:p>
        </p:txBody>
      </p:sp>
      <p:sp>
        <p:nvSpPr>
          <p:cNvPr id="6" name="Footer Placeholder 5">
            <a:extLst>
              <a:ext uri="{FF2B5EF4-FFF2-40B4-BE49-F238E27FC236}">
                <a16:creationId xmlns:a16="http://schemas.microsoft.com/office/drawing/2014/main" id="{54ACECE0-4677-02C3-48DF-673D54D0FC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418FC7-ADDE-8C50-90F2-E6636024CCA0}"/>
              </a:ext>
            </a:extLst>
          </p:cNvPr>
          <p:cNvSpPr>
            <a:spLocks noGrp="1"/>
          </p:cNvSpPr>
          <p:nvPr>
            <p:ph type="sldNum" sz="quarter" idx="12"/>
          </p:nvPr>
        </p:nvSpPr>
        <p:spPr/>
        <p:txBody>
          <a:bodyPr/>
          <a:lstStyle/>
          <a:p>
            <a:fld id="{F210FF85-7424-1942-93AC-FCC3858891D4}" type="slidenum">
              <a:rPr lang="en-US" smtClean="0"/>
              <a:t>‹#›</a:t>
            </a:fld>
            <a:endParaRPr lang="en-US"/>
          </a:p>
        </p:txBody>
      </p:sp>
    </p:spTree>
    <p:extLst>
      <p:ext uri="{BB962C8B-B14F-4D97-AF65-F5344CB8AC3E}">
        <p14:creationId xmlns:p14="http://schemas.microsoft.com/office/powerpoint/2010/main" val="33583596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94D608-230A-CAF5-F97B-F71972610C3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158E138-5F73-C01A-8C8A-B03CEDC17A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E487561-6C0B-D125-3DD0-B29B3DB5197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06406A-CCC2-DA47-BCE4-B8D68EFC20A3}" type="datetimeFigureOut">
              <a:rPr lang="en-US" smtClean="0"/>
              <a:t>11/10/23</a:t>
            </a:fld>
            <a:endParaRPr lang="en-US"/>
          </a:p>
        </p:txBody>
      </p:sp>
      <p:sp>
        <p:nvSpPr>
          <p:cNvPr id="5" name="Footer Placeholder 4">
            <a:extLst>
              <a:ext uri="{FF2B5EF4-FFF2-40B4-BE49-F238E27FC236}">
                <a16:creationId xmlns:a16="http://schemas.microsoft.com/office/drawing/2014/main" id="{4FBDEBB8-4218-2DF0-1E90-7BD11130E2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11A3B34-135E-9799-169B-868E8DCFE4E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10FF85-7424-1942-93AC-FCC3858891D4}" type="slidenum">
              <a:rPr lang="en-US" smtClean="0"/>
              <a:t>‹#›</a:t>
            </a:fld>
            <a:endParaRPr lang="en-US"/>
          </a:p>
        </p:txBody>
      </p:sp>
    </p:spTree>
    <p:extLst>
      <p:ext uri="{BB962C8B-B14F-4D97-AF65-F5344CB8AC3E}">
        <p14:creationId xmlns:p14="http://schemas.microsoft.com/office/powerpoint/2010/main" val="27020237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hyperlink" Target="https://globalspinner.ourworldirishaidawards.ie/#/game/title"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7" Type="http://schemas.openxmlformats.org/officeDocument/2006/relationships/image" Target="../media/image26.jp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jpg"/></Relationships>
</file>

<file path=ppt/slides/_rels/slide1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6.jpg"/><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9.jpeg"/><Relationship Id="rId2" Type="http://schemas.openxmlformats.org/officeDocument/2006/relationships/video" Target="https://www.youtube.com/embed/bKOkAdvsZrY?feature=oembed" TargetMode="External"/><Relationship Id="rId1" Type="http://schemas.openxmlformats.org/officeDocument/2006/relationships/video" Target="https://www.youtube.com/embed/HHKHzOO-0Iw?feature=oembed" TargetMode="External"/><Relationship Id="rId6" Type="http://schemas.openxmlformats.org/officeDocument/2006/relationships/image" Target="../media/image8.jpeg"/><Relationship Id="rId5" Type="http://schemas.openxmlformats.org/officeDocument/2006/relationships/image" Target="../media/image7.jp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gif"/></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460443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descr="A close-up of a sign&#10;&#10;Description automatically generated">
            <a:extLst>
              <a:ext uri="{FF2B5EF4-FFF2-40B4-BE49-F238E27FC236}">
                <a16:creationId xmlns:a16="http://schemas.microsoft.com/office/drawing/2014/main" id="{A05133FC-5D82-EF37-D376-286F3773C976}"/>
              </a:ext>
            </a:extLst>
          </p:cNvPr>
          <p:cNvPicPr>
            <a:picLocks noChangeAspect="1"/>
          </p:cNvPicPr>
          <p:nvPr/>
        </p:nvPicPr>
        <p:blipFill>
          <a:blip r:embed="rId4"/>
          <a:stretch>
            <a:fillRect/>
          </a:stretch>
        </p:blipFill>
        <p:spPr>
          <a:xfrm>
            <a:off x="130628" y="3774128"/>
            <a:ext cx="5118265" cy="1550796"/>
          </a:xfrm>
          <a:prstGeom prst="rect">
            <a:avLst/>
          </a:prstGeom>
        </p:spPr>
      </p:pic>
      <p:pic>
        <p:nvPicPr>
          <p:cNvPr id="3" name="Picture 2" descr="A red and white signs&#10;&#10;Description automatically generated with medium confidence">
            <a:extLst>
              <a:ext uri="{FF2B5EF4-FFF2-40B4-BE49-F238E27FC236}">
                <a16:creationId xmlns:a16="http://schemas.microsoft.com/office/drawing/2014/main" id="{47BEC21C-0A3B-97CD-35C6-8D245F03B4FE}"/>
              </a:ext>
            </a:extLst>
          </p:cNvPr>
          <p:cNvPicPr>
            <a:picLocks noChangeAspect="1"/>
          </p:cNvPicPr>
          <p:nvPr/>
        </p:nvPicPr>
        <p:blipFill>
          <a:blip r:embed="rId5"/>
          <a:stretch>
            <a:fillRect/>
          </a:stretch>
        </p:blipFill>
        <p:spPr>
          <a:xfrm>
            <a:off x="6578930" y="361538"/>
            <a:ext cx="5142015" cy="1705520"/>
          </a:xfrm>
          <a:prstGeom prst="rect">
            <a:avLst/>
          </a:prstGeom>
        </p:spPr>
      </p:pic>
    </p:spTree>
    <p:extLst>
      <p:ext uri="{BB962C8B-B14F-4D97-AF65-F5344CB8AC3E}">
        <p14:creationId xmlns:p14="http://schemas.microsoft.com/office/powerpoint/2010/main" val="671083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4"/>
            <a:extLst>
              <a:ext uri="{FF2B5EF4-FFF2-40B4-BE49-F238E27FC236}">
                <a16:creationId xmlns:a16="http://schemas.microsoft.com/office/drawing/2014/main" id="{FDEC28D6-2F77-CD18-AEAF-BCEFEE5BE50C}"/>
              </a:ext>
            </a:extLst>
          </p:cNvPr>
          <p:cNvSpPr/>
          <p:nvPr/>
        </p:nvSpPr>
        <p:spPr>
          <a:xfrm>
            <a:off x="5390147" y="1764632"/>
            <a:ext cx="3946358" cy="38340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22444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A close up of a text&#10;&#10;Description automatically generated">
            <a:extLst>
              <a:ext uri="{FF2B5EF4-FFF2-40B4-BE49-F238E27FC236}">
                <a16:creationId xmlns:a16="http://schemas.microsoft.com/office/drawing/2014/main" id="{07FBC1A5-7119-4843-8C77-3CE184D6F1BE}"/>
              </a:ext>
            </a:extLst>
          </p:cNvPr>
          <p:cNvPicPr>
            <a:picLocks noChangeAspect="1"/>
          </p:cNvPicPr>
          <p:nvPr/>
        </p:nvPicPr>
        <p:blipFill>
          <a:blip r:embed="rId4"/>
          <a:stretch>
            <a:fillRect/>
          </a:stretch>
        </p:blipFill>
        <p:spPr>
          <a:xfrm>
            <a:off x="4648625" y="1434901"/>
            <a:ext cx="4386506" cy="828000"/>
          </a:xfrm>
          <a:prstGeom prst="rect">
            <a:avLst/>
          </a:prstGeom>
        </p:spPr>
      </p:pic>
      <p:pic>
        <p:nvPicPr>
          <p:cNvPr id="6" name="Picture 5" descr="A close up of a text&#10;&#10;Description automatically generated">
            <a:extLst>
              <a:ext uri="{FF2B5EF4-FFF2-40B4-BE49-F238E27FC236}">
                <a16:creationId xmlns:a16="http://schemas.microsoft.com/office/drawing/2014/main" id="{4B440275-ECF2-8219-1C19-D1DEDC6C8115}"/>
              </a:ext>
            </a:extLst>
          </p:cNvPr>
          <p:cNvPicPr>
            <a:picLocks noChangeAspect="1"/>
          </p:cNvPicPr>
          <p:nvPr/>
        </p:nvPicPr>
        <p:blipFill>
          <a:blip r:embed="rId5"/>
          <a:stretch>
            <a:fillRect/>
          </a:stretch>
        </p:blipFill>
        <p:spPr>
          <a:xfrm>
            <a:off x="4648625" y="2367161"/>
            <a:ext cx="5241878" cy="828000"/>
          </a:xfrm>
          <a:prstGeom prst="rect">
            <a:avLst/>
          </a:prstGeom>
        </p:spPr>
      </p:pic>
      <p:pic>
        <p:nvPicPr>
          <p:cNvPr id="8" name="Picture 7">
            <a:extLst>
              <a:ext uri="{FF2B5EF4-FFF2-40B4-BE49-F238E27FC236}">
                <a16:creationId xmlns:a16="http://schemas.microsoft.com/office/drawing/2014/main" id="{0930A70D-C89E-6763-35C7-FFC55E51767B}"/>
              </a:ext>
            </a:extLst>
          </p:cNvPr>
          <p:cNvPicPr>
            <a:picLocks noChangeAspect="1"/>
          </p:cNvPicPr>
          <p:nvPr/>
        </p:nvPicPr>
        <p:blipFill>
          <a:blip r:embed="rId6"/>
          <a:stretch>
            <a:fillRect/>
          </a:stretch>
        </p:blipFill>
        <p:spPr>
          <a:xfrm>
            <a:off x="724395" y="4076839"/>
            <a:ext cx="6805572" cy="576000"/>
          </a:xfrm>
          <a:prstGeom prst="rect">
            <a:avLst/>
          </a:prstGeom>
        </p:spPr>
      </p:pic>
      <p:pic>
        <p:nvPicPr>
          <p:cNvPr id="10" name="Picture 9" descr="A purple background with white letters&#10;&#10;Description automatically generated">
            <a:extLst>
              <a:ext uri="{FF2B5EF4-FFF2-40B4-BE49-F238E27FC236}">
                <a16:creationId xmlns:a16="http://schemas.microsoft.com/office/drawing/2014/main" id="{2D24C0E6-560D-C19D-F771-D5B1715F2AF3}"/>
              </a:ext>
            </a:extLst>
          </p:cNvPr>
          <p:cNvPicPr>
            <a:picLocks noChangeAspect="1"/>
          </p:cNvPicPr>
          <p:nvPr/>
        </p:nvPicPr>
        <p:blipFill>
          <a:blip r:embed="rId7"/>
          <a:stretch>
            <a:fillRect/>
          </a:stretch>
        </p:blipFill>
        <p:spPr>
          <a:xfrm>
            <a:off x="724395" y="4679759"/>
            <a:ext cx="5973388" cy="900000"/>
          </a:xfrm>
          <a:prstGeom prst="rect">
            <a:avLst/>
          </a:prstGeom>
        </p:spPr>
      </p:pic>
    </p:spTree>
    <p:extLst>
      <p:ext uri="{BB962C8B-B14F-4D97-AF65-F5344CB8AC3E}">
        <p14:creationId xmlns:p14="http://schemas.microsoft.com/office/powerpoint/2010/main" val="871629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68258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19084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66812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descr="A close up of a text&#10;&#10;Description automatically generated">
            <a:extLst>
              <a:ext uri="{FF2B5EF4-FFF2-40B4-BE49-F238E27FC236}">
                <a16:creationId xmlns:a16="http://schemas.microsoft.com/office/drawing/2014/main" id="{612D95B1-1AF0-9CC2-E7FA-4696254B29B8}"/>
              </a:ext>
            </a:extLst>
          </p:cNvPr>
          <p:cNvPicPr>
            <a:picLocks noChangeAspect="1"/>
          </p:cNvPicPr>
          <p:nvPr/>
        </p:nvPicPr>
        <p:blipFill>
          <a:blip r:embed="rId4"/>
          <a:stretch>
            <a:fillRect/>
          </a:stretch>
        </p:blipFill>
        <p:spPr>
          <a:xfrm>
            <a:off x="2257301" y="2084925"/>
            <a:ext cx="6569583" cy="1344076"/>
          </a:xfrm>
          <a:prstGeom prst="rect">
            <a:avLst/>
          </a:prstGeom>
        </p:spPr>
      </p:pic>
      <p:pic>
        <p:nvPicPr>
          <p:cNvPr id="7" name="Picture 6" descr="A close up of a text&#10;&#10;Description automatically generated">
            <a:extLst>
              <a:ext uri="{FF2B5EF4-FFF2-40B4-BE49-F238E27FC236}">
                <a16:creationId xmlns:a16="http://schemas.microsoft.com/office/drawing/2014/main" id="{6A6B8E8A-4904-CADE-15FE-282F3AF37CDE}"/>
              </a:ext>
            </a:extLst>
          </p:cNvPr>
          <p:cNvPicPr>
            <a:picLocks noChangeAspect="1"/>
          </p:cNvPicPr>
          <p:nvPr/>
        </p:nvPicPr>
        <p:blipFill>
          <a:blip r:embed="rId5"/>
          <a:stretch>
            <a:fillRect/>
          </a:stretch>
        </p:blipFill>
        <p:spPr>
          <a:xfrm>
            <a:off x="2281052" y="3712598"/>
            <a:ext cx="7409214" cy="1257320"/>
          </a:xfrm>
          <a:prstGeom prst="rect">
            <a:avLst/>
          </a:prstGeom>
        </p:spPr>
      </p:pic>
    </p:spTree>
    <p:extLst>
      <p:ext uri="{BB962C8B-B14F-4D97-AF65-F5344CB8AC3E}">
        <p14:creationId xmlns:p14="http://schemas.microsoft.com/office/powerpoint/2010/main" val="3133384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3" name="Online Media 2" descr="Irish Aid – A Better World">
            <a:hlinkClick r:id="" action="ppaction://media"/>
            <a:extLst>
              <a:ext uri="{FF2B5EF4-FFF2-40B4-BE49-F238E27FC236}">
                <a16:creationId xmlns:a16="http://schemas.microsoft.com/office/drawing/2014/main" id="{6784A3D1-4E13-EE2F-D676-0B69B5546258}"/>
              </a:ext>
            </a:extLst>
          </p:cNvPr>
          <p:cNvPicPr>
            <a:picLocks noRot="1" noChangeAspect="1"/>
          </p:cNvPicPr>
          <p:nvPr>
            <a:videoFile r:link="rId1"/>
          </p:nvPr>
        </p:nvPicPr>
        <p:blipFill>
          <a:blip r:embed="rId6"/>
          <a:stretch>
            <a:fillRect/>
          </a:stretch>
        </p:blipFill>
        <p:spPr>
          <a:xfrm>
            <a:off x="7203440" y="2129558"/>
            <a:ext cx="2540000" cy="1435100"/>
          </a:xfrm>
          <a:prstGeom prst="rect">
            <a:avLst/>
          </a:prstGeom>
        </p:spPr>
      </p:pic>
      <p:pic>
        <p:nvPicPr>
          <p:cNvPr id="4" name="Online Media 3" descr="Ireland at the United Nations General Assembly">
            <a:hlinkClick r:id="" action="ppaction://media"/>
            <a:extLst>
              <a:ext uri="{FF2B5EF4-FFF2-40B4-BE49-F238E27FC236}">
                <a16:creationId xmlns:a16="http://schemas.microsoft.com/office/drawing/2014/main" id="{77FE3E51-62EA-C059-69EE-E8658129739D}"/>
              </a:ext>
            </a:extLst>
          </p:cNvPr>
          <p:cNvPicPr>
            <a:picLocks noRot="1" noChangeAspect="1"/>
          </p:cNvPicPr>
          <p:nvPr>
            <a:videoFile r:link="rId2"/>
          </p:nvPr>
        </p:nvPicPr>
        <p:blipFill>
          <a:blip r:embed="rId7"/>
          <a:stretch>
            <a:fillRect/>
          </a:stretch>
        </p:blipFill>
        <p:spPr>
          <a:xfrm>
            <a:off x="7203440" y="3725602"/>
            <a:ext cx="2540000" cy="1435100"/>
          </a:xfrm>
          <a:prstGeom prst="rect">
            <a:avLst/>
          </a:prstGeom>
        </p:spPr>
      </p:pic>
    </p:spTree>
    <p:extLst>
      <p:ext uri="{BB962C8B-B14F-4D97-AF65-F5344CB8AC3E}">
        <p14:creationId xmlns:p14="http://schemas.microsoft.com/office/powerpoint/2010/main" val="473004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fill="hold" display="0">
                  <p:stCondLst>
                    <p:cond delay="indefinite"/>
                  </p:stCondLst>
                </p:cTn>
                <p:tgtEl>
                  <p:spTgt spid="4"/>
                </p:tgtEl>
              </p:cMediaNode>
            </p:video>
            <p:seq concurrent="1" nextAc="seek">
              <p:cTn id="18" restart="whenNotActive" fill="hold" evtFilter="cancelBubble" nodeType="interactiveSeq">
                <p:stCondLst>
                  <p:cond evt="onClick" delay="0">
                    <p:tgtEl>
                      <p:spTgt spid="4"/>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4" descr="ODS GIF - ODS GIFs">
            <a:extLst>
              <a:ext uri="{FF2B5EF4-FFF2-40B4-BE49-F238E27FC236}">
                <a16:creationId xmlns:a16="http://schemas.microsoft.com/office/drawing/2014/main" id="{9F729333-20E0-E53B-C0DC-CAF8C23CAD17}"/>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2421444"/>
            <a:ext cx="3413760" cy="341376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close-up of a sign&#10;&#10;Description automatically generated">
            <a:extLst>
              <a:ext uri="{FF2B5EF4-FFF2-40B4-BE49-F238E27FC236}">
                <a16:creationId xmlns:a16="http://schemas.microsoft.com/office/drawing/2014/main" id="{401C8B51-44B9-E067-0DDC-EEE390D57AF7}"/>
              </a:ext>
            </a:extLst>
          </p:cNvPr>
          <p:cNvPicPr>
            <a:picLocks noChangeAspect="1"/>
          </p:cNvPicPr>
          <p:nvPr/>
        </p:nvPicPr>
        <p:blipFill>
          <a:blip r:embed="rId5"/>
          <a:stretch>
            <a:fillRect/>
          </a:stretch>
        </p:blipFill>
        <p:spPr>
          <a:xfrm>
            <a:off x="1737360" y="1089403"/>
            <a:ext cx="7772400" cy="2982985"/>
          </a:xfrm>
          <a:prstGeom prst="rect">
            <a:avLst/>
          </a:prstGeom>
        </p:spPr>
      </p:pic>
    </p:spTree>
    <p:extLst>
      <p:ext uri="{BB962C8B-B14F-4D97-AF65-F5344CB8AC3E}">
        <p14:creationId xmlns:p14="http://schemas.microsoft.com/office/powerpoint/2010/main" val="75532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30613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descr="A group of colorful squares with white text&#10;&#10;Description automatically generated">
            <a:extLst>
              <a:ext uri="{FF2B5EF4-FFF2-40B4-BE49-F238E27FC236}">
                <a16:creationId xmlns:a16="http://schemas.microsoft.com/office/drawing/2014/main" id="{76133F6F-76D8-BB45-8B32-CE5EFEA99B12}"/>
              </a:ext>
            </a:extLst>
          </p:cNvPr>
          <p:cNvPicPr>
            <a:picLocks noChangeAspect="1"/>
          </p:cNvPicPr>
          <p:nvPr/>
        </p:nvPicPr>
        <p:blipFill>
          <a:blip r:embed="rId4"/>
          <a:stretch>
            <a:fillRect/>
          </a:stretch>
        </p:blipFill>
        <p:spPr>
          <a:xfrm>
            <a:off x="83127" y="3629111"/>
            <a:ext cx="3966360" cy="2040386"/>
          </a:xfrm>
          <a:prstGeom prst="rect">
            <a:avLst/>
          </a:prstGeom>
        </p:spPr>
      </p:pic>
      <p:pic>
        <p:nvPicPr>
          <p:cNvPr id="5" name="Picture 4" descr="A yellow square with a white and pink arrow pointing to a bowl&#10;&#10;Description automatically generated">
            <a:extLst>
              <a:ext uri="{FF2B5EF4-FFF2-40B4-BE49-F238E27FC236}">
                <a16:creationId xmlns:a16="http://schemas.microsoft.com/office/drawing/2014/main" id="{ED1E1F03-A18A-3AFA-08E9-659E71490A6C}"/>
              </a:ext>
            </a:extLst>
          </p:cNvPr>
          <p:cNvPicPr>
            <a:picLocks noChangeAspect="1"/>
          </p:cNvPicPr>
          <p:nvPr/>
        </p:nvPicPr>
        <p:blipFill>
          <a:blip r:embed="rId5"/>
          <a:stretch>
            <a:fillRect/>
          </a:stretch>
        </p:blipFill>
        <p:spPr>
          <a:xfrm>
            <a:off x="9736906" y="166255"/>
            <a:ext cx="2103109" cy="2006930"/>
          </a:xfrm>
          <a:prstGeom prst="rect">
            <a:avLst/>
          </a:prstGeom>
        </p:spPr>
      </p:pic>
    </p:spTree>
    <p:extLst>
      <p:ext uri="{BB962C8B-B14F-4D97-AF65-F5344CB8AC3E}">
        <p14:creationId xmlns:p14="http://schemas.microsoft.com/office/powerpoint/2010/main" val="4187167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959286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117</TotalTime>
  <Words>1726</Words>
  <Application>Microsoft Macintosh PowerPoint</Application>
  <PresentationFormat>Widescreen</PresentationFormat>
  <Paragraphs>116</Paragraphs>
  <Slides>13</Slides>
  <Notes>13</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Carla Henry</dc:creator>
  <cp:lastModifiedBy>Kay McKeon</cp:lastModifiedBy>
  <cp:revision>10</cp:revision>
  <dcterms:created xsi:type="dcterms:W3CDTF">2023-11-09T10:04:43Z</dcterms:created>
  <dcterms:modified xsi:type="dcterms:W3CDTF">2023-11-10T10:03:08Z</dcterms:modified>
</cp:coreProperties>
</file>