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80" r:id="rId5"/>
    <p:sldId id="281" r:id="rId6"/>
    <p:sldId id="262" r:id="rId7"/>
    <p:sldId id="265" r:id="rId8"/>
    <p:sldId id="270" r:id="rId9"/>
    <p:sldId id="271" r:id="rId10"/>
    <p:sldId id="276" r:id="rId11"/>
    <p:sldId id="277"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2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55"/>
    <p:restoredTop sz="46883"/>
  </p:normalViewPr>
  <p:slideViewPr>
    <p:cSldViewPr snapToGrid="0">
      <p:cViewPr varScale="1">
        <p:scale>
          <a:sx n="91" d="100"/>
          <a:sy n="91" d="100"/>
        </p:scale>
        <p:origin x="2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5DAFF-50DA-B549-8CA9-D4798CB52D70}"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2AE9DC-685D-6D47-86C2-A8F9BA0733DE}" type="slidenum">
              <a:rPr lang="en-US" smtClean="0"/>
              <a:t>‹#›</a:t>
            </a:fld>
            <a:endParaRPr lang="en-US"/>
          </a:p>
        </p:txBody>
      </p:sp>
    </p:spTree>
    <p:extLst>
      <p:ext uri="{BB962C8B-B14F-4D97-AF65-F5344CB8AC3E}">
        <p14:creationId xmlns:p14="http://schemas.microsoft.com/office/powerpoint/2010/main" val="408466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2</a:t>
            </a:fld>
            <a:endParaRPr lang="en-US"/>
          </a:p>
        </p:txBody>
      </p:sp>
    </p:spTree>
    <p:extLst>
      <p:ext uri="{BB962C8B-B14F-4D97-AF65-F5344CB8AC3E}">
        <p14:creationId xmlns:p14="http://schemas.microsoft.com/office/powerpoint/2010/main" val="154500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Teacher notes: Activity 3 (Global Goal Getters)</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We are going to take part in the Our World Irish Aid Awards.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Entries must be about the 2024 Awards theme of ‘Food for Life’, the Global Goals generally and/or the work of Irish Aid in different countries.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Our entry can be in any format.  This means we can enter short stories, poems, surveys, video of a performance, posters or something else.  So, get your thinking caps on!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We can take as much or as little time as we like to create our entry and we can enter more than once.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For entering we will get a certificate of participation.  Our entry might be published in one of the online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 magazines, by kids, for kids</a:t>
            </a:r>
            <a:r>
              <a:rPr lang="en-IE" sz="1200" i="1" dirty="0">
                <a:effectLst/>
                <a:latin typeface="Calibri" panose="020F0502020204030204" pitchFamily="34" charset="0"/>
                <a:ea typeface="Calibri" panose="020F0502020204030204" pitchFamily="34" charset="0"/>
                <a:cs typeface="Times New Roman" panose="02020603050405020304" pitchFamily="18" charset="0"/>
              </a:rPr>
              <a:t>.  In June 2024, the teachers/pupils with the best entries will be invited to a National Awards final and their work will appear in the </a:t>
            </a:r>
            <a:r>
              <a:rPr lang="en-IE" sz="1200" b="1" i="1" dirty="0">
                <a:effectLst/>
                <a:latin typeface="Calibri" panose="020F0502020204030204" pitchFamily="34" charset="0"/>
                <a:ea typeface="Calibri" panose="020F0502020204030204" pitchFamily="34" charset="0"/>
                <a:cs typeface="Times New Roman" panose="02020603050405020304" pitchFamily="18" charset="0"/>
              </a:rPr>
              <a:t>Global Goal Getters Annual</a:t>
            </a:r>
            <a:r>
              <a:rPr lang="en-IE" sz="1200" i="1" dirty="0">
                <a:effectLst/>
                <a:latin typeface="Calibri" panose="020F0502020204030204" pitchFamily="34" charset="0"/>
                <a:ea typeface="Calibri" panose="020F0502020204030204" pitchFamily="34" charset="0"/>
                <a:cs typeface="Times New Roman" panose="02020603050405020304" pitchFamily="18" charset="0"/>
              </a:rPr>
              <a:t>, online and as an insert in a national newspaper. </a:t>
            </a:r>
            <a:r>
              <a:rPr lang="en-IE" sz="1200" i="1" dirty="0">
                <a:latin typeface="Calibri" panose="020F0502020204030204" pitchFamily="34" charset="0"/>
                <a:ea typeface="Calibri" panose="020F0502020204030204" pitchFamily="34" charset="0"/>
                <a:cs typeface="Calibri" panose="020F0502020204030204" pitchFamily="34" charset="0"/>
              </a:rPr>
              <a:t>Each winner will receive copies of the Global Goal Getters Annual and a plaque or trophy for their school.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For more information and entry details for the Our World Irish Aid Awards see: </a:t>
            </a:r>
            <a:r>
              <a:rPr lang="en-IE"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r>
              <a:rPr lang="en-IE"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11</a:t>
            </a:fld>
            <a:endParaRPr lang="en-US"/>
          </a:p>
        </p:txBody>
      </p:sp>
    </p:spTree>
    <p:extLst>
      <p:ext uri="{BB962C8B-B14F-4D97-AF65-F5344CB8AC3E}">
        <p14:creationId xmlns:p14="http://schemas.microsoft.com/office/powerpoint/2010/main" val="115812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3</a:t>
            </a:fld>
            <a:endParaRPr lang="en-US"/>
          </a:p>
        </p:txBody>
      </p:sp>
    </p:spTree>
    <p:extLst>
      <p:ext uri="{BB962C8B-B14F-4D97-AF65-F5344CB8AC3E}">
        <p14:creationId xmlns:p14="http://schemas.microsoft.com/office/powerpoint/2010/main" val="22426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effectLst/>
                <a:latin typeface="Calibri" panose="020F0502020204030204" pitchFamily="34" charset="0"/>
                <a:ea typeface="Times New Roman" panose="02020603050405020304" pitchFamily="18" charset="0"/>
              </a:rPr>
              <a:t>Teacher notes: Learning intentions (3 consecutive animations at * Click)</a:t>
            </a:r>
            <a:endParaRPr lang="en-IE" sz="1200" dirty="0">
              <a:effectLst/>
              <a:latin typeface="Times New Roman" panose="02020603050405020304" pitchFamily="18" charset="0"/>
              <a:ea typeface="Times New Roman" panose="02020603050405020304" pitchFamily="18" charset="0"/>
            </a:endParaRPr>
          </a:p>
          <a:p>
            <a:r>
              <a:rPr lang="en-IE" sz="1200" dirty="0">
                <a:effectLst/>
                <a:latin typeface="Calibri" panose="020F0502020204030204" pitchFamily="34" charset="0"/>
                <a:ea typeface="Times New Roman" panose="02020603050405020304" pitchFamily="18" charset="0"/>
              </a:rPr>
              <a:t> </a:t>
            </a:r>
            <a:endParaRPr lang="en-IE"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Sensitivity note</a:t>
            </a:r>
            <a:r>
              <a:rPr lang="en-IE" sz="1200" dirty="0">
                <a:effectLst/>
                <a:latin typeface="Calibri" panose="020F0502020204030204" pitchFamily="34" charset="0"/>
                <a:ea typeface="Calibri" panose="020F0502020204030204" pitchFamily="34" charset="0"/>
                <a:cs typeface="Times New Roman" panose="02020603050405020304" pitchFamily="18" charset="0"/>
              </a:rPr>
              <a:t>: As their teacher, you know your own pupils well.  Please feel free to edit the lesson to best suit the needs in your class.</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See also our </a:t>
            </a:r>
            <a:r>
              <a:rPr lang="en-IE" sz="1200" u="sng" dirty="0">
                <a:effectLst/>
                <a:latin typeface="Calibri" panose="020F0502020204030204" pitchFamily="34" charset="0"/>
                <a:ea typeface="Calibri" panose="020F0502020204030204" pitchFamily="34" charset="0"/>
                <a:cs typeface="Times New Roman" panose="02020603050405020304" pitchFamily="18" charset="0"/>
              </a:rPr>
              <a:t>Good Practice Guidelines for teaching about poverty and development</a:t>
            </a:r>
            <a:r>
              <a:rPr lang="en-IE" sz="1200" dirty="0">
                <a:effectLst/>
                <a:latin typeface="Calibri" panose="020F0502020204030204" pitchFamily="34" charset="0"/>
                <a:ea typeface="Calibri" panose="020F0502020204030204" pitchFamily="34" charset="0"/>
                <a:cs typeface="Times New Roman" panose="02020603050405020304" pitchFamily="18" charset="0"/>
              </a:rPr>
              <a:t> in the Teacher’s section of </a:t>
            </a:r>
            <a:r>
              <a:rPr lang="en-IE"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IE" sz="1200" dirty="0">
                <a:effectLst/>
                <a:latin typeface="Calibri" panose="020F0502020204030204" pitchFamily="34" charset="0"/>
                <a:ea typeface="Calibri" panose="020F0502020204030204" pitchFamily="34" charset="0"/>
                <a:cs typeface="Times New Roman" panose="02020603050405020304" pitchFamily="18" charset="0"/>
              </a:rPr>
              <a:t>to animate in the learning intentions for this lesson, reading each aloud.</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This is the first lesson for the 2024 Our World Irish Aid Awards. These Awards are a way for us to learn about what Irish Aid does, and to think about ways that we can help to make the Global Goals happen.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This lesson is all about the idea of ‘Food For Life’ and how we can work for equal access to food, growing and eating what is local to us. This will also help us to achieve a number of the Global Goals, or Sustainable Development Goals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Do you see the Irish Aid logo in the bottom right of the slide?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Irish Aid is part of the Irish Government.  Irish Aid works to end world hunger and poverty</a:t>
            </a:r>
            <a:r>
              <a:rPr lang="en-IE"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IE" sz="1200" i="1" dirty="0">
                <a:effectLst/>
                <a:latin typeface="Calibri" panose="020F0502020204030204" pitchFamily="34" charset="0"/>
                <a:ea typeface="Calibri" panose="020F0502020204030204" pitchFamily="34" charset="0"/>
                <a:cs typeface="Times New Roman" panose="02020603050405020304" pitchFamily="18" charset="0"/>
              </a:rPr>
              <a:t>by working with other governments, with different groups (international groups like the United Nations, non-governmental organisations or NGOs), and with communities in countries around our world.   You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will be learning more about the work of Irish Aid as we go through the lessons.</a:t>
            </a: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1" dirty="0"/>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4</a:t>
            </a:fld>
            <a:endParaRPr lang="en-US"/>
          </a:p>
        </p:txBody>
      </p:sp>
    </p:spTree>
    <p:extLst>
      <p:ext uri="{BB962C8B-B14F-4D97-AF65-F5344CB8AC3E}">
        <p14:creationId xmlns:p14="http://schemas.microsoft.com/office/powerpoint/2010/main" val="262166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effectLst/>
                <a:latin typeface="Calibri" panose="020F0502020204030204" pitchFamily="34" charset="0"/>
                <a:ea typeface="Times New Roman" panose="02020603050405020304" pitchFamily="18" charset="0"/>
              </a:rPr>
              <a:t>Teacher notes: Activity 1 (What are human rights?)</a:t>
            </a:r>
          </a:p>
          <a:p>
            <a:endParaRPr lang="en-IE" sz="1200" b="1" dirty="0">
              <a:effectLst/>
              <a:latin typeface="Calibri" panose="020F0502020204030204" pitchFamily="34" charset="0"/>
              <a:ea typeface="Times New Roman" panose="02020603050405020304" pitchFamily="18" charset="0"/>
            </a:endParaRPr>
          </a:p>
          <a:p>
            <a:r>
              <a:rPr lang="en-IE" sz="1200" b="0" i="1" dirty="0">
                <a:effectLst/>
                <a:latin typeface="Calibri" panose="020F0502020204030204" pitchFamily="34" charset="0"/>
                <a:ea typeface="Times New Roman" panose="02020603050405020304" pitchFamily="18" charset="0"/>
              </a:rPr>
              <a:t>Has anyone heard of Human Rights? </a:t>
            </a:r>
          </a:p>
          <a:p>
            <a:endParaRPr lang="en-IE" sz="1200" b="0" i="1" dirty="0">
              <a:effectLst/>
              <a:latin typeface="Calibri" panose="020F0502020204030204" pitchFamily="34" charset="0"/>
              <a:ea typeface="Times New Roman" panose="02020603050405020304" pitchFamily="18" charset="0"/>
            </a:endParaRPr>
          </a:p>
          <a:p>
            <a:r>
              <a:rPr lang="en-IE" sz="1200" b="0" i="1" dirty="0">
                <a:effectLst/>
                <a:latin typeface="Calibri" panose="020F0502020204030204" pitchFamily="34" charset="0"/>
                <a:ea typeface="Times New Roman" panose="02020603050405020304" pitchFamily="18" charset="0"/>
              </a:rPr>
              <a:t>Let’s watch the video to learn a little more about Human Rights.  </a:t>
            </a:r>
          </a:p>
          <a:p>
            <a:endParaRPr lang="en-IE" sz="1200" b="0" i="1" dirty="0">
              <a:effectLst/>
              <a:latin typeface="Calibri" panose="020F0502020204030204" pitchFamily="34" charset="0"/>
              <a:ea typeface="Times New Roman" panose="02020603050405020304" pitchFamily="18" charset="0"/>
            </a:endParaRPr>
          </a:p>
          <a:p>
            <a:r>
              <a:rPr lang="en-IE" sz="1200" b="0" i="0" dirty="0">
                <a:effectLst/>
                <a:latin typeface="Calibri" panose="020F0502020204030204" pitchFamily="34" charset="0"/>
                <a:ea typeface="Times New Roman" panose="02020603050405020304" pitchFamily="18" charset="0"/>
              </a:rPr>
              <a:t>*</a:t>
            </a:r>
            <a:r>
              <a:rPr lang="en-IE" sz="1200" b="1" i="0" dirty="0">
                <a:effectLst/>
                <a:latin typeface="Calibri" panose="020F0502020204030204" pitchFamily="34" charset="0"/>
                <a:ea typeface="Times New Roman" panose="02020603050405020304" pitchFamily="18" charset="0"/>
              </a:rPr>
              <a:t>Click</a:t>
            </a:r>
            <a:r>
              <a:rPr lang="en-IE" sz="1200" b="0" i="0" dirty="0">
                <a:effectLst/>
                <a:latin typeface="Calibri" panose="020F0502020204030204" pitchFamily="34" charset="0"/>
                <a:ea typeface="Times New Roman" panose="02020603050405020304" pitchFamily="18" charset="0"/>
              </a:rPr>
              <a:t> to play the video. </a:t>
            </a:r>
          </a:p>
          <a:p>
            <a:endParaRPr lang="en-IE" sz="1200" b="0" i="0" dirty="0">
              <a:effectLst/>
              <a:latin typeface="Calibri" panose="020F0502020204030204" pitchFamily="34" charset="0"/>
              <a:ea typeface="Times New Roman" panose="02020603050405020304" pitchFamily="18" charset="0"/>
            </a:endParaRPr>
          </a:p>
          <a:p>
            <a:r>
              <a:rPr lang="en-IE" sz="1200" b="0" i="1" dirty="0">
                <a:effectLst/>
                <a:latin typeface="Calibri" panose="020F0502020204030204" pitchFamily="34" charset="0"/>
                <a:ea typeface="Times New Roman" panose="02020603050405020304" pitchFamily="18" charset="0"/>
              </a:rPr>
              <a:t>We’ve seen that there are lots of different rights described in the video.  These awards focus on one of those rights – the Right to Food.</a:t>
            </a:r>
          </a:p>
          <a:p>
            <a:endParaRPr lang="en-IE" sz="1200" b="0" dirty="0">
              <a:effectLst/>
              <a:latin typeface="Calibri" panose="020F0502020204030204" pitchFamily="34" charset="0"/>
              <a:ea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082AE9DC-685D-6D47-86C2-A8F9BA0733DE}" type="slidenum">
              <a:rPr lang="en-US" smtClean="0"/>
              <a:t>5</a:t>
            </a:fld>
            <a:endParaRPr lang="en-US"/>
          </a:p>
        </p:txBody>
      </p:sp>
    </p:spTree>
    <p:extLst>
      <p:ext uri="{BB962C8B-B14F-4D97-AF65-F5344CB8AC3E}">
        <p14:creationId xmlns:p14="http://schemas.microsoft.com/office/powerpoint/2010/main" val="93521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000" b="1" dirty="0">
                <a:effectLst/>
                <a:latin typeface="Calibri" panose="020F0502020204030204" pitchFamily="34" charset="0"/>
                <a:ea typeface="Times New Roman" panose="02020603050405020304" pitchFamily="18" charset="0"/>
              </a:rPr>
              <a:t>Teacher notes: Activity 1 (Food For Life) (2 animations at * Click)</a:t>
            </a:r>
          </a:p>
          <a:p>
            <a:endParaRPr lang="en-IE" sz="1000" b="0" dirty="0">
              <a:effectLst/>
              <a:latin typeface="Calibri" panose="020F0502020204030204" pitchFamily="34" charset="0"/>
              <a:ea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What does the Right to Food mean? </a:t>
            </a:r>
            <a:r>
              <a:rPr lang="en-IE" sz="1200" i="0" dirty="0">
                <a:effectLst/>
                <a:latin typeface="Calibri" panose="020F0502020204030204" pitchFamily="34" charset="0"/>
                <a:ea typeface="Calibri" panose="020F0502020204030204" pitchFamily="34" charset="0"/>
                <a:cs typeface="Times New Roman" panose="02020603050405020304" pitchFamily="18" charset="0"/>
              </a:rPr>
              <a:t>[Possible answers: not being hungry, having enough food to eat, nobody in the world experiencing famine]</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Take feedback from a selection of pupils, recording their response on the board. </a:t>
            </a: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n-IE" dirty="0"/>
              <a:t>*</a:t>
            </a:r>
            <a:r>
              <a:rPr lang="en-IE" b="1" dirty="0"/>
              <a:t>Click</a:t>
            </a:r>
            <a:r>
              <a:rPr lang="en-IE" dirty="0"/>
              <a:t> again to see the description describing the right.</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Don’t forget to take a picture of your pupil’s responses and share them with us to be in with a chance to be included in our next issue of the Global Goal Getters Magazine!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6</a:t>
            </a:fld>
            <a:endParaRPr lang="en-US"/>
          </a:p>
        </p:txBody>
      </p:sp>
    </p:spTree>
    <p:extLst>
      <p:ext uri="{BB962C8B-B14F-4D97-AF65-F5344CB8AC3E}">
        <p14:creationId xmlns:p14="http://schemas.microsoft.com/office/powerpoint/2010/main" val="165102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effectLst/>
                <a:latin typeface="Calibri" panose="020F0502020204030204" pitchFamily="34" charset="0"/>
                <a:ea typeface="Times New Roman" panose="02020603050405020304" pitchFamily="18" charset="0"/>
              </a:rPr>
              <a:t>Teacher notes: Activity 1 (Food For Life) (1 animation at * Click)</a:t>
            </a:r>
            <a:endParaRPr lang="en-IE" sz="1200" dirty="0">
              <a:effectLst/>
              <a:latin typeface="Times New Roman" panose="02020603050405020304" pitchFamily="18" charset="0"/>
              <a:ea typeface="Times New Roman" panose="02020603050405020304" pitchFamily="18" charset="0"/>
            </a:endParaRPr>
          </a:p>
          <a:p>
            <a:r>
              <a:rPr lang="en-IE" sz="1200" dirty="0">
                <a:effectLst/>
                <a:latin typeface="Calibri" panose="020F0502020204030204" pitchFamily="34" charset="0"/>
                <a:ea typeface="Times New Roman" panose="02020603050405020304" pitchFamily="18" charset="0"/>
              </a:rPr>
              <a:t>Children in small groups will discuss why the Right to Food is so essential, and who can support that right?</a:t>
            </a:r>
          </a:p>
          <a:p>
            <a:pPr marL="285750" indent="-285750">
              <a:buFont typeface="Arial" panose="020B0604020202020204" pitchFamily="34" charset="0"/>
              <a:buChar char="•"/>
            </a:pPr>
            <a:r>
              <a:rPr lang="en-IE" sz="1200" i="1" dirty="0">
                <a:effectLst/>
                <a:latin typeface="Calibri" panose="020F0502020204030204" pitchFamily="34" charset="0"/>
                <a:ea typeface="Times New Roman" panose="02020603050405020304" pitchFamily="18" charset="0"/>
              </a:rPr>
              <a:t>What are the reasons that make the Right to Food for everyone in the world essential? </a:t>
            </a:r>
          </a:p>
          <a:p>
            <a:pPr marL="285750" indent="-285750">
              <a:buFont typeface="Arial" panose="020B0604020202020204" pitchFamily="34" charset="0"/>
              <a:buChar char="•"/>
            </a:pPr>
            <a:r>
              <a:rPr lang="en-IE" sz="1200" i="1" dirty="0">
                <a:effectLst/>
                <a:latin typeface="Calibri" panose="020F0502020204030204" pitchFamily="34" charset="0"/>
                <a:ea typeface="Times New Roman" panose="02020603050405020304" pitchFamily="18" charset="0"/>
              </a:rPr>
              <a:t>Who can support the Right to Food for everyone?  (Governments, Farmers, Individuals, Families, private business, non-government organisations)</a:t>
            </a:r>
            <a:endParaRPr lang="en-IE" sz="1200" b="1" i="0" dirty="0">
              <a:solidFill>
                <a:srgbClr val="FF0000"/>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IE" sz="1200" i="1" dirty="0">
              <a:effectLst/>
              <a:latin typeface="Calibri" panose="020F0502020204030204" pitchFamily="34" charset="0"/>
              <a:ea typeface="Times New Roman" panose="02020603050405020304" pitchFamily="18" charset="0"/>
            </a:endParaRPr>
          </a:p>
          <a:p>
            <a:pPr marL="0" indent="0">
              <a:buFont typeface="Arial" panose="020B0604020202020204" pitchFamily="34" charset="0"/>
              <a:buNone/>
            </a:pPr>
            <a:r>
              <a:rPr lang="en-IE" sz="1200" i="0" dirty="0">
                <a:effectLst/>
                <a:latin typeface="Calibri" panose="020F0502020204030204" pitchFamily="34" charset="0"/>
                <a:ea typeface="Times New Roman" panose="02020603050405020304" pitchFamily="18" charset="0"/>
              </a:rPr>
              <a:t>Record the answers on the board, these will include: </a:t>
            </a:r>
          </a:p>
          <a:p>
            <a:pPr marL="285750" indent="-285750">
              <a:buFont typeface="Arial" panose="020B0604020202020204" pitchFamily="34" charset="0"/>
              <a:buChar char="•"/>
            </a:pPr>
            <a:r>
              <a:rPr lang="en-IE" sz="1200" i="0" dirty="0">
                <a:effectLst/>
                <a:latin typeface="Calibri" panose="020F0502020204030204" pitchFamily="34" charset="0"/>
                <a:ea typeface="Times New Roman" panose="02020603050405020304" pitchFamily="18" charset="0"/>
              </a:rPr>
              <a:t>Food is necessary for survival and health</a:t>
            </a:r>
          </a:p>
          <a:p>
            <a:pPr marL="285750" indent="-285750">
              <a:buFont typeface="Arial" panose="020B0604020202020204" pitchFamily="34" charset="0"/>
              <a:buChar char="•"/>
            </a:pPr>
            <a:r>
              <a:rPr lang="en-IE" sz="1200" i="0" dirty="0">
                <a:effectLst/>
                <a:latin typeface="Calibri" panose="020F0502020204030204" pitchFamily="34" charset="0"/>
                <a:ea typeface="Times New Roman" panose="02020603050405020304" pitchFamily="18" charset="0"/>
              </a:rPr>
              <a:t>Malnutrition has long lasting negative effects on individuals and communities</a:t>
            </a:r>
          </a:p>
          <a:p>
            <a:pPr marL="285750" indent="-285750">
              <a:buFont typeface="Arial" panose="020B0604020202020204" pitchFamily="34" charset="0"/>
              <a:buChar char="•"/>
            </a:pPr>
            <a:r>
              <a:rPr lang="en-IE" sz="1200" i="0" dirty="0">
                <a:effectLst/>
                <a:latin typeface="Calibri" panose="020F0502020204030204" pitchFamily="34" charset="0"/>
                <a:ea typeface="Times New Roman" panose="02020603050405020304" pitchFamily="18" charset="0"/>
              </a:rPr>
              <a:t>Ensuring everyone has access to food, ensures that we are moving toward a more equal world</a:t>
            </a:r>
            <a:endParaRPr lang="en-IE" sz="12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i="1" u="sng" dirty="0">
                <a:effectLst/>
                <a:latin typeface="Calibri" panose="020F0502020204030204" pitchFamily="34" charset="0"/>
                <a:ea typeface="Calibri" panose="020F0502020204030204" pitchFamily="34" charset="0"/>
                <a:cs typeface="Times New Roman" panose="02020603050405020304" pitchFamily="18" charset="0"/>
              </a:rPr>
              <a:t>All people</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no matter where they live, who they are or what they own, have the right to food.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Does anyone recognise the blue globe on the slide?  This is the logo of the United Nations.  Can anyone tell me what the United Nations is?  It is an international organisation, like a big club, made up of 193 countries, including Ireland.  Together these 193 countries make decisions about our world, and how we can all live together sustainably, in equality and peace.</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 UN are one of the organisations that help to ensure everyone’s Right to Food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7</a:t>
            </a:fld>
            <a:endParaRPr lang="en-US"/>
          </a:p>
        </p:txBody>
      </p:sp>
    </p:spTree>
    <p:extLst>
      <p:ext uri="{BB962C8B-B14F-4D97-AF65-F5344CB8AC3E}">
        <p14:creationId xmlns:p14="http://schemas.microsoft.com/office/powerpoint/2010/main" val="174323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effectLst/>
                <a:latin typeface="Calibri" panose="020F0502020204030204" pitchFamily="34" charset="0"/>
                <a:ea typeface="Times New Roman" panose="02020603050405020304" pitchFamily="18" charset="0"/>
              </a:rPr>
              <a:t>Teacher notes: Activity 2 (The Global Goals for Sustainable Development) (3 animations at * Click)</a:t>
            </a:r>
            <a:endParaRPr lang="en-IE" sz="1200" dirty="0">
              <a:effectLst/>
              <a:latin typeface="Times New Roman" panose="02020603050405020304" pitchFamily="18" charset="0"/>
              <a:ea typeface="Times New Roman" panose="02020603050405020304" pitchFamily="18" charset="0"/>
            </a:endParaRPr>
          </a:p>
          <a:p>
            <a:endParaRPr lang="en-IE" sz="1200" i="1" u="sng" dirty="0">
              <a:solidFill>
                <a:srgbClr val="0563C1"/>
              </a:solidFill>
              <a:effectLst/>
              <a:latin typeface="Calibri" panose="020F0502020204030204" pitchFamily="34" charset="0"/>
              <a:ea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Have you ever seen this image before?  These are the United Nations Sustainable Development Goals, or the Global Goals.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in the first bullet point</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 17 Global Goals are a plan that was designed by the United Nations.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in the second bullet point</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There are a number of the Global Goals that will be achieved if we can ensure that there is ’Food for Life” in the world. What goals do you think are most related to this year’s Our World Irish Aid Awards theme ‘Food for Life’</a:t>
            </a: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in the third bullet point</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The Global Goals are universal.  This means that they are for everyone and especially the people in our world who are treated unfairly or disadvantaged – people who do not have enough good food or clean water to live well or cannot afford to send their children to school or get medical help when they need it.  The fact that the Goals are universal also means that we all have a part to play in making them happen.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Depending on how familiar your class are with the Global Goals, you could display the child-friendly version of the 17 Global Goals.</a:t>
            </a:r>
          </a:p>
          <a:p>
            <a:pPr marL="0" marR="0" lvl="0" indent="0" algn="l" defTabSz="914400" rtl="0" eaLnBrk="1" fontAlgn="auto" latinLnBrk="0" hangingPunct="1">
              <a:spcBef>
                <a:spcPts val="0"/>
              </a:spcBef>
              <a:buClrTx/>
              <a:buSzTx/>
              <a:buFontTx/>
              <a:buNone/>
              <a:tabLst/>
              <a:defRPr/>
            </a:pPr>
            <a:r>
              <a:rPr lang="en-GB" sz="1200" u="sng" dirty="0"/>
              <a:t>Child-friendly version of the Global Goals text:</a:t>
            </a:r>
            <a:endParaRPr lang="en-IE" sz="1200" b="0" i="0" dirty="0"/>
          </a:p>
          <a:p>
            <a:pPr marL="0" indent="0">
              <a:buFont typeface="+mj-lt"/>
              <a:buNone/>
            </a:pPr>
            <a:r>
              <a:rPr lang="en-IE" sz="1200" b="1" i="0" dirty="0">
                <a:effectLst/>
                <a:ea typeface="+mn-ea"/>
                <a:cs typeface="+mn-cs"/>
              </a:rPr>
              <a:t>1. </a:t>
            </a:r>
            <a:r>
              <a:rPr lang="en-IE" sz="1200" dirty="0">
                <a:effectLst/>
                <a:ea typeface="Times New Roman" panose="02020603050405020304" pitchFamily="18" charset="0"/>
                <a:cs typeface="Calibri" panose="020F0502020204030204" pitchFamily="34" charset="0"/>
              </a:rPr>
              <a:t>End poverty</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2. </a:t>
            </a:r>
            <a:r>
              <a:rPr lang="en-IE" sz="1200" dirty="0">
                <a:effectLst/>
                <a:ea typeface="Times New Roman" panose="02020603050405020304" pitchFamily="18" charset="0"/>
                <a:cs typeface="Calibri" panose="020F0502020204030204" pitchFamily="34" charset="0"/>
              </a:rPr>
              <a:t>End hunger</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3. </a:t>
            </a:r>
            <a:r>
              <a:rPr lang="en-IE" sz="1200" dirty="0">
                <a:effectLst/>
                <a:ea typeface="Times New Roman" panose="02020603050405020304" pitchFamily="18" charset="0"/>
                <a:cs typeface="Calibri" panose="020F0502020204030204" pitchFamily="34" charset="0"/>
              </a:rPr>
              <a:t>Make sure everyone can live healthy lives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4. </a:t>
            </a:r>
            <a:r>
              <a:rPr lang="en-IE" sz="1200" dirty="0">
                <a:effectLst/>
                <a:ea typeface="Times New Roman" panose="02020603050405020304" pitchFamily="18" charset="0"/>
                <a:cs typeface="Calibri" panose="020F0502020204030204" pitchFamily="34" charset="0"/>
              </a:rPr>
              <a:t>Make sure everyone gets a good education</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5. </a:t>
            </a:r>
            <a:r>
              <a:rPr lang="en-IE" sz="1200" dirty="0">
                <a:effectLst/>
                <a:ea typeface="Times New Roman" panose="02020603050405020304" pitchFamily="18" charset="0"/>
                <a:cs typeface="Calibri" panose="020F0502020204030204" pitchFamily="34" charset="0"/>
              </a:rPr>
              <a:t>Make sure that women and girls get the same chances as men and boys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6. </a:t>
            </a:r>
            <a:r>
              <a:rPr lang="en-IE" sz="1200" dirty="0">
                <a:effectLst/>
                <a:ea typeface="Times New Roman" panose="02020603050405020304" pitchFamily="18" charset="0"/>
                <a:cs typeface="Calibri" panose="020F0502020204030204" pitchFamily="34" charset="0"/>
              </a:rPr>
              <a:t>Make sure that everyone has access to clean water and proper toilets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7. </a:t>
            </a:r>
            <a:r>
              <a:rPr lang="en-IE" sz="1200" dirty="0">
                <a:effectLst/>
                <a:ea typeface="Times New Roman" panose="02020603050405020304" pitchFamily="18" charset="0"/>
                <a:cs typeface="Calibri" panose="020F0502020204030204" pitchFamily="34" charset="0"/>
              </a:rPr>
              <a:t>Make sure that everyone has enough heat, light, and power without damaging the environment</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8. </a:t>
            </a:r>
            <a:r>
              <a:rPr lang="en-IE" sz="1200" dirty="0">
                <a:effectLst/>
                <a:ea typeface="Times New Roman" panose="02020603050405020304" pitchFamily="18" charset="0"/>
                <a:cs typeface="Calibri" panose="020F0502020204030204" pitchFamily="34" charset="0"/>
              </a:rPr>
              <a:t>Help countries to develop and provide good jobs in a way that benefits everyone</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9. </a:t>
            </a:r>
            <a:r>
              <a:rPr lang="en-IE" sz="1200" dirty="0">
                <a:effectLst/>
                <a:ea typeface="Times New Roman" panose="02020603050405020304" pitchFamily="18" charset="0"/>
                <a:cs typeface="Calibri" panose="020F0502020204030204" pitchFamily="34" charset="0"/>
              </a:rPr>
              <a:t>Build schools, hospitals, and roads, and promote businesses and industries that make all people’s lives better</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10. </a:t>
            </a:r>
            <a:r>
              <a:rPr lang="en-IE" sz="1200" dirty="0">
                <a:effectLst/>
                <a:ea typeface="Times New Roman" panose="02020603050405020304" pitchFamily="18" charset="0"/>
                <a:cs typeface="Calibri" panose="020F0502020204030204" pitchFamily="34" charset="0"/>
              </a:rPr>
              <a:t>Make sure that everyone is treated fairly, and that countries treat each other fairly</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11. </a:t>
            </a:r>
            <a:r>
              <a:rPr lang="en-IE" sz="1200" dirty="0">
                <a:effectLst/>
                <a:ea typeface="Times New Roman" panose="02020603050405020304" pitchFamily="18" charset="0"/>
                <a:cs typeface="Calibri" panose="020F0502020204030204" pitchFamily="34" charset="0"/>
              </a:rPr>
              <a:t>Make cities environmentally friendly and safe communities, where all people can live well</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12. </a:t>
            </a:r>
            <a:r>
              <a:rPr lang="en-IE" sz="1200" dirty="0">
                <a:effectLst/>
                <a:ea typeface="Times New Roman" panose="02020603050405020304" pitchFamily="18" charset="0"/>
                <a:cs typeface="Calibri" panose="020F0502020204030204" pitchFamily="34" charset="0"/>
              </a:rPr>
              <a:t>Make sure we do not buy too many things so that we do not use up the earth’s scarce resources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13. </a:t>
            </a:r>
            <a:r>
              <a:rPr lang="en-IE" sz="1200" dirty="0">
                <a:effectLst/>
                <a:ea typeface="Times New Roman" panose="02020603050405020304" pitchFamily="18" charset="0"/>
                <a:cs typeface="Calibri" panose="020F0502020204030204" pitchFamily="34" charset="0"/>
              </a:rPr>
              <a:t>Act now to fight climate change</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14. </a:t>
            </a:r>
            <a:r>
              <a:rPr lang="en-IE" sz="1200" dirty="0">
                <a:effectLst/>
                <a:ea typeface="Times New Roman" panose="02020603050405020304" pitchFamily="18" charset="0"/>
                <a:cs typeface="Calibri" panose="020F0502020204030204" pitchFamily="34" charset="0"/>
              </a:rPr>
              <a:t>Look after the life in our oceans and seas</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15. </a:t>
            </a:r>
            <a:r>
              <a:rPr lang="en-IE" sz="1200" dirty="0">
                <a:effectLst/>
                <a:ea typeface="Times New Roman" panose="02020603050405020304" pitchFamily="18" charset="0"/>
                <a:cs typeface="Calibri" panose="020F0502020204030204" pitchFamily="34" charset="0"/>
              </a:rPr>
              <a:t>Look after forests, animals, and the earth itself</a:t>
            </a:r>
            <a:endParaRPr lang="en-IE" sz="1200" dirty="0">
              <a:effectLst/>
              <a:ea typeface="Times New Roman" panose="02020603050405020304" pitchFamily="18" charset="0"/>
            </a:endParaRPr>
          </a:p>
          <a:p>
            <a:r>
              <a:rPr lang="en-IE" sz="1200" b="1" dirty="0">
                <a:effectLst/>
                <a:ea typeface="Times New Roman" panose="02020603050405020304" pitchFamily="18" charset="0"/>
                <a:cs typeface="Calibri" panose="020F0502020204030204" pitchFamily="34" charset="0"/>
              </a:rPr>
              <a:t>16. </a:t>
            </a:r>
            <a:r>
              <a:rPr lang="en-IE" sz="1200" dirty="0">
                <a:effectLst/>
                <a:ea typeface="Times New Roman" panose="02020603050405020304" pitchFamily="18" charset="0"/>
                <a:cs typeface="Calibri" panose="020F0502020204030204" pitchFamily="34" charset="0"/>
              </a:rPr>
              <a:t>Work for peace and justice inside and between countries</a:t>
            </a:r>
            <a:endParaRPr lang="en-IE" sz="1200" dirty="0">
              <a:effectLst/>
              <a:ea typeface="Times New Roman" panose="02020603050405020304" pitchFamily="18" charset="0"/>
            </a:endParaRPr>
          </a:p>
          <a:p>
            <a:r>
              <a:rPr lang="en-IE" sz="1200" b="1" dirty="0">
                <a:effectLst/>
                <a:ea typeface="Times New Roman" panose="02020603050405020304" pitchFamily="18" charset="0"/>
              </a:rPr>
              <a:t>17. </a:t>
            </a:r>
            <a:r>
              <a:rPr lang="en-IE" sz="1200" dirty="0">
                <a:effectLst/>
                <a:ea typeface="Times New Roman" panose="02020603050405020304" pitchFamily="18" charset="0"/>
              </a:rPr>
              <a:t>Countries will work together in partnership to achieve the Global Goals and make the world a better place for everyone</a:t>
            </a:r>
            <a:r>
              <a:rPr lang="en-IE" sz="1200" dirty="0">
                <a:effectLst/>
              </a:rPr>
              <a:t> </a:t>
            </a:r>
          </a:p>
          <a:p>
            <a:endParaRPr lang="en-IE" sz="1200" dirty="0">
              <a:effectLst/>
            </a:endParaRPr>
          </a:p>
          <a:p>
            <a:pPr>
              <a:spcAft>
                <a:spcPts val="1000"/>
              </a:spcAft>
            </a:pPr>
            <a:r>
              <a:rPr lang="en-IE" sz="1200" i="1" dirty="0">
                <a:effectLst/>
                <a:ea typeface="Times New Roman" panose="02020603050405020304" pitchFamily="18" charset="0"/>
              </a:rPr>
              <a:t>Further information about the Global Goals available: </a:t>
            </a:r>
            <a:r>
              <a:rPr lang="en-IE" sz="1200" dirty="0">
                <a:effectLst/>
                <a:ea typeface="Times New Roman" panose="02020603050405020304" pitchFamily="18" charset="0"/>
                <a:hlinkClick r:id="rId3"/>
              </a:rPr>
              <a:t>https://sdgs.un.org/goals</a:t>
            </a:r>
            <a:r>
              <a:rPr lang="en-IE" sz="1200" dirty="0">
                <a:effectLst/>
                <a:ea typeface="Times New Roman" panose="02020603050405020304" pitchFamily="18" charset="0"/>
              </a:rPr>
              <a:t>; https://</a:t>
            </a:r>
            <a:r>
              <a:rPr lang="en-IE" sz="1200" dirty="0" err="1">
                <a:effectLst/>
                <a:ea typeface="Times New Roman" panose="02020603050405020304" pitchFamily="18" charset="0"/>
              </a:rPr>
              <a:t>www.globalgoals.org</a:t>
            </a:r>
            <a:r>
              <a:rPr lang="en-IE" sz="1200" dirty="0">
                <a:effectLst/>
                <a:ea typeface="Times New Roman" panose="02020603050405020304" pitchFamily="18" charset="0"/>
              </a:rPr>
              <a:t>/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8</a:t>
            </a:fld>
            <a:endParaRPr lang="en-US"/>
          </a:p>
        </p:txBody>
      </p:sp>
    </p:spTree>
    <p:extLst>
      <p:ext uri="{BB962C8B-B14F-4D97-AF65-F5344CB8AC3E}">
        <p14:creationId xmlns:p14="http://schemas.microsoft.com/office/powerpoint/2010/main" val="29613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Teacher notes: Activity 2 (The Global Goals for Sustainable Development) (click to play video)</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We are going to watch a video about the Global Goals. As you watch, you need to find the answer to </a:t>
            </a:r>
            <a:r>
              <a:rPr lang="en-GB" sz="1200" i="1" u="sng" dirty="0">
                <a:effectLst/>
                <a:latin typeface="Calibri" panose="020F0502020204030204" pitchFamily="34" charset="0"/>
                <a:ea typeface="Calibri" panose="020F0502020204030204" pitchFamily="34" charset="0"/>
                <a:cs typeface="Times New Roman" panose="02020603050405020304" pitchFamily="18" charset="0"/>
              </a:rPr>
              <a:t>one</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of the questions on the slide.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Click on the image on the slide to play the video.</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For each of the 2 questions, take feedback from a selection of pupils.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a:effectLst/>
                <a:latin typeface="Calibri" panose="020F0502020204030204" pitchFamily="34" charset="0"/>
                <a:ea typeface="Calibri" panose="020F0502020204030204" pitchFamily="34" charset="0"/>
                <a:cs typeface="Times New Roman" panose="02020603050405020304" pitchFamily="18" charset="0"/>
              </a:rPr>
              <a:t>Answers</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A selection of answers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SDG 1, 2, 3, 4, 8, 9, 10, 11, 14, 15, 17</a:t>
            </a:r>
          </a:p>
          <a:p>
            <a:pPr marL="342900" lvl="0" indent="-342900">
              <a:lnSpc>
                <a:spcPct val="107000"/>
              </a:lnSpc>
              <a:spcAft>
                <a:spcPts val="800"/>
              </a:spcAft>
              <a:buFont typeface="+mj-lt"/>
              <a:buAutoNum type="arabicPeriod"/>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Respect the human rights of others; take care of each other; share what we produce fairly and sustainably.</a:t>
            </a:r>
          </a:p>
          <a:p>
            <a:pPr marL="0" lvl="0" indent="0">
              <a:lnSpc>
                <a:spcPct val="107000"/>
              </a:lnSpc>
              <a:spcAft>
                <a:spcPts val="800"/>
              </a:spcAft>
              <a:buFont typeface="+mj-lt"/>
              <a:buNone/>
              <a:tabLst>
                <a:tab pos="457200" algn="l"/>
              </a:tabLst>
            </a:pPr>
            <a:endParaRPr lang="en-GB" sz="1200" i="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tabLst>
                <a:tab pos="457200" algn="l"/>
              </a:tabLst>
            </a:pPr>
            <a:r>
              <a:rPr lang="en-GB" sz="1200" b="0" i="0" dirty="0">
                <a:effectLst/>
                <a:latin typeface="Calibri" panose="020F0502020204030204" pitchFamily="34" charset="0"/>
                <a:ea typeface="Calibri" panose="020F0502020204030204" pitchFamily="34" charset="0"/>
                <a:cs typeface="Times New Roman" panose="02020603050405020304" pitchFamily="18" charset="0"/>
              </a:rPr>
              <a:t>Break into groups of 3 or 4 and create a poster to </a:t>
            </a:r>
            <a:r>
              <a:rPr lang="en-GB" sz="1200" b="0" i="1" dirty="0">
                <a:effectLst/>
                <a:latin typeface="Calibri" panose="020F0502020204030204" pitchFamily="34" charset="0"/>
                <a:ea typeface="Calibri" panose="020F0502020204030204" pitchFamily="34" charset="0"/>
                <a:cs typeface="Times New Roman" panose="02020603050405020304" pitchFamily="18" charset="0"/>
              </a:rPr>
              <a:t>encourage all to support the right to Food For Life.</a:t>
            </a:r>
          </a:p>
          <a:p>
            <a:pPr marL="0" lvl="0" indent="0">
              <a:lnSpc>
                <a:spcPct val="107000"/>
              </a:lnSpc>
              <a:spcAft>
                <a:spcPts val="800"/>
              </a:spcAft>
              <a:buFont typeface="+mj-lt"/>
              <a:buNone/>
              <a:tabLst>
                <a:tab pos="457200" algn="l"/>
              </a:tabLs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What did you learn from this video about the relationship between the Right to Food and the Global Goals? </a:t>
            </a:r>
            <a:r>
              <a:rPr lang="en-GB" sz="1200" b="0" i="1" dirty="0">
                <a:effectLst/>
                <a:latin typeface="Calibri" panose="020F0502020204030204" pitchFamily="34" charset="0"/>
                <a:ea typeface="Calibri" panose="020F0502020204030204" pitchFamily="34" charset="0"/>
                <a:cs typeface="Times New Roman" panose="02020603050405020304" pitchFamily="18" charset="0"/>
              </a:rPr>
              <a:t>(Ensuring this right will also help us achieve other SDGs, the SDGs are all related, we all depend on earth to live)</a:t>
            </a: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9</a:t>
            </a:fld>
            <a:endParaRPr lang="en-US"/>
          </a:p>
        </p:txBody>
      </p:sp>
    </p:spTree>
    <p:extLst>
      <p:ext uri="{BB962C8B-B14F-4D97-AF65-F5344CB8AC3E}">
        <p14:creationId xmlns:p14="http://schemas.microsoft.com/office/powerpoint/2010/main" val="2507108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dirty="0">
                <a:effectLst/>
                <a:latin typeface="Calibri" panose="020F0502020204030204" pitchFamily="34" charset="0"/>
                <a:ea typeface="Times New Roman" panose="02020603050405020304" pitchFamily="18" charset="0"/>
              </a:rPr>
              <a:t>Teacher notes: Reflection on learning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*4 consecutive clicks for text to appear </a:t>
            </a: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Let’s take a few minutes to think about what we have learned in this lesson.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Imagine you are playing football: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As each of the learning intentions for this lesson appear on the board, you should mime: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Shooting and scoring a goal in the match – if you are happy that you have learned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Kicking the ball – if you still need a little support from either myself or your classmates to be able to say that you have learned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each of the learning intentions for this lesson, reading each aloud as they appear.</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 Observe pupils to see who might need some extra support.  </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You have all done an amazing job and are all fantastic Global Goal Getters.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AE9DC-685D-6D47-86C2-A8F9BA0733DE}" type="slidenum">
              <a:rPr lang="en-US" smtClean="0"/>
              <a:t>10</a:t>
            </a:fld>
            <a:endParaRPr lang="en-US"/>
          </a:p>
        </p:txBody>
      </p:sp>
    </p:spTree>
    <p:extLst>
      <p:ext uri="{BB962C8B-B14F-4D97-AF65-F5344CB8AC3E}">
        <p14:creationId xmlns:p14="http://schemas.microsoft.com/office/powerpoint/2010/main" val="171342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30DF-381E-A30F-955B-6D2AF5C6A0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02BB052-55D9-5A60-66BE-835403ED8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6A588C2-B082-594E-9FC0-B299DC5B38C0}"/>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5" name="Footer Placeholder 4">
            <a:extLst>
              <a:ext uri="{FF2B5EF4-FFF2-40B4-BE49-F238E27FC236}">
                <a16:creationId xmlns:a16="http://schemas.microsoft.com/office/drawing/2014/main" id="{123FA913-665B-84F0-06F2-7A6AD101E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629C1-CEA2-3210-8962-1E079F502BDD}"/>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62508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9C2-89B6-C1DC-37E1-C1BF9CDD099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92AAA4-2075-E64D-C2CA-98F68E8A76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57ADD1-6521-1244-0D49-1B61D1FD0270}"/>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5" name="Footer Placeholder 4">
            <a:extLst>
              <a:ext uri="{FF2B5EF4-FFF2-40B4-BE49-F238E27FC236}">
                <a16:creationId xmlns:a16="http://schemas.microsoft.com/office/drawing/2014/main" id="{1CA2BA88-1F32-CA3A-56DC-EC7545F0D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D3ABF-67F7-F978-737F-D312386FA22F}"/>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290789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D0A7F7-CE8A-6B46-703E-A8B6217E36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C6412F-6A6B-27FA-E88D-56D160CBFD3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F035E6-E252-8A37-6057-6DC4388DBD05}"/>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5" name="Footer Placeholder 4">
            <a:extLst>
              <a:ext uri="{FF2B5EF4-FFF2-40B4-BE49-F238E27FC236}">
                <a16:creationId xmlns:a16="http://schemas.microsoft.com/office/drawing/2014/main" id="{817C084A-F808-7FBC-A87D-04E8E9EAD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02A8-4956-D91D-622B-6770830B3019}"/>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31405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71C2-6A5C-8492-3B44-D37B8C5D41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F87C488-F7C7-0826-7C4E-D8607F31D4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5FEE69-0B87-4DAF-EC2B-B8502A7D6407}"/>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5" name="Footer Placeholder 4">
            <a:extLst>
              <a:ext uri="{FF2B5EF4-FFF2-40B4-BE49-F238E27FC236}">
                <a16:creationId xmlns:a16="http://schemas.microsoft.com/office/drawing/2014/main" id="{E0629661-88BD-A3A1-A208-598104A6B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9E9F6-10A9-2E00-B495-414A03A2E3E5}"/>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295319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B942-0248-3F08-F5B7-767824D9BA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FF52F92-768F-853C-4987-E3C94EE8FC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186400-41B3-FE01-962D-1E4139AE7C24}"/>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5" name="Footer Placeholder 4">
            <a:extLst>
              <a:ext uri="{FF2B5EF4-FFF2-40B4-BE49-F238E27FC236}">
                <a16:creationId xmlns:a16="http://schemas.microsoft.com/office/drawing/2014/main" id="{16BBE402-E54E-B4A9-0A3F-13EEC9B69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E25DB-3CBE-63C6-413F-595361D2D18E}"/>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273782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5F80-43B8-F6C2-791C-33CFE8E2110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2012CC5-51BC-094A-8651-473CF864B3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BA90AC-226F-C268-A1EC-4D910576EE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E57BE6-C60A-47A8-0494-910AE3B79C45}"/>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6" name="Footer Placeholder 5">
            <a:extLst>
              <a:ext uri="{FF2B5EF4-FFF2-40B4-BE49-F238E27FC236}">
                <a16:creationId xmlns:a16="http://schemas.microsoft.com/office/drawing/2014/main" id="{47A71B3E-9BD5-FBF0-992E-85A871D02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6DAD6-58D1-244C-8DD4-1C6D41A39B05}"/>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225788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04A5-BBC4-B2E8-CC8A-5E7DC837572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5F0B7F-86A7-B6ED-6B85-C162E8D89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919250C-AA3F-0CB7-DFA5-22FC1DDEAA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06B4B7-8994-4DF5-4AC9-15F11FAA9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5458E1F-7564-E82F-603C-B3640188D5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483481B-9E4F-E99D-A5A2-9C03156FAE22}"/>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8" name="Footer Placeholder 7">
            <a:extLst>
              <a:ext uri="{FF2B5EF4-FFF2-40B4-BE49-F238E27FC236}">
                <a16:creationId xmlns:a16="http://schemas.microsoft.com/office/drawing/2014/main" id="{780CCD19-BB23-76B3-DD84-4D95267EBF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4D48B1-DBA4-2E9E-B762-FF76A1A4A3AE}"/>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106651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58C09-228A-67D5-36D2-9A060021950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B0C77AB-9570-C338-4916-D6FF87C14CF2}"/>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4" name="Footer Placeholder 3">
            <a:extLst>
              <a:ext uri="{FF2B5EF4-FFF2-40B4-BE49-F238E27FC236}">
                <a16:creationId xmlns:a16="http://schemas.microsoft.com/office/drawing/2014/main" id="{BB8DEBD7-BC32-3242-9650-9C99613A1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BBF22-727F-DC7E-76EF-0586C577CEE2}"/>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3099427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904461-33B3-F3A6-9554-C605D2969454}"/>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3" name="Footer Placeholder 2">
            <a:extLst>
              <a:ext uri="{FF2B5EF4-FFF2-40B4-BE49-F238E27FC236}">
                <a16:creationId xmlns:a16="http://schemas.microsoft.com/office/drawing/2014/main" id="{6ACDD3A3-23F8-3321-E98F-B63D66570E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6C0616-2A43-3BB0-69C1-458DC19151FA}"/>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53837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66F0-62B1-B23E-9C60-6909B3C58F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CEF9450-1467-54BC-091D-CF0B5AB41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AD7F6F5-A06B-D66A-4138-35FD16989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08138AE-D8C9-975C-767B-488016DD0990}"/>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6" name="Footer Placeholder 5">
            <a:extLst>
              <a:ext uri="{FF2B5EF4-FFF2-40B4-BE49-F238E27FC236}">
                <a16:creationId xmlns:a16="http://schemas.microsoft.com/office/drawing/2014/main" id="{C6528AA3-9CDE-49E9-6BCB-E07E39017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84D4-D9D0-142E-B418-039A0D1190F2}"/>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20747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E377-079E-6882-4045-DAD64766AC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8E979A4-DC2E-E233-EC7D-5B5F414A0D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EAC4BC-E97B-7E7C-48B9-CABA1AD49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7CFDEF-5C1E-B7EE-EFFE-8012DEAADAB0}"/>
              </a:ext>
            </a:extLst>
          </p:cNvPr>
          <p:cNvSpPr>
            <a:spLocks noGrp="1"/>
          </p:cNvSpPr>
          <p:nvPr>
            <p:ph type="dt" sz="half" idx="10"/>
          </p:nvPr>
        </p:nvSpPr>
        <p:spPr/>
        <p:txBody>
          <a:bodyPr/>
          <a:lstStyle/>
          <a:p>
            <a:fld id="{A4C329C8-50B8-B04E-B31C-94AB24E6CAF3}" type="datetimeFigureOut">
              <a:rPr lang="en-US" smtClean="0"/>
              <a:t>11/9/23</a:t>
            </a:fld>
            <a:endParaRPr lang="en-US"/>
          </a:p>
        </p:txBody>
      </p:sp>
      <p:sp>
        <p:nvSpPr>
          <p:cNvPr id="6" name="Footer Placeholder 5">
            <a:extLst>
              <a:ext uri="{FF2B5EF4-FFF2-40B4-BE49-F238E27FC236}">
                <a16:creationId xmlns:a16="http://schemas.microsoft.com/office/drawing/2014/main" id="{2FBDCDC8-B315-5EEC-5C82-32487D4B5C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C6C80-4EE9-44D9-4061-BB78E787B2E0}"/>
              </a:ext>
            </a:extLst>
          </p:cNvPr>
          <p:cNvSpPr>
            <a:spLocks noGrp="1"/>
          </p:cNvSpPr>
          <p:nvPr>
            <p:ph type="sldNum" sz="quarter" idx="12"/>
          </p:nvPr>
        </p:nvSpPr>
        <p:spPr/>
        <p:txBody>
          <a:bodyPr/>
          <a:lstStyle/>
          <a:p>
            <a:fld id="{D6038454-7CD1-9A45-9AD3-4EB97D3D58AE}" type="slidenum">
              <a:rPr lang="en-US" smtClean="0"/>
              <a:t>‹#›</a:t>
            </a:fld>
            <a:endParaRPr lang="en-US"/>
          </a:p>
        </p:txBody>
      </p:sp>
    </p:spTree>
    <p:extLst>
      <p:ext uri="{BB962C8B-B14F-4D97-AF65-F5344CB8AC3E}">
        <p14:creationId xmlns:p14="http://schemas.microsoft.com/office/powerpoint/2010/main" val="130313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CFBBF-947F-C3DE-1BC8-549588A67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43AFC7-15BD-A250-1462-A1CF723D0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AEDF2-38F9-7C61-BB65-12422511A0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329C8-50B8-B04E-B31C-94AB24E6CAF3}" type="datetimeFigureOut">
              <a:rPr lang="en-US" smtClean="0"/>
              <a:t>11/9/23</a:t>
            </a:fld>
            <a:endParaRPr lang="en-US"/>
          </a:p>
        </p:txBody>
      </p:sp>
      <p:sp>
        <p:nvSpPr>
          <p:cNvPr id="5" name="Footer Placeholder 4">
            <a:extLst>
              <a:ext uri="{FF2B5EF4-FFF2-40B4-BE49-F238E27FC236}">
                <a16:creationId xmlns:a16="http://schemas.microsoft.com/office/drawing/2014/main" id="{B8685008-E632-0388-F60B-B6E54FDCC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59491F-DC53-F012-376E-A4F22EE4B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38454-7CD1-9A45-9AD3-4EB97D3D58AE}" type="slidenum">
              <a:rPr lang="en-US" smtClean="0"/>
              <a:t>‹#›</a:t>
            </a:fld>
            <a:endParaRPr lang="en-US"/>
          </a:p>
        </p:txBody>
      </p:sp>
    </p:spTree>
    <p:extLst>
      <p:ext uri="{BB962C8B-B14F-4D97-AF65-F5344CB8AC3E}">
        <p14:creationId xmlns:p14="http://schemas.microsoft.com/office/powerpoint/2010/main" val="27102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ew993Wdc0zo?feature=oembed"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cBxN9E5f7pc?feature=oembed" TargetMode="External"/><Relationship Id="rId5" Type="http://schemas.openxmlformats.org/officeDocument/2006/relationships/image" Target="../media/image14.jpe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81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44970-194B-7E95-F0C1-67C2718AFBF8}"/>
              </a:ext>
            </a:extLst>
          </p:cNvPr>
          <p:cNvSpPr/>
          <p:nvPr/>
        </p:nvSpPr>
        <p:spPr>
          <a:xfrm>
            <a:off x="614597" y="4047343"/>
            <a:ext cx="7180288" cy="1484027"/>
          </a:xfrm>
          <a:prstGeom prst="rect">
            <a:avLst/>
          </a:prstGeom>
          <a:solidFill>
            <a:srgbClr val="69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BE934B-1FAE-2102-40EA-E6D8DC59DF2B}"/>
              </a:ext>
            </a:extLst>
          </p:cNvPr>
          <p:cNvSpPr/>
          <p:nvPr/>
        </p:nvSpPr>
        <p:spPr>
          <a:xfrm>
            <a:off x="4527030" y="1109272"/>
            <a:ext cx="4467069" cy="224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A38415-0050-7A68-C420-56130266EA83}"/>
              </a:ext>
            </a:extLst>
          </p:cNvPr>
          <p:cNvPicPr>
            <a:picLocks noChangeAspect="1"/>
          </p:cNvPicPr>
          <p:nvPr/>
        </p:nvPicPr>
        <p:blipFill rotWithShape="1">
          <a:blip r:embed="rId3"/>
          <a:srcRect l="38976" t="16175" r="30041" b="73333"/>
          <a:stretch/>
        </p:blipFill>
        <p:spPr>
          <a:xfrm>
            <a:off x="4751882" y="1109272"/>
            <a:ext cx="3777521" cy="719528"/>
          </a:xfrm>
          <a:prstGeom prst="rect">
            <a:avLst/>
          </a:prstGeom>
        </p:spPr>
      </p:pic>
      <p:pic>
        <p:nvPicPr>
          <p:cNvPr id="9" name="Picture 8" descr="A poster of a football ball in a net&#10;&#10;Description automatically generated">
            <a:extLst>
              <a:ext uri="{FF2B5EF4-FFF2-40B4-BE49-F238E27FC236}">
                <a16:creationId xmlns:a16="http://schemas.microsoft.com/office/drawing/2014/main" id="{89E7BCF9-F717-9C0D-4545-C3ACF0A938F1}"/>
              </a:ext>
            </a:extLst>
          </p:cNvPr>
          <p:cNvPicPr>
            <a:picLocks noChangeAspect="1"/>
          </p:cNvPicPr>
          <p:nvPr/>
        </p:nvPicPr>
        <p:blipFill rotWithShape="1">
          <a:blip r:embed="rId3"/>
          <a:srcRect l="37131" t="26667" r="30041" b="61311"/>
          <a:stretch/>
        </p:blipFill>
        <p:spPr>
          <a:xfrm>
            <a:off x="4527030" y="1828800"/>
            <a:ext cx="4002373" cy="824459"/>
          </a:xfrm>
          <a:prstGeom prst="rect">
            <a:avLst/>
          </a:prstGeom>
        </p:spPr>
      </p:pic>
      <p:pic>
        <p:nvPicPr>
          <p:cNvPr id="11" name="Picture 10" descr="A poster of a football ball in a net&#10;&#10;Description automatically generated">
            <a:extLst>
              <a:ext uri="{FF2B5EF4-FFF2-40B4-BE49-F238E27FC236}">
                <a16:creationId xmlns:a16="http://schemas.microsoft.com/office/drawing/2014/main" id="{36BB8209-26D5-347E-B6EE-F730DDBE2521}"/>
              </a:ext>
            </a:extLst>
          </p:cNvPr>
          <p:cNvPicPr>
            <a:picLocks noChangeAspect="1"/>
          </p:cNvPicPr>
          <p:nvPr/>
        </p:nvPicPr>
        <p:blipFill rotWithShape="1">
          <a:blip r:embed="rId3"/>
          <a:srcRect l="38975" t="38689" r="26966" b="50000"/>
          <a:stretch/>
        </p:blipFill>
        <p:spPr>
          <a:xfrm>
            <a:off x="4751882" y="2653259"/>
            <a:ext cx="4152275" cy="775742"/>
          </a:xfrm>
          <a:prstGeom prst="rect">
            <a:avLst/>
          </a:prstGeom>
        </p:spPr>
      </p:pic>
      <p:pic>
        <p:nvPicPr>
          <p:cNvPr id="13" name="Picture 12" descr="A poster of a football ball in a net&#10;&#10;Description automatically generated">
            <a:extLst>
              <a:ext uri="{FF2B5EF4-FFF2-40B4-BE49-F238E27FC236}">
                <a16:creationId xmlns:a16="http://schemas.microsoft.com/office/drawing/2014/main" id="{4CE8B45F-8CF3-0E3D-3470-9F3E93249500}"/>
              </a:ext>
            </a:extLst>
          </p:cNvPr>
          <p:cNvPicPr>
            <a:picLocks noChangeAspect="1"/>
          </p:cNvPicPr>
          <p:nvPr/>
        </p:nvPicPr>
        <p:blipFill rotWithShape="1">
          <a:blip r:embed="rId3"/>
          <a:srcRect l="5041" t="59016" r="36926" b="19344"/>
          <a:stretch/>
        </p:blipFill>
        <p:spPr>
          <a:xfrm>
            <a:off x="614596" y="4028607"/>
            <a:ext cx="7075357" cy="1484028"/>
          </a:xfrm>
          <a:prstGeom prst="rect">
            <a:avLst/>
          </a:prstGeom>
        </p:spPr>
      </p:pic>
    </p:spTree>
    <p:extLst>
      <p:ext uri="{BB962C8B-B14F-4D97-AF65-F5344CB8AC3E}">
        <p14:creationId xmlns:p14="http://schemas.microsoft.com/office/powerpoint/2010/main" val="2416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01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51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828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385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green and white rectangular object with text&#10;&#10;Description automatically generated">
            <a:extLst>
              <a:ext uri="{FF2B5EF4-FFF2-40B4-BE49-F238E27FC236}">
                <a16:creationId xmlns:a16="http://schemas.microsoft.com/office/drawing/2014/main" id="{4082C870-9AA2-04D9-C9EA-3562BFD389F0}"/>
              </a:ext>
            </a:extLst>
          </p:cNvPr>
          <p:cNvPicPr>
            <a:picLocks noChangeAspect="1"/>
          </p:cNvPicPr>
          <p:nvPr/>
        </p:nvPicPr>
        <p:blipFill rotWithShape="1">
          <a:blip r:embed="rId4"/>
          <a:srcRect l="19181" t="24700" r="26967" b="56721"/>
          <a:stretch/>
        </p:blipFill>
        <p:spPr>
          <a:xfrm>
            <a:off x="2338466" y="1693888"/>
            <a:ext cx="6565691" cy="1274163"/>
          </a:xfrm>
          <a:prstGeom prst="rect">
            <a:avLst/>
          </a:prstGeom>
        </p:spPr>
      </p:pic>
      <p:pic>
        <p:nvPicPr>
          <p:cNvPr id="9" name="Picture 8" descr="A green and white rectangular object with text&#10;&#10;Description automatically generated">
            <a:extLst>
              <a:ext uri="{FF2B5EF4-FFF2-40B4-BE49-F238E27FC236}">
                <a16:creationId xmlns:a16="http://schemas.microsoft.com/office/drawing/2014/main" id="{B2AF0C79-FC06-46A3-2A83-DD610B2E3AF6}"/>
              </a:ext>
            </a:extLst>
          </p:cNvPr>
          <p:cNvPicPr>
            <a:picLocks noChangeAspect="1"/>
          </p:cNvPicPr>
          <p:nvPr/>
        </p:nvPicPr>
        <p:blipFill rotWithShape="1">
          <a:blip r:embed="rId4"/>
          <a:srcRect l="18125" t="43279" r="36339" b="37777"/>
          <a:stretch/>
        </p:blipFill>
        <p:spPr>
          <a:xfrm>
            <a:off x="2209800" y="2968050"/>
            <a:ext cx="5551714" cy="1299149"/>
          </a:xfrm>
          <a:prstGeom prst="rect">
            <a:avLst/>
          </a:prstGeom>
        </p:spPr>
      </p:pic>
      <p:pic>
        <p:nvPicPr>
          <p:cNvPr id="11" name="Picture 10" descr="A green and white rectangular object with text&#10;&#10;Description automatically generated">
            <a:extLst>
              <a:ext uri="{FF2B5EF4-FFF2-40B4-BE49-F238E27FC236}">
                <a16:creationId xmlns:a16="http://schemas.microsoft.com/office/drawing/2014/main" id="{702E5756-FC33-74A5-B231-6910DD079DA7}"/>
              </a:ext>
            </a:extLst>
          </p:cNvPr>
          <p:cNvPicPr>
            <a:picLocks noChangeAspect="1"/>
          </p:cNvPicPr>
          <p:nvPr/>
        </p:nvPicPr>
        <p:blipFill rotWithShape="1">
          <a:blip r:embed="rId4"/>
          <a:srcRect l="19180" t="64262" r="35284" b="16794"/>
          <a:stretch/>
        </p:blipFill>
        <p:spPr>
          <a:xfrm>
            <a:off x="2338466" y="4407108"/>
            <a:ext cx="5551714" cy="1299149"/>
          </a:xfrm>
          <a:prstGeom prst="rect">
            <a:avLst/>
          </a:prstGeom>
        </p:spPr>
      </p:pic>
    </p:spTree>
    <p:extLst>
      <p:ext uri="{BB962C8B-B14F-4D97-AF65-F5344CB8AC3E}">
        <p14:creationId xmlns:p14="http://schemas.microsoft.com/office/powerpoint/2010/main" val="4446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4" title="Human rights in two minutes">
            <a:hlinkClick r:id="" action="ppaction://media"/>
            <a:extLst>
              <a:ext uri="{FF2B5EF4-FFF2-40B4-BE49-F238E27FC236}">
                <a16:creationId xmlns:a16="http://schemas.microsoft.com/office/drawing/2014/main" id="{CAA53D65-7DC8-0146-C0AD-812C509ACB80}"/>
              </a:ext>
            </a:extLst>
          </p:cNvPr>
          <p:cNvPicPr>
            <a:picLocks noRot="1" noChangeAspect="1"/>
          </p:cNvPicPr>
          <p:nvPr>
            <a:videoFile r:link="rId1"/>
          </p:nvPr>
        </p:nvPicPr>
        <p:blipFill>
          <a:blip r:embed="rId5"/>
          <a:stretch>
            <a:fillRect/>
          </a:stretch>
        </p:blipFill>
        <p:spPr>
          <a:xfrm>
            <a:off x="6460761" y="2315690"/>
            <a:ext cx="3940565" cy="2226620"/>
          </a:xfrm>
          <a:prstGeom prst="rect">
            <a:avLst/>
          </a:prstGeom>
        </p:spPr>
      </p:pic>
    </p:spTree>
    <p:extLst>
      <p:ext uri="{BB962C8B-B14F-4D97-AF65-F5344CB8AC3E}">
        <p14:creationId xmlns:p14="http://schemas.microsoft.com/office/powerpoint/2010/main" val="263918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close-up of a diagram&#10;&#10;Description automatically generated">
            <a:extLst>
              <a:ext uri="{FF2B5EF4-FFF2-40B4-BE49-F238E27FC236}">
                <a16:creationId xmlns:a16="http://schemas.microsoft.com/office/drawing/2014/main" id="{3B375B43-A81F-0BA4-4F09-7768946BE363}"/>
              </a:ext>
            </a:extLst>
          </p:cNvPr>
          <p:cNvPicPr>
            <a:picLocks noChangeAspect="1"/>
          </p:cNvPicPr>
          <p:nvPr/>
        </p:nvPicPr>
        <p:blipFill rotWithShape="1">
          <a:blip r:embed="rId4"/>
          <a:srcRect l="48934" t="50000" r="14673" b="27869"/>
          <a:stretch/>
        </p:blipFill>
        <p:spPr>
          <a:xfrm>
            <a:off x="5966084" y="3429000"/>
            <a:ext cx="4437089" cy="1517754"/>
          </a:xfrm>
          <a:prstGeom prst="rect">
            <a:avLst/>
          </a:prstGeom>
        </p:spPr>
      </p:pic>
      <p:pic>
        <p:nvPicPr>
          <p:cNvPr id="3" name="Picture 2" descr="A close-up of a diagram&#10;&#10;Description automatically generated">
            <a:extLst>
              <a:ext uri="{FF2B5EF4-FFF2-40B4-BE49-F238E27FC236}">
                <a16:creationId xmlns:a16="http://schemas.microsoft.com/office/drawing/2014/main" id="{40C94CC6-BCAD-6FF3-4D35-069D95C561F5}"/>
              </a:ext>
            </a:extLst>
          </p:cNvPr>
          <p:cNvPicPr>
            <a:picLocks noChangeAspect="1"/>
          </p:cNvPicPr>
          <p:nvPr/>
        </p:nvPicPr>
        <p:blipFill rotWithShape="1">
          <a:blip r:embed="rId4"/>
          <a:srcRect l="12541" t="50000" r="51066" b="19126"/>
          <a:stretch/>
        </p:blipFill>
        <p:spPr>
          <a:xfrm>
            <a:off x="1528994" y="3429000"/>
            <a:ext cx="4437090" cy="2117361"/>
          </a:xfrm>
          <a:prstGeom prst="rect">
            <a:avLst/>
          </a:prstGeom>
        </p:spPr>
      </p:pic>
    </p:spTree>
    <p:extLst>
      <p:ext uri="{BB962C8B-B14F-4D97-AF65-F5344CB8AC3E}">
        <p14:creationId xmlns:p14="http://schemas.microsoft.com/office/powerpoint/2010/main" val="77607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blue poster with text&#10;&#10;Description automatically generated">
            <a:extLst>
              <a:ext uri="{FF2B5EF4-FFF2-40B4-BE49-F238E27FC236}">
                <a16:creationId xmlns:a16="http://schemas.microsoft.com/office/drawing/2014/main" id="{7EC09710-00DA-59C6-131E-576961FE5652}"/>
              </a:ext>
            </a:extLst>
          </p:cNvPr>
          <p:cNvPicPr>
            <a:picLocks noChangeAspect="1"/>
          </p:cNvPicPr>
          <p:nvPr/>
        </p:nvPicPr>
        <p:blipFill rotWithShape="1">
          <a:blip r:embed="rId4"/>
          <a:srcRect l="22623" t="52022" r="37172" b="20437"/>
          <a:stretch/>
        </p:blipFill>
        <p:spPr>
          <a:xfrm>
            <a:off x="2758190" y="3567659"/>
            <a:ext cx="4901784" cy="1888762"/>
          </a:xfrm>
          <a:prstGeom prst="rect">
            <a:avLst/>
          </a:prstGeom>
        </p:spPr>
      </p:pic>
    </p:spTree>
    <p:extLst>
      <p:ext uri="{BB962C8B-B14F-4D97-AF65-F5344CB8AC3E}">
        <p14:creationId xmlns:p14="http://schemas.microsoft.com/office/powerpoint/2010/main" val="258058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9A8B0-9470-B42E-CD14-44D9D44D4424}"/>
              </a:ext>
            </a:extLst>
          </p:cNvPr>
          <p:cNvSpPr/>
          <p:nvPr/>
        </p:nvSpPr>
        <p:spPr>
          <a:xfrm>
            <a:off x="374751" y="1199213"/>
            <a:ext cx="5721248" cy="4017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art with icons and symbols&#10;&#10;Description automatically generated with medium confidence">
            <a:extLst>
              <a:ext uri="{FF2B5EF4-FFF2-40B4-BE49-F238E27FC236}">
                <a16:creationId xmlns:a16="http://schemas.microsoft.com/office/drawing/2014/main" id="{4C5934C9-9A1D-8A6A-1312-BB0FDE5C3260}"/>
              </a:ext>
            </a:extLst>
          </p:cNvPr>
          <p:cNvPicPr>
            <a:picLocks noChangeAspect="1"/>
          </p:cNvPicPr>
          <p:nvPr/>
        </p:nvPicPr>
        <p:blipFill rotWithShape="1">
          <a:blip r:embed="rId3"/>
          <a:srcRect l="3074" t="17487" r="50000" b="65901"/>
          <a:stretch/>
        </p:blipFill>
        <p:spPr>
          <a:xfrm>
            <a:off x="374754" y="1199213"/>
            <a:ext cx="5721246" cy="1139254"/>
          </a:xfrm>
          <a:prstGeom prst="rect">
            <a:avLst/>
          </a:prstGeom>
        </p:spPr>
      </p:pic>
      <p:pic>
        <p:nvPicPr>
          <p:cNvPr id="5" name="Picture 4" descr="A chart with icons and symbols&#10;&#10;Description automatically generated with medium confidence">
            <a:extLst>
              <a:ext uri="{FF2B5EF4-FFF2-40B4-BE49-F238E27FC236}">
                <a16:creationId xmlns:a16="http://schemas.microsoft.com/office/drawing/2014/main" id="{97078AA7-1040-9049-1595-94B5C0359B67}"/>
              </a:ext>
            </a:extLst>
          </p:cNvPr>
          <p:cNvPicPr>
            <a:picLocks noChangeAspect="1"/>
          </p:cNvPicPr>
          <p:nvPr/>
        </p:nvPicPr>
        <p:blipFill rotWithShape="1">
          <a:blip r:embed="rId3"/>
          <a:srcRect l="3074" t="34099" r="50000" b="40546"/>
          <a:stretch/>
        </p:blipFill>
        <p:spPr>
          <a:xfrm>
            <a:off x="374752" y="2338466"/>
            <a:ext cx="5721247" cy="1738859"/>
          </a:xfrm>
          <a:prstGeom prst="rect">
            <a:avLst/>
          </a:prstGeom>
        </p:spPr>
      </p:pic>
      <p:pic>
        <p:nvPicPr>
          <p:cNvPr id="7" name="Picture 6" descr="A chart with icons and symbols&#10;&#10;Description automatically generated with medium confidence">
            <a:extLst>
              <a:ext uri="{FF2B5EF4-FFF2-40B4-BE49-F238E27FC236}">
                <a16:creationId xmlns:a16="http://schemas.microsoft.com/office/drawing/2014/main" id="{50D713FF-41BC-327C-3570-854CAABF56B5}"/>
              </a:ext>
            </a:extLst>
          </p:cNvPr>
          <p:cNvPicPr>
            <a:picLocks noChangeAspect="1"/>
          </p:cNvPicPr>
          <p:nvPr/>
        </p:nvPicPr>
        <p:blipFill rotWithShape="1">
          <a:blip r:embed="rId3"/>
          <a:srcRect l="3074" t="59453" r="50000" b="23935"/>
          <a:stretch/>
        </p:blipFill>
        <p:spPr>
          <a:xfrm>
            <a:off x="374751" y="4077325"/>
            <a:ext cx="5721248" cy="1139254"/>
          </a:xfrm>
          <a:prstGeom prst="rect">
            <a:avLst/>
          </a:prstGeom>
        </p:spPr>
      </p:pic>
    </p:spTree>
    <p:extLst>
      <p:ext uri="{BB962C8B-B14F-4D97-AF65-F5344CB8AC3E}">
        <p14:creationId xmlns:p14="http://schemas.microsoft.com/office/powerpoint/2010/main" val="101320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4" title="The World's Largest Lesson | Global Goals">
            <a:hlinkClick r:id="" action="ppaction://media"/>
            <a:extLst>
              <a:ext uri="{FF2B5EF4-FFF2-40B4-BE49-F238E27FC236}">
                <a16:creationId xmlns:a16="http://schemas.microsoft.com/office/drawing/2014/main" id="{1D2D81E6-5670-A176-730D-E7D2E4D8C516}"/>
              </a:ext>
            </a:extLst>
          </p:cNvPr>
          <p:cNvPicPr>
            <a:picLocks noRot="1" noChangeAspect="1"/>
          </p:cNvPicPr>
          <p:nvPr>
            <a:videoFile r:link="rId1"/>
          </p:nvPr>
        </p:nvPicPr>
        <p:blipFill>
          <a:blip r:embed="rId5"/>
          <a:stretch>
            <a:fillRect/>
          </a:stretch>
        </p:blipFill>
        <p:spPr>
          <a:xfrm>
            <a:off x="652642" y="1789604"/>
            <a:ext cx="4951125" cy="2797386"/>
          </a:xfrm>
          <a:prstGeom prst="rect">
            <a:avLst/>
          </a:prstGeom>
        </p:spPr>
      </p:pic>
    </p:spTree>
    <p:extLst>
      <p:ext uri="{BB962C8B-B14F-4D97-AF65-F5344CB8AC3E}">
        <p14:creationId xmlns:p14="http://schemas.microsoft.com/office/powerpoint/2010/main" val="5591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1759</Words>
  <Application>Microsoft Macintosh PowerPoint</Application>
  <PresentationFormat>Widescreen</PresentationFormat>
  <Paragraphs>146</Paragraphs>
  <Slides>12</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Carla Henry</cp:lastModifiedBy>
  <cp:revision>6</cp:revision>
  <dcterms:created xsi:type="dcterms:W3CDTF">2023-11-09T12:50:47Z</dcterms:created>
  <dcterms:modified xsi:type="dcterms:W3CDTF">2023-11-09T16:33:18Z</dcterms:modified>
</cp:coreProperties>
</file>