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60544"/>
  </p:normalViewPr>
  <p:slideViewPr>
    <p:cSldViewPr snapToGrid="0">
      <p:cViewPr varScale="1">
        <p:scale>
          <a:sx n="75" d="100"/>
          <a:sy n="75" d="100"/>
        </p:scale>
        <p:origin x="2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F3CB1-2FCD-EF47-B0A0-11CE64FFEE2D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DECBE-73BE-C146-BFB4-32A10694F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rworldirishaidawards.i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rworldirishaidawards.i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worldirishaidawards.ie/interactive-magazine-template-2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ourworldirishaidawards.ie/" TargetMode="External"/><Relationship Id="rId4" Type="http://schemas.openxmlformats.org/officeDocument/2006/relationships/hyperlink" Target="http://www.ourworldirishaidaward.ie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ga" sz="1200" b="1" i="0" u="none" baseline="0" dirty="0"/>
              <a:t>Nótaí don Mhúinteoir: níl aon nótaí ann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2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Nótaí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don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Mhúinteoir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Machnamh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bhfoghlaim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*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Cliceáil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4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bheochan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ndiaidh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chéile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chun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téacs</a:t>
            </a: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thaispeáint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Glacaimis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cúpla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nóiméad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chun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smaoineamh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méid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d’fhoghlaimíomar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cheacht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seo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b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Samhlaigh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go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bhfuil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tú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ag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imirt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peile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b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Faoi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mar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léirítear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scáileán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rudaí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go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léir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bhí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foghlaim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cheacht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seo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cheart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duit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rudaí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seo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mhímeáil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b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cúl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buaiteach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fháil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chluiche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tá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tú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sásta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fhoghlaim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tú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rud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éigin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b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liathróid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chiceáil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tá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beagán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tacaíocht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bhreise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uaim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féin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ó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dhuine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eile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rang ag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teastáil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uait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bheith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ábalta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rá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fhoghlaim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tú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rud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éigin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en-IE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Cliceáil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chun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beochan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sheinm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ngach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ceann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spriocanna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foghlama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don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cheacht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seo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agus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léigh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amach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ard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iad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nuair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thaispeántar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iad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b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Féach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cé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daltaí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bhfuil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tacaíocht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bhreise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ag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teastáil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uathu</a:t>
            </a:r>
            <a: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br>
              <a:rPr lang="en-I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l" rtl="0">
              <a:spcBef>
                <a:spcPts val="0"/>
              </a:spcBef>
              <a:spcAft>
                <a:spcPts val="800"/>
              </a:spcAft>
            </a:pP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Tá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sár-obair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déanta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agaibh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agus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Gníomhaithe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Spriocanna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Domhanda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den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chéad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scoth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sibh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go </a:t>
            </a:r>
            <a:r>
              <a:rPr lang="en-IE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léir</a:t>
            </a:r>
            <a:r>
              <a:rPr lang="en-IE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IE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1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ga" sz="1200" b="1" i="0" u="none" baseline="0" dirty="0"/>
              <a:t>Nótaí don Mhúinteoir: níl aon nótaí ann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ga" sz="1200" b="1" i="0" u="none" baseline="0" dirty="0"/>
              <a:t>Nótaí don Mhúinteoir: níl aon nótaí ann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36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b="1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Nótaí don Mhúinteoir: Spriocanna foghlama (2 bheochan i ndiaidh a chéile ag * Cliceáil)</a:t>
            </a:r>
            <a:endParaRPr lang="g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b="1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Nóta maidir le híogaireacht:</a:t>
            </a:r>
            <a:r>
              <a:rPr lang="ga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mhúinteoir, tá aithne mhaith agat ar do chuid daltaí.  Tá lánchead agat athruithe a dhéanamh ar an gceacht lena chur in oiriúint do riachtanais na leanaí sa rang agat.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Féach na </a:t>
            </a:r>
            <a:r>
              <a:rPr lang="ga" b="0" i="0" u="sng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Treoirlínte maidir le Dea-chleachtas</a:t>
            </a:r>
            <a:r>
              <a:rPr lang="ga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Tá eolas ann ar an dea-chleachtas maidir le ceachtanna ar an mbochtaineacht agus ar chúrsaí forbartha a theagasc, </a:t>
            </a:r>
            <a:r>
              <a:rPr lang="ga" sz="18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 tá sé ar fáil i roinn na múinteoirí ar an láithreán gréasáin: </a:t>
            </a:r>
            <a:r>
              <a:rPr lang="ga" sz="1800" b="0" i="0" u="sng" baseline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www.ourworldirishaidawards.ie</a:t>
            </a:r>
            <a:endParaRPr lang="g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Iarr ar dhaltaí an dá sprioc foghlama le haghaidh Cheacht a Trí a léamh amach.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b="1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Cliceáil</a:t>
            </a:r>
            <a:r>
              <a:rPr lang="ga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chun na spriocanna foghlama a bheochan, ceann i ndiaidh a chéile.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Seiceáil go dtuigeann an rang na focail chasta, agus mínigh iad faoi mar is gá.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8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 Ceacht a Ceathair ar an gceacht deiridh de chlár Dhuaiseanna Chúnamh Éireann: An Domhan Seo Againne.  Baineann sé leis an gcaoi ar féidir linn úsáid a bhaint as an méid a d’fhoghlaimíomar faoin téama ‘Bia don Bheatha’, na Spriocanna Domhanda agus obair Chúnamh Éireann chun teacht suas le smaointe le haghaidh ár saothar le cur isteach ar na Duaiseanna. Má dhéanaimid é sin, seans go bhfoilseofar saothar linn in eagrán de </a:t>
            </a:r>
            <a:r>
              <a:rPr lang="ga" sz="1800" b="1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Gníomhaithe Spriocanna Domhanda</a:t>
            </a:r>
            <a:r>
              <a:rPr lang="ga" sz="18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 iris ar líne.  </a:t>
            </a:r>
            <a:endParaRPr lang="g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4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" sz="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Nótaí don Mhúinteoir: Dúshlán dhá nóiméad (gan bheochan)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Demi Bold" panose="020B0703020202020204"/>
              <a:ea typeface="+mn-ea"/>
              <a:cs typeface="+mn-cs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Cliceáil ar an íomhá ar an sleamhnán chun an físeán ‘Is féidir dul chun cinn a dhéanamh – liosta an domhain de rudaí atá le déanamh’ a sheinm (2.05 nóiméad).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1" u="none" baseline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 chuala aon duine trácht ar Danai Gurira?  </a:t>
            </a:r>
            <a:r>
              <a:rPr lang="ga" sz="1200" b="0" i="0" u="none" baseline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(Freagra = Danai Gurira an t‑ainm atá ar an mbean atá ag caint san fhíseán seo, agus is aisteoir agus drámadóir Meiriceánach-Siombábach í.)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b="0" i="1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1" u="none" baseline="0" dirty="0"/>
              <a:t>Is file agus gníomhaí óg ó Mheiriceá í Amanda Gorman.  Bhí sliocht ó Amanda Gorman san fhíseán.  An cuimhin le haon duine an sliocht sin? </a:t>
            </a:r>
            <a:r>
              <a:rPr lang="ga" sz="1200" b="0" i="0" u="none" baseline="0" dirty="0"/>
              <a:t>(Freagra = ‘Bíonn solas ann i gcónaí, ach caithfimid a bheith cróga go leor lena fheiceáil.  Caithfimid a bheith cróga go leor le bheith mar an solas sin.’)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ga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Céard iad na príomhtheachtaireachtaí san fhíseán seo? </a:t>
            </a: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(Freagra = tá dóchas ann, rinneadh dul chun cinn, agus má dhéanann gach duine ar fud na cruinne beart, is féidir linn domhan níos fearr agus níos cothroime a dhéanamh)</a:t>
            </a:r>
            <a:endParaRPr lang="ga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b="0" i="1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 brath ar an rang, d’fhéadfá an físeán a chasadh faoi dhó.</a:t>
            </a: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 déan dearmad: Cúnamh Éireann a thugtar ar chlár na hÉireann le haghaidh forbairt idirnáisiúnta agus bíonn Cúnamh Éireann ag cabhrú leo siúd atá thíos leis an ocras agus leis an míchothú trí dul chun cinn a dhéanamh ar na Spriocanna Domhanda, in éineacht leis an bpobal idirnáisiúnta agus le rialtais eile, le heagraíochtaí neamhrialtasacha agus le carthanais, i dtíortha ar fud an domhain.</a:t>
            </a: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" sz="800" b="0" i="0" u="none" baseline="0" dirty="0">
                <a:latin typeface="Avenir Next Demi Bold" panose="020B0703020202020204"/>
                <a:ea typeface="Avenir Next Demi Bold" panose="020B0703020202020204"/>
                <a:cs typeface="Avenir Next Demi Bold" panose="020B0703020202020204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9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" sz="1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Nótaí don Mhúinteoir: Dúshlán dhá nóiméad (gan bheochan)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Demi Bold" panose="020B0703020202020204"/>
              <a:ea typeface="+mn-ea"/>
              <a:cs typeface="+mn-cs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Iarr ar na daltaí smaoineamh ar a rannpháirtíocht in iris Dhuaiseanna Chúnamh Éireann: An Domhan Seo Againne do dhaltaí agus/nó sna pleananna ceachta (ar fáil ar </a:t>
            </a:r>
            <a:r>
              <a:rPr lang="ga" sz="1200" b="0" i="0" u="sng" baseline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www.ourworldirishaidawards.ie</a:t>
            </a: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 brath ar an rang, d’fhéadfá na nithe seo a mheabhrú do dhaltaí: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Bhí Ceacht a hAon dírithe ar théama Dhuaiseanna Chúnamh Éireann: An Domhan Seo Againne, 2024, ‘Bia don Bheatha’ agus ar na Spriocanna Domhanda um Fhorbairt Inbhuanaithe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Bhain Ceacht a Dó agus Ceacht a Trí leis an obair a dhéanann Cúnamh Éireann chun na Spriocanna Domhanda a bhaint amach, agus bhí siad dírithe go háirithe ar dhaoine a bhí thíos leis an ocras in Uganda.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ga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1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</a:t>
            </a: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féidir leat an sleamhnán a chur in eagar agus ceann amháin nó níos mó de na dúshláin a bhaint ag brath ar na daltaí atá sa rang.  Is féidir an treoir a chur in oiriúint má bhíonn níos mó ná dhá nóiméad ag teastáil ó na daltaí.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Léigh na dúshláin ar an sleamhnán amach os ard don rang.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Tabhair nóiméad amháin do na daltaí leis an dúshlán ar mhaith leo a dhéanamh a roghnú.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Roinn an rang ina mbeirteanna. </a:t>
            </a: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Beidh dhá nóiméad ag gach duine a dhúshlán féin a dhéanamh.  Má éiríonn leat do dhúshlán a chríochnú sula mbíonn an t‑am istigh, is féidir leat tabhairt faoin dara dúshlán.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Socraigh cé a thosóidh, agus ba cheart tosú ar an bpointe nuair a chuirtear an clog ar siúl.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Cuir clog ar siúl agus déan an rud céanna don dara duine i ngach grúpa.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ga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ga" sz="12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Déan plé ar an ngníomhaíocht, agus úsáid na ceisteanna seo a leanas chun na daltaí a spreagadh:</a:t>
            </a: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Cén chaoi ar éirigh leat?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Céard é an dúshlán ab éasca?  Cén fáth?  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" sz="12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Céard é an dúshlán ba dheacra?  Cén fáth?</a:t>
            </a:r>
            <a:endParaRPr lang="g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" sz="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Nótaí don Mhúinteoir: Smaointe a ghiniúint (gan bheochan)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 chuirimid saothar isteach, seans go bhfoilseofar saothar linn in eagrán de </a:t>
            </a:r>
            <a:r>
              <a:rPr lang="ga" sz="1000" b="1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Gníomhaithe Spriocanna Domhanda</a:t>
            </a:r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hirisí ar líne</a:t>
            </a: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B’fhéidir go bhfaighimis cuireadh freisin chuig an Ócáid Náisiúnta i mí an Mheithimh agus b’fhéidir go mbronnfaí duais orainn. Féachfaimid ar roinnt samplaí ar na chéad leathanaigh eile.  Ansin, beidh a fhios againn cé na deiseanna atá ann. </a:t>
            </a:r>
          </a:p>
          <a:p>
            <a:pPr marL="342900" lvl="0" indent="-342900" algn="l" rtl="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  <a:tabLst>
                <a:tab pos="457200" algn="l"/>
              </a:tabLst>
            </a:pP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Céard leis a mbainfidh ár gcuid saothar don iris </a:t>
            </a:r>
            <a:r>
              <a:rPr lang="ga" sz="1000" b="1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Gníomhaithe Spriocanna Domhanda</a:t>
            </a: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Is é sin, céard air a ndíreoimid?</a:t>
            </a: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 brath ar an rang, b’fhéidir gur mhaith leat na 4 rogha a bhfuil achoimre orthu thuas a chur i láthair arís.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Cén chuma a bheidh ar ár gcuid saothar?  Is é sin, cén fhormáid a bheidh ar ár gcuid saothar?</a:t>
            </a: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Cén saghas faisnéise agus gníomhaíochtaí a bhíonn le fáil de ghnáth in irisí a chruthaítear do leanaí ar comhaois libh?  Ná déanaimis dearmad – ar líne a bhíonn </a:t>
            </a:r>
            <a:r>
              <a:rPr lang="ga" sz="1000" b="1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Gníomhaithe Spriocanna Domhanda</a:t>
            </a: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 fáil.  Mar sin, is irisí idirghníomhacha iad agus is féidir físeán nó fuaimeanna a chur iontu, rud a fhágann go bhfuil rogha leathan againn ó thaobh formáide de. 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Tabhair cúpla nóiméad do na daltaí a gcuid smaointe a ghiniúint.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 brath ar an rang, d’fhéadfá gur mhaith leat roinnt aiseolais a bhailiú ag an bpointe seo.</a:t>
            </a:r>
            <a:endParaRPr lang="ga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2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" sz="1000" b="1" i="0" u="none" baseline="0" dirty="0"/>
              <a:t>Nótaí don Mhúinteoir: Smaointe a ghiniúint (gan bheochan)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ga" sz="800" b="0" i="1" dirty="0">
              <a:latin typeface="Avenir Next Demi Bold" panose="020B0703020202020204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1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Fógraítear na hiontrálacha is fearr ar Dhuaiseanna Chúnamh Éireann: An Domhan Seo Againne ag an gcraobh náisiúnta gach bliain. Foilsítear a saothar freisin i mBliainiris Gníomhaithe Spriocanna Domhanda a chuirtear ar fáil ar líne agus mar iatán i nuachtán náisiúnta, agus feiceann daoine ar fud na tíre na saothair sin.  B’fhéidir go gcabhródh sé linn cinneadh a dhéanamh ar an ábhar ar a ndíreoimid agus ar fhormáid ár saothair dá bhféachfaimis ar shamplaí den obair a rinne na daltaí a bhain duais amach in 2023. 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g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ga" sz="10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Oscail Bliainiris Gníomhaithe Spriocanna Domhanda, 2023, ach cliceáil ar an íomhá ar an sleamhnán nó dul chuig an nasc seo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full notes section to: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Nótaí don Mhúinteoir: Smaointe a ghiniúint (gan bheochan)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cheart duit cinneadh cibé acu ar mhaith leat: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Ligean do dhaltaí aonair topaic agus formáid a saothair féin le haghaidh </a:t>
            </a:r>
            <a:r>
              <a:rPr lang="ga-IE" sz="18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Gníomhaithe Spriocanna Domhanda</a:t>
            </a:r>
            <a:r>
              <a:rPr lang="ga-IE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roghnú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Vóta a eagrú chun an topaic agus an fhormáid a roghnú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féidir le daltaí aonair, daltaí ina mbeirteanna nó ina ngrúpa beaga, nó grúpa ranga i rang 3 go rang 6 saothar a chur isteach.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maith le do rang iris iomlán a chruthú, tá teimpléad le haghaidh iris spraíúil idirghníomhach le fáil anseo: </a:t>
            </a:r>
            <a:r>
              <a:rPr lang="ga-IE" sz="1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https://www.ourworldirishaidawards.ie/interactive-magazine-template-2/</a:t>
            </a: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féidir saothar a chur isteach go dtí an 8ú Marta 2024 – mar sin tá neart ama againn tús a chur leis an obair!</a:t>
            </a:r>
            <a:r>
              <a:rPr lang="ga-IE" sz="18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 iontach eile faoi na Duaiseanna ná gur féidir linn roinnt saothair éagsúla a chur isteach! 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Bronnfar deimhniú rannpháirtíochta ar gach duine a chuireann saothar isteach. 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Foilseofar cuid de na hiontrálaithe in </a:t>
            </a:r>
            <a:r>
              <a:rPr lang="ga-IE" sz="18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Gníomhaithe Spriocanna Domhanda</a:t>
            </a:r>
            <a:r>
              <a:rPr lang="ga-IE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hirisí ar líne, ar </a:t>
            </a:r>
            <a:r>
              <a:rPr lang="ga-IE" sz="1800" i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www.ourworldirishaidawards.ie</a:t>
            </a:r>
            <a:r>
              <a:rPr lang="ga-IE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Foilsítear na saothair is fearr ar fad i mBliainiris Gníomhaithe Spriocanna Domhanda, agus beidh na scoileanna sin ag teacht chuig an gcraobh náisiúnta i mí an Mheithimh 2024.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Féach </a:t>
            </a:r>
            <a:r>
              <a:rPr lang="ga-IE" sz="1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www.ourworldirishaidawards.ie</a:t>
            </a:r>
            <a:r>
              <a:rPr lang="ga-IE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chun tuilleadh faisnéise a fháil mar aon le sonraí faoi iontrálacha a chur isteach ar Dhuaiseanna Chúnamh Éireann: An Domhan Seo Againne  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DECBE-73BE-C146-BFB4-32A10694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A2F21-42BD-35A5-7338-573DB31D2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5A513-D4E1-0F1A-50A5-BD86C2BDB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383E5-D474-09FA-EFC9-2D8DB1CA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05E5-5DF8-5714-DAEA-E9020D69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47F01-809A-E412-BA2E-33452680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F2D0-B390-0295-1BD1-294E0E3B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3AA38-6152-6414-55B7-A7DF977B5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96FDE-BE9E-E71B-75D4-C0D728FC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EBC2A-8E91-AFF0-4092-6687D6FA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4EFF-C073-ACEA-374C-A7228CC6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644F4-395F-C7F2-BDED-477B114CB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75D8F-8C35-B68B-33A4-4E5B3C07D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600A8-2AE5-91C7-463D-1E80A831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7E543-4583-8FD5-AECA-63C75D2A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4AD9-5863-1EBF-80D5-9C138B89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8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99DA-786B-C201-C669-CEBE7D9C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38541-B0B5-1982-9504-AA3553F4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CE46-36F0-CEB7-FDBA-511326CE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B267-618C-E631-7179-09CDA1E91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EC3FE-993B-F8AE-4C26-B71669DA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BBE9-799A-ACF0-7A58-D9C03AA7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6CBFA-81D6-DE34-6458-FB9F4CFF1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09691-1E52-D502-92AB-76721E4B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8311C-C949-3578-DC37-C7A6C89B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975AD-D2B7-26E2-21D3-05D00BBA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B3C31-D0C3-A76D-A958-182E9459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234ED-1C5E-CF6F-4EE2-BC683EC61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970BE-95BF-A15E-7A32-2E9FA8516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3B2B1-B0EB-105D-C3C5-35C915B9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7465-39E8-4D97-AB9B-E1EB51CB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5DBF2-F943-143D-C9A1-2320F07F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9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CBAD-F673-334D-BCE8-FEDE3D6E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2A567-FB67-24AD-BE8D-307E37B07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7253A-7080-92AB-4D06-0B4837FAB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96EB2-76A5-3B90-9AF0-27F2E7D5F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A3C7-924F-B600-8921-8E5CBDEF2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7D906-939E-FBDF-2B80-B09F4BEB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FEBE2-7C48-D22D-A3A7-0B7D982C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3F92D-86D5-0CEC-136A-FBD3D1C4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2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5B89-E74C-29F2-110E-1D57812E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B0B6C-6A98-3901-0D47-A27CBF45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BF635-5CA8-113E-8092-90AE587D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18F5A-7964-25B8-C981-84125E1F7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46EF8-1CB6-A5F5-E9CC-EE2EB39B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B707C-AF63-FE18-A3A4-9D3F942B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F80CA-EADB-0211-D571-2E334196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A779-065E-AD51-87D0-E35C3C0B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2C5D-5CBD-4FEF-0F06-E0908890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A746-C951-F518-3F91-5A0B909C3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47FE2-E760-2B41-E18C-A6E97FD5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B043D-5CEE-0427-BDE2-12E7EF12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DC546-CB27-44E2-37EC-A77D67DD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5395-7A11-C896-4E68-C4990911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0DD21-3AD2-0011-0D6B-448C66282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0F081-0347-866C-AE89-7A69D0B2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5BE1E-D13E-7AB4-FE63-C446EB12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F7520-13BC-2A53-2D3D-6B0B78A7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7BF92-C96B-44D2-FF38-882C2806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FC1F9-F465-A065-97EB-1AF80B1B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84A77-9774-6E03-8484-2023DF37A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919F9-14BC-60DA-06C0-4D756979D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25768-48FE-8B40-B2B4-F58DC5EA3F49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D5E8F-BC5C-B8AD-4C1F-3E89B10FE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98CD7-AD18-0788-2D63-EB1533247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DDF7E-F850-F84A-B486-C92FFA502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9-mxIpg6BU?list=PLAm6_yeZLsSTo4eeM_itmUrJRZ94t3WYQ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6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9CBD35-DEB1-ECB1-8CD0-4D5E09FC3358}"/>
              </a:ext>
            </a:extLst>
          </p:cNvPr>
          <p:cNvSpPr/>
          <p:nvPr/>
        </p:nvSpPr>
        <p:spPr>
          <a:xfrm>
            <a:off x="615218" y="4118660"/>
            <a:ext cx="7400070" cy="1424889"/>
          </a:xfrm>
          <a:prstGeom prst="rect">
            <a:avLst/>
          </a:prstGeom>
          <a:solidFill>
            <a:srgbClr val="69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2D08B-964B-DCA1-21DA-665F0674B4E8}"/>
              </a:ext>
            </a:extLst>
          </p:cNvPr>
          <p:cNvSpPr/>
          <p:nvPr/>
        </p:nvSpPr>
        <p:spPr>
          <a:xfrm>
            <a:off x="4657725" y="1643063"/>
            <a:ext cx="5957888" cy="167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white poster with a football ball in a net&#10;&#10;Description automatically generated">
            <a:extLst>
              <a:ext uri="{FF2B5EF4-FFF2-40B4-BE49-F238E27FC236}">
                <a16:creationId xmlns:a16="http://schemas.microsoft.com/office/drawing/2014/main" id="{B19035ED-A625-89D7-D4E3-E1E7A7E61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03" t="23959" r="14336" b="63958"/>
          <a:stretch/>
        </p:blipFill>
        <p:spPr>
          <a:xfrm>
            <a:off x="4657724" y="1643062"/>
            <a:ext cx="5786439" cy="828675"/>
          </a:xfrm>
          <a:prstGeom prst="rect">
            <a:avLst/>
          </a:prstGeom>
        </p:spPr>
      </p:pic>
      <p:pic>
        <p:nvPicPr>
          <p:cNvPr id="7" name="Picture 6" descr="A green and white poster with a football ball in a net&#10;&#10;Description automatically generated">
            <a:extLst>
              <a:ext uri="{FF2B5EF4-FFF2-40B4-BE49-F238E27FC236}">
                <a16:creationId xmlns:a16="http://schemas.microsoft.com/office/drawing/2014/main" id="{741F1DF2-5F93-F94F-8C04-6704CB315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04" t="36041" r="15508" b="51667"/>
          <a:stretch/>
        </p:blipFill>
        <p:spPr>
          <a:xfrm>
            <a:off x="4791929" y="2471737"/>
            <a:ext cx="5509360" cy="842964"/>
          </a:xfrm>
          <a:prstGeom prst="rect">
            <a:avLst/>
          </a:prstGeom>
        </p:spPr>
      </p:pic>
      <p:pic>
        <p:nvPicPr>
          <p:cNvPr id="9" name="Picture 8" descr="A green and white poster with a football ball in a net&#10;&#10;Description automatically generated">
            <a:extLst>
              <a:ext uri="{FF2B5EF4-FFF2-40B4-BE49-F238E27FC236}">
                <a16:creationId xmlns:a16="http://schemas.microsoft.com/office/drawing/2014/main" id="{BB8654FB-1142-77C5-C1CB-F540E9953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6" t="58333" r="34258" b="19167"/>
          <a:stretch/>
        </p:blipFill>
        <p:spPr>
          <a:xfrm>
            <a:off x="615216" y="4000500"/>
            <a:ext cx="7400071" cy="15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99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95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6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purple text&#10;&#10;Description automatically generated">
            <a:extLst>
              <a:ext uri="{FF2B5EF4-FFF2-40B4-BE49-F238E27FC236}">
                <a16:creationId xmlns:a16="http://schemas.microsoft.com/office/drawing/2014/main" id="{60139CD9-4919-7AEF-6891-6634AABD8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6" t="28958" r="30156" b="50000"/>
          <a:stretch/>
        </p:blipFill>
        <p:spPr>
          <a:xfrm>
            <a:off x="1900238" y="1985962"/>
            <a:ext cx="6615112" cy="1443037"/>
          </a:xfrm>
          <a:prstGeom prst="rect">
            <a:avLst/>
          </a:prstGeom>
        </p:spPr>
      </p:pic>
      <p:pic>
        <p:nvPicPr>
          <p:cNvPr id="5" name="Picture 4" descr="A green and white card with purple text&#10;&#10;Description automatically generated">
            <a:extLst>
              <a:ext uri="{FF2B5EF4-FFF2-40B4-BE49-F238E27FC236}">
                <a16:creationId xmlns:a16="http://schemas.microsoft.com/office/drawing/2014/main" id="{F4B0AC89-C2E4-0772-DC96-ABEDD603DE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3" t="53750" r="16915" b="27500"/>
          <a:stretch/>
        </p:blipFill>
        <p:spPr>
          <a:xfrm>
            <a:off x="2114550" y="3686175"/>
            <a:ext cx="8015288" cy="12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3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title="Progress is Possible - The World's To Do List | Global Goals">
            <a:hlinkClick r:id="" action="ppaction://media"/>
            <a:extLst>
              <a:ext uri="{FF2B5EF4-FFF2-40B4-BE49-F238E27FC236}">
                <a16:creationId xmlns:a16="http://schemas.microsoft.com/office/drawing/2014/main" id="{B2874D6D-EA2A-3D97-6962-8BB36686D9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13539" y="1913409"/>
            <a:ext cx="5364922" cy="303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5EE6A06-A832-EAB7-6A13-CDFC72BAD219}"/>
              </a:ext>
            </a:extLst>
          </p:cNvPr>
          <p:cNvGrpSpPr/>
          <p:nvPr/>
        </p:nvGrpSpPr>
        <p:grpSpPr>
          <a:xfrm>
            <a:off x="542925" y="1171574"/>
            <a:ext cx="10615613" cy="4057651"/>
            <a:chOff x="542925" y="1171574"/>
            <a:chExt cx="10615613" cy="40576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7D4F3A-FAD9-D7DB-3E92-FEA636855B97}"/>
                </a:ext>
              </a:extLst>
            </p:cNvPr>
            <p:cNvSpPr/>
            <p:nvPr/>
          </p:nvSpPr>
          <p:spPr>
            <a:xfrm>
              <a:off x="1714500" y="1171574"/>
              <a:ext cx="7686675" cy="4057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02CC30-3773-F751-C847-2B10985C9CDF}"/>
                </a:ext>
              </a:extLst>
            </p:cNvPr>
            <p:cNvSpPr/>
            <p:nvPr/>
          </p:nvSpPr>
          <p:spPr>
            <a:xfrm>
              <a:off x="8372475" y="1628774"/>
              <a:ext cx="2786063" cy="282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469D46-3C49-6C66-C01E-F41FB3AECF73}"/>
                </a:ext>
              </a:extLst>
            </p:cNvPr>
            <p:cNvSpPr/>
            <p:nvPr/>
          </p:nvSpPr>
          <p:spPr>
            <a:xfrm>
              <a:off x="542925" y="1171574"/>
              <a:ext cx="2085975" cy="3857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close-up of a text box&#10;&#10;Description automatically generated">
            <a:extLst>
              <a:ext uri="{FF2B5EF4-FFF2-40B4-BE49-F238E27FC236}">
                <a16:creationId xmlns:a16="http://schemas.microsoft.com/office/drawing/2014/main" id="{9593C662-6A93-DAEF-2712-F2DAE1A11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" t="17083" r="35898" b="69167"/>
          <a:stretch/>
        </p:blipFill>
        <p:spPr>
          <a:xfrm>
            <a:off x="542924" y="1171574"/>
            <a:ext cx="7272339" cy="942976"/>
          </a:xfrm>
          <a:prstGeom prst="rect">
            <a:avLst/>
          </a:prstGeom>
        </p:spPr>
      </p:pic>
      <p:pic>
        <p:nvPicPr>
          <p:cNvPr id="13" name="Picture 12" descr="A close-up of a text box&#10;&#10;Description automatically generated">
            <a:extLst>
              <a:ext uri="{FF2B5EF4-FFF2-40B4-BE49-F238E27FC236}">
                <a16:creationId xmlns:a16="http://schemas.microsoft.com/office/drawing/2014/main" id="{D6D4FAF4-A514-8941-79A6-10489C049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1" t="30833" r="21016" b="54792"/>
          <a:stretch/>
        </p:blipFill>
        <p:spPr>
          <a:xfrm>
            <a:off x="757238" y="2114550"/>
            <a:ext cx="8872537" cy="985838"/>
          </a:xfrm>
          <a:prstGeom prst="rect">
            <a:avLst/>
          </a:prstGeom>
        </p:spPr>
      </p:pic>
      <p:pic>
        <p:nvPicPr>
          <p:cNvPr id="15" name="Picture 14" descr="A close-up of a text box&#10;&#10;Description automatically generated">
            <a:extLst>
              <a:ext uri="{FF2B5EF4-FFF2-40B4-BE49-F238E27FC236}">
                <a16:creationId xmlns:a16="http://schemas.microsoft.com/office/drawing/2014/main" id="{3E4AA91A-4EE0-2856-6138-2FFFAB1DC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1" t="44584" r="10703" b="41041"/>
          <a:stretch/>
        </p:blipFill>
        <p:spPr>
          <a:xfrm>
            <a:off x="757238" y="3057526"/>
            <a:ext cx="10129837" cy="985838"/>
          </a:xfrm>
          <a:prstGeom prst="rect">
            <a:avLst/>
          </a:prstGeom>
        </p:spPr>
      </p:pic>
      <p:pic>
        <p:nvPicPr>
          <p:cNvPr id="17" name="Picture 16" descr="A close-up of a text box&#10;&#10;Description automatically generated">
            <a:extLst>
              <a:ext uri="{FF2B5EF4-FFF2-40B4-BE49-F238E27FC236}">
                <a16:creationId xmlns:a16="http://schemas.microsoft.com/office/drawing/2014/main" id="{D9F39235-0BAE-DD05-39D8-1C2221EC4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2" t="58959" r="22890" b="23749"/>
          <a:stretch/>
        </p:blipFill>
        <p:spPr>
          <a:xfrm>
            <a:off x="757238" y="4043364"/>
            <a:ext cx="8643937" cy="1185861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0126DA6-708C-7B75-A39A-5AAA552B04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352">
            <a:off x="9954582" y="1350019"/>
            <a:ext cx="1610811" cy="16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96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39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2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1679</Words>
  <Application>Microsoft Macintosh PowerPoint</Application>
  <PresentationFormat>Widescreen</PresentationFormat>
  <Paragraphs>116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</vt:lpstr>
      <vt:lpstr>Avenir Next Demi Bold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Henry</dc:creator>
  <cp:lastModifiedBy>Kay McKeon</cp:lastModifiedBy>
  <cp:revision>9</cp:revision>
  <dcterms:created xsi:type="dcterms:W3CDTF">2023-11-09T15:27:15Z</dcterms:created>
  <dcterms:modified xsi:type="dcterms:W3CDTF">2023-11-10T10:00:45Z</dcterms:modified>
</cp:coreProperties>
</file>