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3" r:id="rId8"/>
    <p:sldId id="264" r:id="rId9"/>
    <p:sldId id="266" r:id="rId10"/>
    <p:sldId id="267" r:id="rId11"/>
    <p:sldId id="269" r:id="rId12"/>
    <p:sldId id="270"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640"/>
    <p:restoredTop sz="67211"/>
  </p:normalViewPr>
  <p:slideViewPr>
    <p:cSldViewPr snapToGrid="0">
      <p:cViewPr varScale="1">
        <p:scale>
          <a:sx n="78" d="100"/>
          <a:sy n="78" d="100"/>
        </p:scale>
        <p:origin x="192"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9EA93-0BBE-A04E-B219-E1751D819792}" type="datetimeFigureOut">
              <a:rPr lang="en-US" smtClean="0"/>
              <a:t>11/10/23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0E1BF-6B19-5F4D-A2E6-BBFBEE80FBD7}" type="slidenum">
              <a:rPr lang="en-US" smtClean="0"/>
              <a:t>‹#›</a:t>
            </a:fld>
            <a:endParaRPr lang="en-US"/>
          </a:p>
        </p:txBody>
      </p:sp>
    </p:spTree>
    <p:extLst>
      <p:ext uri="{BB962C8B-B14F-4D97-AF65-F5344CB8AC3E}">
        <p14:creationId xmlns:p14="http://schemas.microsoft.com/office/powerpoint/2010/main" val="3738413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lnSpc>
                <a:spcPct val="107000"/>
              </a:lnSpc>
              <a:spcAft>
                <a:spcPts val="867"/>
              </a:spcAft>
              <a:defRPr/>
            </a:pPr>
            <a:r>
              <a:rPr lang="ga" b="1" i="0" u="none" baseline="0" dirty="0"/>
              <a:t>Nótaí don Mhúinteoir: níl aon nótaí ann</a:t>
            </a:r>
          </a:p>
          <a:p>
            <a:pPr algn="l" rtl="0">
              <a:lnSpc>
                <a:spcPct val="107000"/>
              </a:lnSpc>
              <a:spcAft>
                <a:spcPts val="867"/>
              </a:spcAft>
            </a:pPr>
            <a:endParaRPr lang="ga"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40E1BF-6B19-5F4D-A2E6-BBFBEE80FBD7}" type="slidenum">
              <a:rPr lang="en-US" smtClean="0"/>
              <a:t>1</a:t>
            </a:fld>
            <a:endParaRPr lang="en-US"/>
          </a:p>
        </p:txBody>
      </p:sp>
    </p:spTree>
    <p:extLst>
      <p:ext uri="{BB962C8B-B14F-4D97-AF65-F5344CB8AC3E}">
        <p14:creationId xmlns:p14="http://schemas.microsoft.com/office/powerpoint/2010/main" val="2645742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defRPr/>
            </a:pPr>
            <a:r>
              <a:rPr lang="ga" b="1" i="0" u="none" baseline="0" dirty="0"/>
              <a:t>Nótaí don Mhúinteoir: Gníomhaíocht 2 (Eolas faoin dul chun cinn)</a:t>
            </a:r>
          </a:p>
          <a:p>
            <a:pPr algn="l" rtl="0">
              <a:lnSpc>
                <a:spcPct val="107000"/>
              </a:lnSpc>
              <a:spcAft>
                <a:spcPts val="867"/>
              </a:spcAft>
            </a:pPr>
            <a:r>
              <a:rPr lang="ga" sz="1800" b="0" i="0" u="none" baseline="0" dirty="0">
                <a:latin typeface="Calibri" panose="020F0502020204030204" pitchFamily="34" charset="0"/>
                <a:ea typeface="Calibri" panose="020F0502020204030204" pitchFamily="34" charset="0"/>
                <a:cs typeface="Times New Roman" panose="02020603050405020304" pitchFamily="18" charset="0"/>
              </a:rPr>
              <a:t>Iarr ar thriúr daltaí an téacs faoi Shiarra Leon, faoin tSaimbia agus faoi Vítneam a léamh.  Mínigh aon fhocal/nath cainte casta atá ann, mar shampla ‘páirtithe leasmhara’ (daoine a ndéanann an cinneadh difear dóibh), spreag (gríosaigh)</a:t>
            </a:r>
            <a:endParaRPr lang="ga" sz="2800" b="0" i="0" u="none" strike="noStrike" dirty="0">
              <a:solidFill>
                <a:srgbClr val="374151"/>
              </a:solidFill>
              <a:effectLst/>
              <a:latin typeface="Söhne"/>
            </a:endParaRPr>
          </a:p>
          <a:p>
            <a:pPr algn="l" defTabSz="990752" rtl="0">
              <a:defRPr/>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defTabSz="990752" rtl="0">
              <a:defRPr/>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NB: Ar Shleamhnán 7-9 agus ar leathanach 3-7 d’iris Dhuaiseanna Chúnamh Éireann: An Domhan Seo Againne 2024, gheobhaidh tú an fhaisnéis go léir a bheidh ag teastáil ó na daltaí chun dul i gcoinne an chloig inár gcluiche ‘Roth Spriocanna Domhanda’ atá le fáil ar líne ar </a:t>
            </a:r>
            <a:r>
              <a:rPr lang="ga" sz="1200" b="0" i="0" u="none" baseline="0" dirty="0">
                <a:highlight>
                  <a:srgbClr val="FFFF00"/>
                </a:highlight>
                <a:latin typeface="Calibri" panose="020F0502020204030204" pitchFamily="34" charset="0"/>
                <a:ea typeface="Calibri" panose="020F0502020204030204" pitchFamily="34" charset="0"/>
                <a:cs typeface="Times New Roman" panose="02020603050405020304" pitchFamily="18" charset="0"/>
              </a:rPr>
              <a:t>https://globalspinner.ourworldirishaidawards.ie/#/game/title</a:t>
            </a:r>
          </a:p>
          <a:p>
            <a:pPr algn="l" defTabSz="990752" rtl="0">
              <a:defRPr/>
            </a:pPr>
            <a:endParaRPr lang="ga" sz="1200" b="1" i="1" baseline="0" dirty="0">
              <a:highlight>
                <a:srgbClr val="FFFF00"/>
              </a:highlight>
              <a:latin typeface="Calibri" panose="020F0502020204030204" pitchFamily="34" charset="0"/>
              <a:cs typeface="Times New Roman" panose="02020603050405020304" pitchFamily="18" charset="0"/>
            </a:endParaRPr>
          </a:p>
          <a:p>
            <a:pPr algn="l" defTabSz="990752" rtl="0">
              <a:defRPr/>
            </a:pPr>
            <a:r>
              <a:rPr lang="ga" sz="1200" b="0" i="0" u="none" baseline="0" dirty="0">
                <a:highlight>
                  <a:srgbClr val="FFFF00"/>
                </a:highlight>
                <a:latin typeface="Calibri" panose="020F0502020204030204" pitchFamily="34" charset="0"/>
                <a:cs typeface="Times New Roman" panose="02020603050405020304" pitchFamily="18" charset="0"/>
              </a:rPr>
              <a:t>Iarr ar na daltaí dul i mbun oibre i ngrúpaí. Roghnaíonn gach grúpa tír éagsúil agus insíonn siad dúinn cé na Spriocanna Domhanda a bhfuil Cúnamh Éireann ag saothrú chun iad a bhaint amach. </a:t>
            </a:r>
          </a:p>
          <a:p>
            <a:pPr algn="l" defTabSz="990752" rtl="0">
              <a:defRPr/>
            </a:pPr>
            <a:endParaRPr lang="ga" sz="1200" b="1" i="0" baseline="0" dirty="0">
              <a:highlight>
                <a:srgbClr val="FFFF00"/>
              </a:highlight>
              <a:latin typeface="Calibri" panose="020F0502020204030204" pitchFamily="34" charset="0"/>
              <a:cs typeface="Times New Roman" panose="02020603050405020304" pitchFamily="18" charset="0"/>
            </a:endParaRPr>
          </a:p>
          <a:p>
            <a:pPr algn="l" defTabSz="990752" rtl="0">
              <a:defRPr/>
            </a:pPr>
            <a:endParaRPr lang="ga" b="1" i="1" dirty="0"/>
          </a:p>
          <a:p>
            <a:endParaRPr lang="en-US" dirty="0"/>
          </a:p>
        </p:txBody>
      </p:sp>
      <p:sp>
        <p:nvSpPr>
          <p:cNvPr id="4" name="Slide Number Placeholder 3"/>
          <p:cNvSpPr>
            <a:spLocks noGrp="1"/>
          </p:cNvSpPr>
          <p:nvPr>
            <p:ph type="sldNum" sz="quarter" idx="5"/>
          </p:nvPr>
        </p:nvSpPr>
        <p:spPr/>
        <p:txBody>
          <a:bodyPr/>
          <a:lstStyle/>
          <a:p>
            <a:fld id="{B240E1BF-6B19-5F4D-A2E6-BBFBEE80FBD7}" type="slidenum">
              <a:rPr lang="en-US" smtClean="0"/>
              <a:t>10</a:t>
            </a:fld>
            <a:endParaRPr lang="en-US"/>
          </a:p>
        </p:txBody>
      </p:sp>
    </p:spTree>
    <p:extLst>
      <p:ext uri="{BB962C8B-B14F-4D97-AF65-F5344CB8AC3E}">
        <p14:creationId xmlns:p14="http://schemas.microsoft.com/office/powerpoint/2010/main" val="134343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t>Is féidir leat dul in aghaidh an chloig chun an t‑eolas atá agat a thaispeáint ach Roth na Spriocanna Domhanda a imirt ar láithreán gréasáin Dhuaiseanna Chúnamh Éireann: An Domhan Seo Againne ag https://globalspinner.ourworldirishaidawards.ie/#/game/title</a:t>
            </a:r>
          </a:p>
          <a:p>
            <a:endParaRPr lang="ga" dirty="0"/>
          </a:p>
          <a:p>
            <a:endParaRPr lang="en-US" dirty="0"/>
          </a:p>
        </p:txBody>
      </p:sp>
      <p:sp>
        <p:nvSpPr>
          <p:cNvPr id="4" name="Slide Number Placeholder 3"/>
          <p:cNvSpPr>
            <a:spLocks noGrp="1"/>
          </p:cNvSpPr>
          <p:nvPr>
            <p:ph type="sldNum" sz="quarter" idx="5"/>
          </p:nvPr>
        </p:nvSpPr>
        <p:spPr/>
        <p:txBody>
          <a:bodyPr/>
          <a:lstStyle/>
          <a:p>
            <a:fld id="{B240E1BF-6B19-5F4D-A2E6-BBFBEE80FBD7}" type="slidenum">
              <a:rPr lang="en-US" smtClean="0"/>
              <a:t>11</a:t>
            </a:fld>
            <a:endParaRPr lang="en-US"/>
          </a:p>
        </p:txBody>
      </p:sp>
    </p:spTree>
    <p:extLst>
      <p:ext uri="{BB962C8B-B14F-4D97-AF65-F5344CB8AC3E}">
        <p14:creationId xmlns:p14="http://schemas.microsoft.com/office/powerpoint/2010/main" val="287791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IE" sz="2800" b="0" i="0" dirty="0">
              <a:solidFill>
                <a:srgbClr val="222222"/>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D5397BFC-87C5-8F4B-B5F5-476AEB256657}" type="slidenum">
              <a:rPr lang="en-US" smtClean="0"/>
              <a:t>12</a:t>
            </a:fld>
            <a:endParaRPr lang="en-US"/>
          </a:p>
        </p:txBody>
      </p:sp>
    </p:spTree>
    <p:extLst>
      <p:ext uri="{BB962C8B-B14F-4D97-AF65-F5344CB8AC3E}">
        <p14:creationId xmlns:p14="http://schemas.microsoft.com/office/powerpoint/2010/main" val="421291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lnSpc>
                <a:spcPct val="107000"/>
              </a:lnSpc>
              <a:spcAft>
                <a:spcPts val="867"/>
              </a:spcAft>
              <a:defRPr/>
            </a:pPr>
            <a:r>
              <a:rPr lang="ga" b="1" i="0" u="none" baseline="0" dirty="0"/>
              <a:t>Nótaí don Mhúinteoir: níl aon nótaí ann</a:t>
            </a:r>
          </a:p>
          <a:p>
            <a:pPr algn="l" rtl="0">
              <a:lnSpc>
                <a:spcPct val="107000"/>
              </a:lnSpc>
              <a:spcAft>
                <a:spcPts val="867"/>
              </a:spcAft>
            </a:pPr>
            <a:endParaRPr lang="ga"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40E1BF-6B19-5F4D-A2E6-BBFBEE80FBD7}" type="slidenum">
              <a:rPr lang="en-US" smtClean="0"/>
              <a:t>2</a:t>
            </a:fld>
            <a:endParaRPr lang="en-US"/>
          </a:p>
        </p:txBody>
      </p:sp>
    </p:spTree>
    <p:extLst>
      <p:ext uri="{BB962C8B-B14F-4D97-AF65-F5344CB8AC3E}">
        <p14:creationId xmlns:p14="http://schemas.microsoft.com/office/powerpoint/2010/main" val="5660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lnSpc>
                <a:spcPct val="107000"/>
              </a:lnSpc>
              <a:spcAft>
                <a:spcPts val="867"/>
              </a:spcAft>
              <a:defRPr/>
            </a:pPr>
            <a:r>
              <a:rPr lang="ga" b="1" i="0" u="none" baseline="0" dirty="0"/>
              <a:t>Nótaí don Mhúinteoir: níl aon nótaí ann</a:t>
            </a:r>
          </a:p>
          <a:p>
            <a:pPr algn="l" rtl="0">
              <a:lnSpc>
                <a:spcPct val="107000"/>
              </a:lnSpc>
              <a:spcAft>
                <a:spcPts val="867"/>
              </a:spcAft>
            </a:pPr>
            <a:endParaRPr lang="ga"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40E1BF-6B19-5F4D-A2E6-BBFBEE80FBD7}" type="slidenum">
              <a:rPr lang="en-US" smtClean="0"/>
              <a:t>3</a:t>
            </a:fld>
            <a:endParaRPr lang="en-US"/>
          </a:p>
        </p:txBody>
      </p:sp>
    </p:spTree>
    <p:extLst>
      <p:ext uri="{BB962C8B-B14F-4D97-AF65-F5344CB8AC3E}">
        <p14:creationId xmlns:p14="http://schemas.microsoft.com/office/powerpoint/2010/main" val="132015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67"/>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Spriocanna foghlama (2 bheochan i ndiaidh a chéile ag * Cliceáil)</a:t>
            </a: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Nóta maidir le híogaireacht:</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Mar mhúinteoir, tá aithne mhaith agat ar do chuid daltaí.  Tá lánchead agat athruithe a dhéanamh ar an gceacht lena chur in oiriúint do riachtanais na leanaí sa rang agat.</a:t>
            </a:r>
          </a:p>
          <a:p>
            <a:pPr algn="l" rtl="0">
              <a:lnSpc>
                <a:spcPct val="107000"/>
              </a:lnSpc>
              <a:spcAft>
                <a:spcPts val="867"/>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Féach na </a:t>
            </a:r>
            <a:r>
              <a:rPr lang="ga" b="0" i="0" u="sng" baseline="0" dirty="0">
                <a:effectLst/>
                <a:latin typeface="Calibri" panose="020F0502020204030204" pitchFamily="34" charset="0"/>
                <a:ea typeface="Calibri" panose="020F0502020204030204" pitchFamily="34" charset="0"/>
                <a:cs typeface="Times New Roman" panose="02020603050405020304" pitchFamily="18" charset="0"/>
              </a:rPr>
              <a:t>Treoirlínte maidir le Dea-chleachtas</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Tá eolas ann ar an dea-chleachtas maidir le ceachtanna ar an mbochtaineacht agus ar chúrsaí forbartha a theagasc, </a:t>
            </a:r>
            <a:r>
              <a:rPr lang="ga" sz="2000" b="0" i="0" u="none" baseline="0" dirty="0">
                <a:latin typeface="Calibri" panose="020F0502020204030204" pitchFamily="34" charset="0"/>
                <a:ea typeface="Calibri" panose="020F0502020204030204" pitchFamily="34" charset="0"/>
                <a:cs typeface="Times New Roman" panose="02020603050405020304" pitchFamily="18" charset="0"/>
              </a:rPr>
              <a:t>agus tá sé ar fáil i roinn na múinteoirí ar an láithreán gréasáin: </a:t>
            </a:r>
            <a:r>
              <a:rPr lang="ga" sz="2000" b="0" i="0" u="sng" baseline="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ga" sz="20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Iarr ar dhaltaí an dá sprioc foghlama le haghaidh Cheacht a Dó a léamh amach.</a:t>
            </a:r>
          </a:p>
          <a:p>
            <a:pPr algn="l" rtl="0">
              <a:lnSpc>
                <a:spcPct val="107000"/>
              </a:lnSpc>
              <a:spcAft>
                <a:spcPts val="867"/>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 chun na spriocanna foghlama a bheochan, ceann i ndiaidh a chéile.</a:t>
            </a:r>
          </a:p>
          <a:p>
            <a:pPr algn="l" rtl="0">
              <a:lnSpc>
                <a:spcPct val="107000"/>
              </a:lnSpc>
              <a:spcAft>
                <a:spcPts val="867"/>
              </a:spcAft>
            </a:pPr>
            <a:endParaRPr lang="ga"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0" u="none" baseline="0" dirty="0">
                <a:effectLst/>
                <a:latin typeface="Calibri" panose="020F0502020204030204" pitchFamily="34" charset="0"/>
                <a:ea typeface="Calibri" panose="020F0502020204030204" pitchFamily="34" charset="0"/>
                <a:cs typeface="Times New Roman" panose="02020603050405020304" pitchFamily="18" charset="0"/>
              </a:rPr>
              <a:t>Seiceáil go dtuigeann an rang na focail chasta, agus mínigh iad faoi mar is gá.</a:t>
            </a:r>
          </a:p>
          <a:p>
            <a:pPr algn="l" rtl="0">
              <a:lnSpc>
                <a:spcPct val="107000"/>
              </a:lnSpc>
              <a:spcAft>
                <a:spcPts val="867"/>
              </a:spcAft>
            </a:pPr>
            <a:endParaRPr lang="ga"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1" u="none" baseline="0" dirty="0">
                <a:effectLst/>
                <a:latin typeface="Calibri" panose="020F0502020204030204" pitchFamily="34" charset="0"/>
                <a:ea typeface="Calibri" panose="020F0502020204030204" pitchFamily="34" charset="0"/>
                <a:cs typeface="Times New Roman" panose="02020603050405020304" pitchFamily="18" charset="0"/>
              </a:rPr>
              <a:t>Is é seo an dara ceacht de chuid Dhuaiseanna Chúnamh Éireann: An Domhan Seo Againne, 2024.  Baineann an ceacht le Cúnamh Éireann – céard iad féin agus céard a bhíonn ar siúl acu i dtíortha éagsúla le cinntiú go mbíonn fáil ag gach aon duine ar go leor bia cothaitheach. </a:t>
            </a:r>
          </a:p>
          <a:p>
            <a:endParaRPr lang="en-US" dirty="0"/>
          </a:p>
        </p:txBody>
      </p:sp>
      <p:sp>
        <p:nvSpPr>
          <p:cNvPr id="4" name="Slide Number Placeholder 3"/>
          <p:cNvSpPr>
            <a:spLocks noGrp="1"/>
          </p:cNvSpPr>
          <p:nvPr>
            <p:ph type="sldNum" sz="quarter" idx="5"/>
          </p:nvPr>
        </p:nvSpPr>
        <p:spPr/>
        <p:txBody>
          <a:bodyPr/>
          <a:lstStyle/>
          <a:p>
            <a:fld id="{B240E1BF-6B19-5F4D-A2E6-BBFBEE80FBD7}" type="slidenum">
              <a:rPr lang="en-US" smtClean="0"/>
              <a:t>4</a:t>
            </a:fld>
            <a:endParaRPr lang="en-US"/>
          </a:p>
        </p:txBody>
      </p:sp>
    </p:spTree>
    <p:extLst>
      <p:ext uri="{BB962C8B-B14F-4D97-AF65-F5344CB8AC3E}">
        <p14:creationId xmlns:p14="http://schemas.microsoft.com/office/powerpoint/2010/main" val="264252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t>Nótaí don Mhúinteoir: Gníomhaíocht 1: Smaoinigh, Pléigh, Comhroinn (2 bheochan ag an gcliceáil)</a:t>
            </a:r>
          </a:p>
          <a:p>
            <a:endParaRPr lang="ga" dirty="0"/>
          </a:p>
          <a:p>
            <a:pPr algn="l" rtl="0"/>
            <a:r>
              <a:rPr lang="ga" b="0" i="0" u="none" baseline="0" dirty="0"/>
              <a:t>Inniu, foghlaimeoimid faoi Chúnamh Éireann agus faoin obair thábhachtach a bhíonn ar siúl aige ar fud na cruinne.</a:t>
            </a:r>
          </a:p>
          <a:p>
            <a:pPr algn="l" rtl="0"/>
            <a:r>
              <a:rPr lang="ga" b="0" i="1" u="none" baseline="0" dirty="0"/>
              <a:t>Céard is Cúnamh Éireann ann? Céard atá ar eolas agat faoin obair a bhíonn ar siúl acu timpeall na cruinne? </a:t>
            </a:r>
          </a:p>
          <a:p>
            <a:endParaRPr lang="ga" i="1" dirty="0"/>
          </a:p>
          <a:p>
            <a:pPr algn="l" rtl="0"/>
            <a:r>
              <a:rPr lang="ga" b="0" i="0" u="none" baseline="0" dirty="0"/>
              <a:t>Iarr ar na daltaí a bhfreagraí a chomhroinnt agus breac síos iad. </a:t>
            </a:r>
            <a:r>
              <a:rPr lang="ga" b="0" i="1" u="none" baseline="0" dirty="0"/>
              <a:t>Foghlaimeoimid go leor eile faoi Chúnamh Éireann ón bhfíseán agus ón gcéad sleamhnán eile.</a:t>
            </a:r>
          </a:p>
          <a:p>
            <a:endParaRPr lang="ga" i="1" dirty="0"/>
          </a:p>
          <a:p>
            <a:pPr algn="l" rtl="0"/>
            <a:r>
              <a:rPr lang="ga" b="0" i="0" u="none" baseline="0" dirty="0"/>
              <a:t>*Cliceáil anseo chun an físeán, atá leabaithe anseo, a sheinm. Míneofar san fhíseán an obair a bhíonn ar siúl ag Cúnamh Éireann chun tacú le pobail ar fud an domhain. Tá sé le fáil ar líne freisin </a:t>
            </a:r>
          </a:p>
          <a:p>
            <a:endParaRPr lang="ga" i="1" dirty="0"/>
          </a:p>
          <a:p>
            <a:r>
              <a:rPr lang="en-IE" i="1" dirty="0" err="1"/>
              <a:t>Ná</a:t>
            </a:r>
            <a:r>
              <a:rPr lang="en-IE" i="1" dirty="0"/>
              <a:t> </a:t>
            </a:r>
            <a:r>
              <a:rPr lang="en-IE" i="1" dirty="0" err="1"/>
              <a:t>déan</a:t>
            </a:r>
            <a:r>
              <a:rPr lang="en-IE" i="1" dirty="0"/>
              <a:t> </a:t>
            </a:r>
            <a:r>
              <a:rPr lang="en-IE" i="1" dirty="0" err="1"/>
              <a:t>dearmad</a:t>
            </a:r>
            <a:r>
              <a:rPr lang="en-IE" i="1" dirty="0"/>
              <a:t> </a:t>
            </a:r>
            <a:r>
              <a:rPr lang="en-IE" i="1" dirty="0" err="1"/>
              <a:t>pictiúr</a:t>
            </a:r>
            <a:r>
              <a:rPr lang="en-IE" i="1" dirty="0"/>
              <a:t> a </a:t>
            </a:r>
            <a:r>
              <a:rPr lang="en-IE" i="1" dirty="0" err="1"/>
              <a:t>thógáil</a:t>
            </a:r>
            <a:r>
              <a:rPr lang="en-IE" i="1" dirty="0"/>
              <a:t> de </a:t>
            </a:r>
            <a:r>
              <a:rPr lang="en-IE" i="1" dirty="0" err="1"/>
              <a:t>fhreagraí</a:t>
            </a:r>
            <a:r>
              <a:rPr lang="en-IE" i="1" dirty="0"/>
              <a:t> do </a:t>
            </a:r>
            <a:r>
              <a:rPr lang="en-IE" i="1" dirty="0" err="1"/>
              <a:t>dhaltaí</a:t>
            </a:r>
            <a:r>
              <a:rPr lang="en-IE" i="1" dirty="0"/>
              <a:t> </a:t>
            </a:r>
            <a:r>
              <a:rPr lang="en-IE" i="1" dirty="0" err="1"/>
              <a:t>agus</a:t>
            </a:r>
            <a:r>
              <a:rPr lang="en-IE" i="1" dirty="0"/>
              <a:t> </a:t>
            </a:r>
            <a:r>
              <a:rPr lang="en-IE" i="1" dirty="0" err="1"/>
              <a:t>iad</a:t>
            </a:r>
            <a:r>
              <a:rPr lang="en-IE" i="1" dirty="0"/>
              <a:t> a </a:t>
            </a:r>
            <a:r>
              <a:rPr lang="en-IE" i="1" dirty="0" err="1"/>
              <a:t>roinnt</a:t>
            </a:r>
            <a:r>
              <a:rPr lang="en-IE" i="1" dirty="0"/>
              <a:t> </a:t>
            </a:r>
            <a:r>
              <a:rPr lang="en-IE" i="1" dirty="0" err="1"/>
              <a:t>linn</a:t>
            </a:r>
            <a:r>
              <a:rPr lang="en-IE" i="1" dirty="0"/>
              <a:t>, </a:t>
            </a:r>
            <a:r>
              <a:rPr lang="en-IE" i="1" dirty="0" err="1"/>
              <a:t>ar</a:t>
            </a:r>
            <a:r>
              <a:rPr lang="en-IE" i="1" dirty="0"/>
              <a:t> line </a:t>
            </a:r>
            <a:r>
              <a:rPr lang="en-IE" i="1" dirty="0" err="1"/>
              <a:t>nó</a:t>
            </a:r>
            <a:r>
              <a:rPr lang="en-IE" i="1" dirty="0"/>
              <a:t> </a:t>
            </a:r>
            <a:r>
              <a:rPr lang="en-IE" i="1" dirty="0" err="1"/>
              <a:t>sa</a:t>
            </a:r>
            <a:r>
              <a:rPr lang="en-IE" i="1" dirty="0"/>
              <a:t> </a:t>
            </a:r>
            <a:r>
              <a:rPr lang="en-IE" i="1" dirty="0" err="1"/>
              <a:t>phoist</a:t>
            </a:r>
            <a:r>
              <a:rPr lang="en-IE" i="1" dirty="0"/>
              <a:t>,</a:t>
            </a:r>
          </a:p>
          <a:p>
            <a:r>
              <a:rPr lang="en-IE" i="1" dirty="0"/>
              <a:t>le </a:t>
            </a:r>
            <a:r>
              <a:rPr lang="en-IE" i="1" dirty="0" err="1"/>
              <a:t>seans</a:t>
            </a:r>
            <a:r>
              <a:rPr lang="en-IE" i="1" dirty="0"/>
              <a:t> a </a:t>
            </a:r>
            <a:r>
              <a:rPr lang="en-IE" i="1" dirty="0" err="1"/>
              <a:t>bheith</a:t>
            </a:r>
            <a:r>
              <a:rPr lang="en-IE" i="1" dirty="0"/>
              <a:t> </a:t>
            </a:r>
            <a:r>
              <a:rPr lang="en-IE" i="1" dirty="0" err="1"/>
              <a:t>inár</a:t>
            </a:r>
            <a:r>
              <a:rPr lang="en-IE" i="1" dirty="0"/>
              <a:t> </a:t>
            </a:r>
            <a:r>
              <a:rPr lang="en-IE" i="1" dirty="0" err="1"/>
              <a:t>gcéad</a:t>
            </a:r>
            <a:r>
              <a:rPr lang="en-IE" i="1" dirty="0"/>
              <a:t> </a:t>
            </a:r>
            <a:r>
              <a:rPr lang="en-IE" i="1" dirty="0" err="1"/>
              <a:t>eagrán</a:t>
            </a:r>
            <a:r>
              <a:rPr lang="en-IE" i="1" dirty="0"/>
              <a:t> </a:t>
            </a:r>
            <a:r>
              <a:rPr lang="en-IE" i="1" dirty="0" err="1"/>
              <a:t>eile</a:t>
            </a:r>
            <a:r>
              <a:rPr lang="en-IE" i="1" dirty="0"/>
              <a:t> den iris </a:t>
            </a:r>
            <a:r>
              <a:rPr lang="en-IE" i="1" dirty="0" err="1"/>
              <a:t>Gníomhaithe</a:t>
            </a:r>
            <a:r>
              <a:rPr lang="en-IE" i="1" dirty="0"/>
              <a:t> </a:t>
            </a:r>
            <a:r>
              <a:rPr lang="en-IE" i="1" dirty="0" err="1"/>
              <a:t>Spriocanna</a:t>
            </a:r>
            <a:r>
              <a:rPr lang="en-IE" i="1" dirty="0"/>
              <a:t> </a:t>
            </a:r>
            <a:r>
              <a:rPr lang="en-IE" i="1" dirty="0" err="1"/>
              <a:t>Domhanda</a:t>
            </a:r>
            <a:r>
              <a:rPr lang="en-IE" i="1" dirty="0"/>
              <a:t>!</a:t>
            </a:r>
            <a:endParaRPr lang="ga" i="1" dirty="0"/>
          </a:p>
        </p:txBody>
      </p:sp>
      <p:sp>
        <p:nvSpPr>
          <p:cNvPr id="4" name="Slide Number Placeholder 3"/>
          <p:cNvSpPr>
            <a:spLocks noGrp="1"/>
          </p:cNvSpPr>
          <p:nvPr>
            <p:ph type="sldNum" sz="quarter" idx="5"/>
          </p:nvPr>
        </p:nvSpPr>
        <p:spPr/>
        <p:txBody>
          <a:bodyPr/>
          <a:lstStyle/>
          <a:p>
            <a:fld id="{B240E1BF-6B19-5F4D-A2E6-BBFBEE80FBD7}" type="slidenum">
              <a:rPr lang="en-US" smtClean="0"/>
              <a:t>5</a:t>
            </a:fld>
            <a:endParaRPr lang="en-US"/>
          </a:p>
        </p:txBody>
      </p:sp>
    </p:spTree>
    <p:extLst>
      <p:ext uri="{BB962C8B-B14F-4D97-AF65-F5344CB8AC3E}">
        <p14:creationId xmlns:p14="http://schemas.microsoft.com/office/powerpoint/2010/main" val="2273266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67"/>
              </a:spcAft>
            </a:pPr>
            <a:r>
              <a:rPr lang="ga" sz="1000" b="1" i="0" u="none" baseline="0" dirty="0">
                <a:ea typeface="Calibri" panose="020F0502020204030204" pitchFamily="34" charset="0"/>
                <a:cs typeface="Times New Roman" panose="02020603050405020304" pitchFamily="18" charset="0"/>
              </a:rPr>
              <a:t>Nótaí don Mhúinteoir: Gníomhaíocht 1 (Cúnamh Éireann) </a:t>
            </a:r>
            <a:r>
              <a:rPr lang="ga" sz="1000" b="1" i="0" u="none" baseline="0" dirty="0"/>
              <a:t>(3 bheochan ag * Cliceáil)</a:t>
            </a:r>
            <a:endParaRPr lang="ga" sz="1000" b="1" dirty="0">
              <a:ea typeface="Calibri" panose="020F0502020204030204" pitchFamily="34" charset="0"/>
              <a:cs typeface="Times New Roman" panose="02020603050405020304" pitchFamily="18" charset="0"/>
            </a:endParaRP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Cúnamh Éireann a thugtar ar chlár Rialtas na hÉireann le haghaidh forbairt idirnáisiúnta. Ní bhíonn sé éasca an téarma ‘forbairt idirnáisiúnta’ a thuiscint uaireanta.  Ciallaíonn sé a bheith ag obair chun deireadh a chur leis an ocras domhanda agus leis an mbochtaineacht agus chun dul i ngleic leis an athrú aeráide. Déanann Cúnamh Éireann é sin ar son mhuintir na hÉireann. Ar an gcaoi sin, tá sé tábhachtach eolas a chur ar obair Chúnamh Éireann.</a:t>
            </a:r>
            <a:r>
              <a:rPr lang="ga" sz="1200" b="1" i="1" u="none" baseline="0" dirty="0">
                <a:latin typeface="Calibri" panose="020F0502020204030204" pitchFamily="34" charset="0"/>
                <a:ea typeface="Calibri" panose="020F0502020204030204" pitchFamily="34" charset="0"/>
                <a:cs typeface="Times New Roman" panose="02020603050405020304" pitchFamily="18" charset="0"/>
              </a:rPr>
              <a:t>  </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Bíonn Cúnamh Éireann ag obair le heagraíochtaí idirnáisiúnta (na Náisiúin Aontaithe, mar shampla), rialtais eile, eagraíochtaí neamhrialtasacha (Trócaire, mar shampla), agus le pobail i dtíortha ar fud an domhain mhóir chun iarracht a dhéanamh na Spriocanna Domhanda a bhaint amach. Déantar é sin chun go gcuirtear gach aon duine san áireamh, agus go gcaitear go cóir cothrom le gach duine le gur féidir linn go léir saol níos fearr a chruthú dár dteaghlach. </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b="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1" i="0" u="none" baseline="0" dirty="0">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chun an gif de na 17 Sprioc Dhomhanda a bheochan</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Is spriocanna uilíocha iad na 17 Spriocanna Domhanda.  Mar sin, tá siad ann ar mhaithe le gach aon duine, go mór mór na daoine is mó atá i mbaol – daoine nach bhfuil go leor bia maith ná uisce glan acu le maireachtáil go sláintiúil nó daoine nach bhfuil an t‑airgead acu a leanaí a chur ar scoil ná cúnamh leighis a fháil nuair is gá.  </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Mar gheall gur Spriocanna uilíocha iad, bíonn freagracht ar gach duine – mise nó tusa, mar shampla – rud éigin a dhéanamh ar son na Spriocanna Domhanda. Ba cheart do na tíortha sin atá níos saibhre, Éire mar shampla, tacú le tíortha eile nach bhfuil an t‑airgead sin acu, Uganda mar shampla. Is chuige sin atá Cúnamh Éireann ag saothrú.</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b="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1" i="0" u="none" baseline="0" dirty="0">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chun an bheochan a sheinm sa ghrianghraf (Pictiúr de Petelina)</a:t>
            </a: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Is feirmeoir in Uganda í Petelina.  Tá tacaíocht á tabhairt di chun cineálacha bia fiáine agus traidisiúnta a thabhairt ar ais agus a fhás.  Ar an gcaoi sin, is féidir le feirmeoirí cur leis an éagsúlacht bia a bhíonn ag daoine le hithe. Anuas air sin, bíonn pobail in ann déileáil níos fearr le suaití agus le brú ar an gcomhshaol, mar shampla triomach, nó ithir ar chaighdeán íseal, nó géarchéimeanna bia. Cuirfimid aithne níos mó ar Petelina i gceacht 3. </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1" i="0" u="none" baseline="0" dirty="0">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chun na Spriocanna atá ábhartha don dul chun cinn in Uganda a bheochan.</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Is iad na Spriocanna Domhanda a bhaineann le scéal Petelina ná Sprioc 2: Deireadh le hocras, Sprioc 4: Oideachas den scoth, Sprioc 5: Comhionannas inscne, Sprioc 8: Obair fhónta, Sprioc 10: Neamhionannais laghdaithe, Sprioc 17: Comhpháirtíocht ar son na Spriocanna.</a:t>
            </a: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Tá tuilleadh faisnéise ar an obair a fhaigheann tacaíocht ó Chúnamh Éireann in Uganda le fáil ar leathanaigh 3-7 den iris do dhaltaí, 2024, agus i gCeacht 3 (Roinn na múinteoirí: www.ourworldirishaidawards.ie)</a:t>
            </a: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b="0" i="0" u="none" baseline="0" dirty="0"/>
              <a:t>Comóradh 50 bliain Chúnamh Éireann: </a:t>
            </a:r>
            <a:r>
              <a:rPr lang="ga" b="0" i="1" u="none" baseline="0" dirty="0"/>
              <a:t>Is é 2024 comóradh 50 bliain ó bunaíodh Cúnamh Éireann, clár cúnaimh oifigiúil forbartha na hÉireann. Is é is aidhm leis an bhochtaineacht, an t‑ocras agus an riachtanas daonnúil a laghdú ar fud an domhain mhóir.</a:t>
            </a:r>
            <a:endParaRPr lang="ga"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240E1BF-6B19-5F4D-A2E6-BBFBEE80FBD7}" type="slidenum">
              <a:rPr lang="en-US" smtClean="0"/>
              <a:t>6</a:t>
            </a:fld>
            <a:endParaRPr lang="en-US"/>
          </a:p>
        </p:txBody>
      </p:sp>
    </p:spTree>
    <p:extLst>
      <p:ext uri="{BB962C8B-B14F-4D97-AF65-F5344CB8AC3E}">
        <p14:creationId xmlns:p14="http://schemas.microsoft.com/office/powerpoint/2010/main" val="106473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defRPr/>
            </a:pPr>
            <a:r>
              <a:rPr lang="ga" b="1" i="0" u="none" baseline="0" dirty="0"/>
              <a:t>Nótaí don Mhúinteoir: Gníomhaíocht 2 (Eolas faoin dul chun cinn) (gan bheochan)</a:t>
            </a:r>
          </a:p>
          <a:p>
            <a:endParaRPr lang="ga" dirty="0"/>
          </a:p>
          <a:p>
            <a:pPr algn="l" rtl="0">
              <a:lnSpc>
                <a:spcPct val="107000"/>
              </a:lnSpc>
              <a:spcAft>
                <a:spcPts val="867"/>
              </a:spcAft>
            </a:pPr>
            <a:r>
              <a:rPr lang="ga" sz="1200" b="1" i="0" u="none" baseline="0" dirty="0">
                <a:latin typeface="Calibri" panose="020F0502020204030204" pitchFamily="34" charset="0"/>
                <a:ea typeface="Calibri" panose="020F0502020204030204" pitchFamily="34" charset="0"/>
                <a:cs typeface="Times New Roman" panose="02020603050405020304" pitchFamily="18" charset="0"/>
              </a:rPr>
              <a:t>Nóta maidir le híogaireacht:</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Má tá daltaí sa rang agat a bhfuil nasc acu le ceann de na tíortha i nGníomhaíocht 2 (ar na chéad sleamhnáin eile), seiceáil leo ar mhaith leo aon rud a rá agus tú ag dul trí Shleamhnán 7-9.  Féach na </a:t>
            </a:r>
            <a:r>
              <a:rPr lang="ga" sz="1200" b="0" i="0" u="sng" baseline="0" dirty="0">
                <a:latin typeface="Calibri" panose="020F0502020204030204" pitchFamily="34" charset="0"/>
                <a:ea typeface="Calibri" panose="020F0502020204030204" pitchFamily="34" charset="0"/>
                <a:cs typeface="Times New Roman" panose="02020603050405020304" pitchFamily="18" charset="0"/>
              </a:rPr>
              <a:t>Treoirlínte maidir le Dea-chleachtas</a:t>
            </a: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 Tá eolas ann ar an dea-chleachtas maidir le ceachtanna ar chúrsaí forbartha a theagasc, agus tá sé ar fáil i roinn na múinteoirí ar an láithreán gréasáin: </a:t>
            </a:r>
            <a:r>
              <a:rPr lang="ga" sz="1200" b="0" i="0" u="sng" baseline="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Foghlaimímis faoi obair Chúnamh Éireann chun na Spriocanna Domhanda a bhaint amach i dtíortha ar fud na cruinne.  </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NB: Ar Shleamhnán 7-9 agus ar leathanach 3-7 d’iris Dhuaiseanna Chúnamh Éireann: An Domhan Seo Againne 2024, gheobhaidh tú an fhaisnéis go léir a bheidh ag teastáil ó na daltaí chun dul i gcoinne an chloig inár gcluiche ‘Roth Spriocanna Domhanda’ atá le fáil ar líne ar </a:t>
            </a:r>
            <a:r>
              <a:rPr lang="ga" sz="1200" b="0" i="0" u="none" baseline="0" dirty="0">
                <a:highlight>
                  <a:srgbClr val="FFFF00"/>
                </a:highlight>
                <a:latin typeface="Calibri" panose="020F0502020204030204" pitchFamily="34" charset="0"/>
                <a:ea typeface="Calibri" panose="020F0502020204030204" pitchFamily="34" charset="0"/>
                <a:cs typeface="Times New Roman" panose="02020603050405020304" pitchFamily="18" charset="0"/>
              </a:rPr>
              <a:t>https://globalspinner.ourworldirishaidawards.ie/#/game/title</a:t>
            </a: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dirty="0">
                <a:effectLst/>
                <a:ea typeface="Calibri" panose="020F0502020204030204" pitchFamily="34" charset="0"/>
                <a:cs typeface="Times New Roman" panose="02020603050405020304" pitchFamily="18" charset="0"/>
              </a:rPr>
              <a:t> </a:t>
            </a:r>
          </a:p>
          <a:p>
            <a:pPr algn="l" rtl="0">
              <a:lnSpc>
                <a:spcPct val="107000"/>
              </a:lnSpc>
              <a:spcAft>
                <a:spcPts val="867"/>
              </a:spcAft>
            </a:pPr>
            <a:r>
              <a:rPr lang="en-IE" dirty="0" err="1">
                <a:effectLst/>
                <a:ea typeface="Calibri" panose="020F0502020204030204" pitchFamily="34" charset="0"/>
                <a:cs typeface="Times New Roman" panose="02020603050405020304" pitchFamily="18" charset="0"/>
              </a:rPr>
              <a:t>Ná</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déan</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dearmad</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pictiúr</a:t>
            </a:r>
            <a:r>
              <a:rPr lang="en-IE" dirty="0">
                <a:effectLst/>
                <a:ea typeface="Calibri" panose="020F0502020204030204" pitchFamily="34" charset="0"/>
                <a:cs typeface="Times New Roman" panose="02020603050405020304" pitchFamily="18" charset="0"/>
              </a:rPr>
              <a:t> a </a:t>
            </a:r>
            <a:r>
              <a:rPr lang="en-IE" dirty="0" err="1">
                <a:effectLst/>
                <a:ea typeface="Calibri" panose="020F0502020204030204" pitchFamily="34" charset="0"/>
                <a:cs typeface="Times New Roman" panose="02020603050405020304" pitchFamily="18" charset="0"/>
              </a:rPr>
              <a:t>thógáil</a:t>
            </a:r>
            <a:r>
              <a:rPr lang="en-IE" dirty="0">
                <a:effectLst/>
                <a:ea typeface="Calibri" panose="020F0502020204030204" pitchFamily="34" charset="0"/>
                <a:cs typeface="Times New Roman" panose="02020603050405020304" pitchFamily="18" charset="0"/>
              </a:rPr>
              <a:t> de </a:t>
            </a:r>
            <a:r>
              <a:rPr lang="en-IE" dirty="0" err="1">
                <a:effectLst/>
                <a:ea typeface="Calibri" panose="020F0502020204030204" pitchFamily="34" charset="0"/>
                <a:cs typeface="Times New Roman" panose="02020603050405020304" pitchFamily="18" charset="0"/>
              </a:rPr>
              <a:t>fhreagraí</a:t>
            </a:r>
            <a:r>
              <a:rPr lang="en-IE" dirty="0">
                <a:effectLst/>
                <a:ea typeface="Calibri" panose="020F0502020204030204" pitchFamily="34" charset="0"/>
                <a:cs typeface="Times New Roman" panose="02020603050405020304" pitchFamily="18" charset="0"/>
              </a:rPr>
              <a:t> do </a:t>
            </a:r>
            <a:r>
              <a:rPr lang="en-IE" dirty="0" err="1">
                <a:effectLst/>
                <a:ea typeface="Calibri" panose="020F0502020204030204" pitchFamily="34" charset="0"/>
                <a:cs typeface="Times New Roman" panose="02020603050405020304" pitchFamily="18" charset="0"/>
              </a:rPr>
              <a:t>dhaltaí</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agus</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iad</a:t>
            </a:r>
            <a:r>
              <a:rPr lang="en-IE" dirty="0">
                <a:effectLst/>
                <a:ea typeface="Calibri" panose="020F0502020204030204" pitchFamily="34" charset="0"/>
                <a:cs typeface="Times New Roman" panose="02020603050405020304" pitchFamily="18" charset="0"/>
              </a:rPr>
              <a:t> a </a:t>
            </a:r>
            <a:r>
              <a:rPr lang="en-IE" dirty="0" err="1">
                <a:effectLst/>
                <a:ea typeface="Calibri" panose="020F0502020204030204" pitchFamily="34" charset="0"/>
                <a:cs typeface="Times New Roman" panose="02020603050405020304" pitchFamily="18" charset="0"/>
              </a:rPr>
              <a:t>roinnt</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linn</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ar</a:t>
            </a:r>
            <a:r>
              <a:rPr lang="en-IE" dirty="0">
                <a:effectLst/>
                <a:ea typeface="Calibri" panose="020F0502020204030204" pitchFamily="34" charset="0"/>
                <a:cs typeface="Times New Roman" panose="02020603050405020304" pitchFamily="18" charset="0"/>
              </a:rPr>
              <a:t> line </a:t>
            </a:r>
            <a:r>
              <a:rPr lang="en-IE" dirty="0" err="1">
                <a:effectLst/>
                <a:ea typeface="Calibri" panose="020F0502020204030204" pitchFamily="34" charset="0"/>
                <a:cs typeface="Times New Roman" panose="02020603050405020304" pitchFamily="18" charset="0"/>
              </a:rPr>
              <a:t>nó</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sa</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phoist</a:t>
            </a:r>
            <a:r>
              <a:rPr lang="en-IE" dirty="0">
                <a:effectLst/>
                <a:ea typeface="Calibri" panose="020F0502020204030204" pitchFamily="34" charset="0"/>
                <a:cs typeface="Times New Roman" panose="02020603050405020304" pitchFamily="18" charset="0"/>
              </a:rPr>
              <a:t>,</a:t>
            </a:r>
          </a:p>
          <a:p>
            <a:pPr algn="l" rtl="0">
              <a:lnSpc>
                <a:spcPct val="107000"/>
              </a:lnSpc>
              <a:spcAft>
                <a:spcPts val="867"/>
              </a:spcAft>
            </a:pPr>
            <a:r>
              <a:rPr lang="en-IE" dirty="0">
                <a:effectLst/>
                <a:ea typeface="Calibri" panose="020F0502020204030204" pitchFamily="34" charset="0"/>
                <a:cs typeface="Times New Roman" panose="02020603050405020304" pitchFamily="18" charset="0"/>
              </a:rPr>
              <a:t>le </a:t>
            </a:r>
            <a:r>
              <a:rPr lang="en-IE" dirty="0" err="1">
                <a:effectLst/>
                <a:ea typeface="Calibri" panose="020F0502020204030204" pitchFamily="34" charset="0"/>
                <a:cs typeface="Times New Roman" panose="02020603050405020304" pitchFamily="18" charset="0"/>
              </a:rPr>
              <a:t>seans</a:t>
            </a:r>
            <a:r>
              <a:rPr lang="en-IE" dirty="0">
                <a:effectLst/>
                <a:ea typeface="Calibri" panose="020F0502020204030204" pitchFamily="34" charset="0"/>
                <a:cs typeface="Times New Roman" panose="02020603050405020304" pitchFamily="18" charset="0"/>
              </a:rPr>
              <a:t> a </a:t>
            </a:r>
            <a:r>
              <a:rPr lang="en-IE" dirty="0" err="1">
                <a:effectLst/>
                <a:ea typeface="Calibri" panose="020F0502020204030204" pitchFamily="34" charset="0"/>
                <a:cs typeface="Times New Roman" panose="02020603050405020304" pitchFamily="18" charset="0"/>
              </a:rPr>
              <a:t>bheith</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inár</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gcéad</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eagrán</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eile</a:t>
            </a:r>
            <a:r>
              <a:rPr lang="en-IE" dirty="0">
                <a:effectLst/>
                <a:ea typeface="Calibri" panose="020F0502020204030204" pitchFamily="34" charset="0"/>
                <a:cs typeface="Times New Roman" panose="02020603050405020304" pitchFamily="18" charset="0"/>
              </a:rPr>
              <a:t> den iris </a:t>
            </a:r>
            <a:r>
              <a:rPr lang="en-IE" dirty="0" err="1">
                <a:effectLst/>
                <a:ea typeface="Calibri" panose="020F0502020204030204" pitchFamily="34" charset="0"/>
                <a:cs typeface="Times New Roman" panose="02020603050405020304" pitchFamily="18" charset="0"/>
              </a:rPr>
              <a:t>Gníomhaithe</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Spriocanna</a:t>
            </a:r>
            <a:r>
              <a:rPr lang="en-IE" dirty="0">
                <a:effectLst/>
                <a:ea typeface="Calibri" panose="020F0502020204030204" pitchFamily="34" charset="0"/>
                <a:cs typeface="Times New Roman" panose="02020603050405020304" pitchFamily="18" charset="0"/>
              </a:rPr>
              <a:t> </a:t>
            </a:r>
            <a:r>
              <a:rPr lang="en-IE" dirty="0" err="1">
                <a:effectLst/>
                <a:ea typeface="Calibri" panose="020F0502020204030204" pitchFamily="34" charset="0"/>
                <a:cs typeface="Times New Roman" panose="02020603050405020304" pitchFamily="18" charset="0"/>
              </a:rPr>
              <a:t>Domhanda</a:t>
            </a:r>
            <a:r>
              <a:rPr lang="en-IE" dirty="0">
                <a:effectLst/>
                <a:ea typeface="Calibri" panose="020F0502020204030204" pitchFamily="34" charset="0"/>
                <a:cs typeface="Times New Roman" panose="02020603050405020304" pitchFamily="18" charset="0"/>
              </a:rPr>
              <a:t>!</a:t>
            </a:r>
            <a:endParaRPr lang="ga"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240E1BF-6B19-5F4D-A2E6-BBFBEE80FBD7}" type="slidenum">
              <a:rPr lang="en-US" smtClean="0"/>
              <a:t>7</a:t>
            </a:fld>
            <a:endParaRPr lang="en-US"/>
          </a:p>
        </p:txBody>
      </p:sp>
    </p:spTree>
    <p:extLst>
      <p:ext uri="{BB962C8B-B14F-4D97-AF65-F5344CB8AC3E}">
        <p14:creationId xmlns:p14="http://schemas.microsoft.com/office/powerpoint/2010/main" val="261689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defRPr/>
            </a:pPr>
            <a:r>
              <a:rPr lang="ga" b="1" i="0" u="none" baseline="0" dirty="0"/>
              <a:t>Nótaí don Mhúinteoir: Gníomhaíocht 2 </a:t>
            </a:r>
            <a:r>
              <a:rPr lang="ga" b="1" i="0" u="none" baseline="0" dirty="0">
                <a:effectLst/>
                <a:ea typeface="Calibri" panose="020F0502020204030204" pitchFamily="34" charset="0"/>
                <a:cs typeface="Times New Roman" panose="02020603050405020304" pitchFamily="18" charset="0"/>
              </a:rPr>
              <a:t>(Eolas faoin dul chun cinn)</a:t>
            </a:r>
            <a:r>
              <a:rPr lang="ga" b="1" i="0" u="none" baseline="0" dirty="0"/>
              <a:t> (3 bheochan i ndiaidh a chéile ag * Cliceáil)</a:t>
            </a:r>
            <a:endParaRPr lang="ga" b="0" i="0" dirty="0"/>
          </a:p>
          <a:p>
            <a:pPr algn="l" rtl="0">
              <a:lnSpc>
                <a:spcPct val="107000"/>
              </a:lnSpc>
              <a:spcAft>
                <a:spcPts val="867"/>
              </a:spcAft>
            </a:pPr>
            <a:endParaRPr lang="ga" dirty="0">
              <a:effectLst/>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Iarr ar thriúr daltaí an fhaisnéis ar an Aetóip, ar an Tansáin agus ar Uganda ar an sleamhnán a léamh amach. Mínigh aon fhocal nó aon fhrása casta atá ann.  Mar shampla, barr is ea sorgam (an Tansáin) nó muiléad agus úsáidtear é mar mhalairt ar rís nó déantar plúr de chun arán, cácaí agus mar sin de a dhéanamh. </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Tá faisnéis i ngach ceann de na samplaí anseo faoin obair atá á déanamh ag Cúnamh Éireann sna tíortha sin chun tacú le ‘Sprioc 2 – Deireadh leis an Ocras’ a bhaint amach.  Má thacaímid leis an Sprioc Dhomhanda sin, cabhraímid chun go leor de na Spriocanna a bhaint amach i ndáiríre.  Céard leis a dtacófar má chuirtear deireadh leis an ocras? </a:t>
            </a: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Cuir an ghníomhaíocht seo in oiriúint don rang atá agat.  Aimsigh na tíortha ar léarscáil den domhan le gur féidir leis na daltaí an ilchríoch ina bhfuil an tír a fheiceáil go soiléir. Tá leathanach faisnéise ar láithreán gréasáin Chúnamh Éireann ar gach ceann de na tíortha i dtrácht, mar aon le físeán gearr a mhaireann 1 nóiméad amháin ina bhfuil roinnt faisnéis eile: https://www.irishaid.ie/what-we-do/who-we-work-with/our-partner-countries/</a:t>
            </a:r>
          </a:p>
          <a:p>
            <a:pPr algn="l" rtl="0">
              <a:lnSpc>
                <a:spcPct val="107000"/>
              </a:lnSpc>
              <a:spcAft>
                <a:spcPts val="867"/>
              </a:spcAft>
            </a:pPr>
            <a:endParaRPr lang="ga" sz="120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D’fhéadfadh sé a bheith spéisiúil do na daltaí plé a dhéanamh ar an eolas atá acu ar na tíortha cheana féin agus ar an Sprioc Dhomhanda a bhfuil Cúnamh Éireann ag saothrú ina treo. Ar an gcaoi sin, dhéanfaí nasc díreach idir na Spriocanna Domhanda agus obair Chúnamh Éireann.  Tá an nasc idir an Aetóip agus na Spriocanna Domhanda curtha isteach againn chun cabhrú leat.</a:t>
            </a:r>
          </a:p>
          <a:p>
            <a:endParaRPr lang="en-US" dirty="0"/>
          </a:p>
        </p:txBody>
      </p:sp>
      <p:sp>
        <p:nvSpPr>
          <p:cNvPr id="4" name="Slide Number Placeholder 3"/>
          <p:cNvSpPr>
            <a:spLocks noGrp="1"/>
          </p:cNvSpPr>
          <p:nvPr>
            <p:ph type="sldNum" sz="quarter" idx="5"/>
          </p:nvPr>
        </p:nvSpPr>
        <p:spPr/>
        <p:txBody>
          <a:bodyPr/>
          <a:lstStyle/>
          <a:p>
            <a:fld id="{B240E1BF-6B19-5F4D-A2E6-BBFBEE80FBD7}" type="slidenum">
              <a:rPr lang="en-US" smtClean="0"/>
              <a:t>8</a:t>
            </a:fld>
            <a:endParaRPr lang="en-US"/>
          </a:p>
        </p:txBody>
      </p:sp>
    </p:spTree>
    <p:extLst>
      <p:ext uri="{BB962C8B-B14F-4D97-AF65-F5344CB8AC3E}">
        <p14:creationId xmlns:p14="http://schemas.microsoft.com/office/powerpoint/2010/main" val="2452350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752" rtl="0">
              <a:defRPr/>
            </a:pPr>
            <a:r>
              <a:rPr lang="ga" b="1" i="0" u="none" baseline="0" dirty="0"/>
              <a:t>Nótaí don Mhúinteoir: Gníomhaíocht 2 </a:t>
            </a:r>
            <a:r>
              <a:rPr lang="ga" sz="1000" b="1" i="0" u="none" baseline="0" dirty="0">
                <a:ea typeface="Calibri" panose="020F0502020204030204" pitchFamily="34" charset="0"/>
                <a:cs typeface="Times New Roman" panose="02020603050405020304" pitchFamily="18" charset="0"/>
              </a:rPr>
              <a:t>(Eolas faoin dul chun cinn)</a:t>
            </a:r>
            <a:r>
              <a:rPr lang="ga" b="1" i="0" u="none" baseline="0" dirty="0"/>
              <a:t> (2 bheochan ag * Cliceáil)</a:t>
            </a:r>
            <a:endParaRPr lang="ga" b="0" i="0" dirty="0"/>
          </a:p>
          <a:p>
            <a:pPr algn="l" defTabSz="990752" rtl="0">
              <a:defRPr/>
            </a:pPr>
            <a:endParaRPr lang="ga" b="0" i="1" dirty="0"/>
          </a:p>
          <a:p>
            <a:pPr algn="l" rtl="0">
              <a:lnSpc>
                <a:spcPct val="107000"/>
              </a:lnSpc>
              <a:spcAft>
                <a:spcPts val="867"/>
              </a:spcAft>
            </a:pPr>
            <a:r>
              <a:rPr lang="ga" sz="1200" b="0" i="0" u="none" baseline="0" dirty="0">
                <a:latin typeface="Calibri" panose="020F0502020204030204" pitchFamily="34" charset="0"/>
                <a:ea typeface="Calibri" panose="020F0502020204030204" pitchFamily="34" charset="0"/>
                <a:cs typeface="Times New Roman" panose="02020603050405020304" pitchFamily="18" charset="0"/>
              </a:rPr>
              <a:t>Iarr ar bheirt daltaí an téacs faoin Maláiv agus faoi Mhósaimbíc a léamh. Mínigh aon fhocal nó aon fhrása casta atá ann. Mar shampla, éagsúlú (níos mó barra éagsúla a fhás). Tá cuid den teanga san eolas seo simplithe againn mar is iad daltaí bunscoile a bheidh á léamh</a:t>
            </a:r>
            <a:endParaRPr lang="ga" sz="1200" b="0"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Má thacaímid le feirmeoirí sa Mhaláiv barra dúchasacha éagsúla a fhás, cabhraímid le cinntiú go mbeidh barra éagsúla le hithe ag daoine.  Cabhraíonn sé sin lena chinntiú go dtiocfaidh feabhas ar an ithir, ar shláinte mhuintir na háite, agus ar chumas mhuintir na háite ioncam níos mó a fháil.  </a:t>
            </a:r>
          </a:p>
          <a:p>
            <a:pPr algn="l" rtl="0">
              <a:lnSpc>
                <a:spcPct val="107000"/>
              </a:lnSpc>
              <a:spcAft>
                <a:spcPts val="867"/>
              </a:spcAft>
            </a:pPr>
            <a:endParaRPr lang="ga" sz="1200" i="1" dirty="0">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67"/>
              </a:spcAft>
            </a:pPr>
            <a:r>
              <a:rPr lang="ga" sz="1200" b="0" i="1" u="none" baseline="0" dirty="0">
                <a:latin typeface="Calibri" panose="020F0502020204030204" pitchFamily="34" charset="0"/>
                <a:ea typeface="Calibri" panose="020F0502020204030204" pitchFamily="34" charset="0"/>
                <a:cs typeface="Times New Roman" panose="02020603050405020304" pitchFamily="18" charset="0"/>
              </a:rPr>
              <a:t>Cén bhaint atá ann idir uisce óil glan a chur ar fáil do dhaoine agus deireadh a chur leis an ocras?  Cé na Spriocanna Domhanda eile a dtacaímid leo sa Mhaláiv agus i Mósaimbíc?</a:t>
            </a:r>
          </a:p>
          <a:p>
            <a:endParaRPr lang="en-US" dirty="0"/>
          </a:p>
        </p:txBody>
      </p:sp>
      <p:sp>
        <p:nvSpPr>
          <p:cNvPr id="4" name="Slide Number Placeholder 3"/>
          <p:cNvSpPr>
            <a:spLocks noGrp="1"/>
          </p:cNvSpPr>
          <p:nvPr>
            <p:ph type="sldNum" sz="quarter" idx="5"/>
          </p:nvPr>
        </p:nvSpPr>
        <p:spPr/>
        <p:txBody>
          <a:bodyPr/>
          <a:lstStyle/>
          <a:p>
            <a:fld id="{B240E1BF-6B19-5F4D-A2E6-BBFBEE80FBD7}" type="slidenum">
              <a:rPr lang="en-US" smtClean="0"/>
              <a:t>9</a:t>
            </a:fld>
            <a:endParaRPr lang="en-US"/>
          </a:p>
        </p:txBody>
      </p:sp>
    </p:spTree>
    <p:extLst>
      <p:ext uri="{BB962C8B-B14F-4D97-AF65-F5344CB8AC3E}">
        <p14:creationId xmlns:p14="http://schemas.microsoft.com/office/powerpoint/2010/main" val="1642581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282F-07EC-C0B2-913C-356FA92C422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3A27DF2-9A21-27C5-BD09-94346962DC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DCA67CC-BAF7-89FD-102D-8B4071097D4C}"/>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5" name="Footer Placeholder 4">
            <a:extLst>
              <a:ext uri="{FF2B5EF4-FFF2-40B4-BE49-F238E27FC236}">
                <a16:creationId xmlns:a16="http://schemas.microsoft.com/office/drawing/2014/main" id="{115F3A11-E238-EF89-01D5-AB7BDBFF6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1E67E-3AAD-06CE-866A-ACB1F61FC72A}"/>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1119047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CDC6-A5CF-6159-8FA4-2D30BBC36BB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758077-C175-2CB2-A593-E25B17F8FC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C82071-4B95-31CA-59E7-45F4F22E10AE}"/>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5" name="Footer Placeholder 4">
            <a:extLst>
              <a:ext uri="{FF2B5EF4-FFF2-40B4-BE49-F238E27FC236}">
                <a16:creationId xmlns:a16="http://schemas.microsoft.com/office/drawing/2014/main" id="{C280C4DA-475C-9664-6ED5-98723DDB1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1E782-18AF-EC9F-18E7-C0F154317C68}"/>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1077570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280CC-0508-367F-6587-D3D3F9D427E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35F047-0FAD-6E29-3B9F-9D8B81E37A3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D4D4C7-3E3D-B939-9925-A0B61E26A615}"/>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5" name="Footer Placeholder 4">
            <a:extLst>
              <a:ext uri="{FF2B5EF4-FFF2-40B4-BE49-F238E27FC236}">
                <a16:creationId xmlns:a16="http://schemas.microsoft.com/office/drawing/2014/main" id="{138AAF17-C85E-E988-143B-F4FEE045E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A973D-4F6F-BBEA-0AA5-57E5ABA18105}"/>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44098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17FE-313B-E423-E0E1-0B3BA5DC00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ACC9D4-0067-E3DB-03FC-673122F5D62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425812-C140-F46E-CFDC-51A977F30600}"/>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5" name="Footer Placeholder 4">
            <a:extLst>
              <a:ext uri="{FF2B5EF4-FFF2-40B4-BE49-F238E27FC236}">
                <a16:creationId xmlns:a16="http://schemas.microsoft.com/office/drawing/2014/main" id="{05975B56-3069-C475-63E4-5393D4CD5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C0D70-DBAB-DC5A-5AE1-B64083A6972C}"/>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418251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578DD-5E67-148A-C6EF-18C7262AD34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BDF1B5D-16F2-5F4C-2392-BA0EC2811F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73FA71C-F070-321F-E830-FF785995C5D4}"/>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5" name="Footer Placeholder 4">
            <a:extLst>
              <a:ext uri="{FF2B5EF4-FFF2-40B4-BE49-F238E27FC236}">
                <a16:creationId xmlns:a16="http://schemas.microsoft.com/office/drawing/2014/main" id="{BD32CAFC-F536-F1CD-09DF-24C3B7834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4D4BC-D25B-3D5D-56BB-D1A5E56A0424}"/>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144043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7EE1-4AD0-FAA0-B84A-81745C4FBA0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73E7E4B-2E3C-4E8E-9021-76C231AC61D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93F46C-82B3-8F0F-CE6F-EE0CD42B687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35E484-220B-73C4-90EA-9F06664D71AC}"/>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6" name="Footer Placeholder 5">
            <a:extLst>
              <a:ext uri="{FF2B5EF4-FFF2-40B4-BE49-F238E27FC236}">
                <a16:creationId xmlns:a16="http://schemas.microsoft.com/office/drawing/2014/main" id="{C5BEADC1-87F3-E05F-9B7D-7D62CF0BE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7EBA4-7CFC-8C20-0904-033B845F72F9}"/>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257365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E9DF-7494-DE76-DD9A-5E7BB891D0C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CEFE78-A8B7-51A7-7180-D8F5662C8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F8B9810-2C78-3739-2B15-24A9BB100BB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0DCFA93-F0B3-8D0D-390D-999A8E74A4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4D3D9F-BCA0-524E-D4EE-44D582AFD40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0CEFEB5-24EB-EBCE-D7BD-A4131E11DA66}"/>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8" name="Footer Placeholder 7">
            <a:extLst>
              <a:ext uri="{FF2B5EF4-FFF2-40B4-BE49-F238E27FC236}">
                <a16:creationId xmlns:a16="http://schemas.microsoft.com/office/drawing/2014/main" id="{C5CA742C-7CD3-D595-3D3D-F1DA729446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7B574-070A-7ED7-E018-F75929B825AA}"/>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419495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BD6F-D712-3E16-0621-68130C7B118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2EC99E-087A-B141-4517-712EAA9C7049}"/>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4" name="Footer Placeholder 3">
            <a:extLst>
              <a:ext uri="{FF2B5EF4-FFF2-40B4-BE49-F238E27FC236}">
                <a16:creationId xmlns:a16="http://schemas.microsoft.com/office/drawing/2014/main" id="{BF97D066-948F-D8D1-A36E-C6ECCD1A2B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2AC5C1-0A53-FB49-AAE4-6C49AB12A8DA}"/>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671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1AF5C0-BDFC-B144-B517-0CF10472CC9C}"/>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3" name="Footer Placeholder 2">
            <a:extLst>
              <a:ext uri="{FF2B5EF4-FFF2-40B4-BE49-F238E27FC236}">
                <a16:creationId xmlns:a16="http://schemas.microsoft.com/office/drawing/2014/main" id="{A85786DB-09A6-4D5F-609D-FED7E073D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1B19BE-AA96-CE72-E0CF-123745897028}"/>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429453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7B0F-7266-F56F-06F5-4370EF7128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7C1D2EF-38F8-1B2C-C4B4-FA5D24131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5D436A2-55EA-A2F1-610D-95F38E01F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B4C0BB-68D0-A485-0FDB-4A80227806D2}"/>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6" name="Footer Placeholder 5">
            <a:extLst>
              <a:ext uri="{FF2B5EF4-FFF2-40B4-BE49-F238E27FC236}">
                <a16:creationId xmlns:a16="http://schemas.microsoft.com/office/drawing/2014/main" id="{7BCD8A36-FF00-D4B3-650E-0DE3EC00C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47B17-D698-7A84-A685-5CBFB3C21002}"/>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3748684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EC53-B3C4-4EB4-04B3-A648694FE1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A020204-BBD6-997A-A3CE-A04E7F8CB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6C6D8C-51C9-3E19-4C99-087C209E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726A4C-664E-E6A8-1572-7CBC47E876BC}"/>
              </a:ext>
            </a:extLst>
          </p:cNvPr>
          <p:cNvSpPr>
            <a:spLocks noGrp="1"/>
          </p:cNvSpPr>
          <p:nvPr>
            <p:ph type="dt" sz="half" idx="10"/>
          </p:nvPr>
        </p:nvSpPr>
        <p:spPr/>
        <p:txBody>
          <a:bodyPr/>
          <a:lstStyle/>
          <a:p>
            <a:fld id="{11E817FD-EF1F-0849-8C6C-9FFCCB4ADC6D}" type="datetimeFigureOut">
              <a:rPr lang="en-US" smtClean="0"/>
              <a:t>11/10/23</a:t>
            </a:fld>
            <a:endParaRPr lang="en-US"/>
          </a:p>
        </p:txBody>
      </p:sp>
      <p:sp>
        <p:nvSpPr>
          <p:cNvPr id="6" name="Footer Placeholder 5">
            <a:extLst>
              <a:ext uri="{FF2B5EF4-FFF2-40B4-BE49-F238E27FC236}">
                <a16:creationId xmlns:a16="http://schemas.microsoft.com/office/drawing/2014/main" id="{A4601FBF-EDEE-55FC-BDAC-B34593893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BFD0CE-9A1C-9FFF-DE94-80BBE6EB28D6}"/>
              </a:ext>
            </a:extLst>
          </p:cNvPr>
          <p:cNvSpPr>
            <a:spLocks noGrp="1"/>
          </p:cNvSpPr>
          <p:nvPr>
            <p:ph type="sldNum" sz="quarter" idx="12"/>
          </p:nvPr>
        </p:nvSpPr>
        <p:spPr/>
        <p:txBody>
          <a:bodyPr/>
          <a:lstStyle/>
          <a:p>
            <a:fld id="{F326EB42-B990-C44F-9B28-1F21725A7A16}" type="slidenum">
              <a:rPr lang="en-US" smtClean="0"/>
              <a:t>‹#›</a:t>
            </a:fld>
            <a:endParaRPr lang="en-US"/>
          </a:p>
        </p:txBody>
      </p:sp>
    </p:spTree>
    <p:extLst>
      <p:ext uri="{BB962C8B-B14F-4D97-AF65-F5344CB8AC3E}">
        <p14:creationId xmlns:p14="http://schemas.microsoft.com/office/powerpoint/2010/main" val="242262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ED19F-4694-3033-B769-207E13E3D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C13A94-C8EA-275C-8B6F-64BA3AABEA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09F450-3373-9529-42FF-257B2C29C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817FD-EF1F-0849-8C6C-9FFCCB4ADC6D}" type="datetimeFigureOut">
              <a:rPr lang="en-US" smtClean="0"/>
              <a:t>11/10/23</a:t>
            </a:fld>
            <a:endParaRPr lang="en-US"/>
          </a:p>
        </p:txBody>
      </p:sp>
      <p:sp>
        <p:nvSpPr>
          <p:cNvPr id="5" name="Footer Placeholder 4">
            <a:extLst>
              <a:ext uri="{FF2B5EF4-FFF2-40B4-BE49-F238E27FC236}">
                <a16:creationId xmlns:a16="http://schemas.microsoft.com/office/drawing/2014/main" id="{317C288E-9C0B-4A49-8398-6087AA079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C883CF-EEBF-A4CC-16B1-FFA596B85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6EB42-B990-C44F-9B28-1F21725A7A16}" type="slidenum">
              <a:rPr lang="en-US" smtClean="0"/>
              <a:t>‹#›</a:t>
            </a:fld>
            <a:endParaRPr lang="en-US"/>
          </a:p>
        </p:txBody>
      </p:sp>
    </p:spTree>
    <p:extLst>
      <p:ext uri="{BB962C8B-B14F-4D97-AF65-F5344CB8AC3E}">
        <p14:creationId xmlns:p14="http://schemas.microsoft.com/office/powerpoint/2010/main" val="4017720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globalspinner.ourworldirishaidawards.ie/#/game/tit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mGC9O485zHQ?feature=oembed" TargetMode="Externa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002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A285BDB-7F9E-55EA-5DEC-BA5A9B89D6D8}"/>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36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4"/>
            <a:extLst>
              <a:ext uri="{FF2B5EF4-FFF2-40B4-BE49-F238E27FC236}">
                <a16:creationId xmlns:a16="http://schemas.microsoft.com/office/drawing/2014/main" id="{D963CDBD-5CEB-91E6-B998-7868BCE3571E}"/>
              </a:ext>
            </a:extLst>
          </p:cNvPr>
          <p:cNvSpPr/>
          <p:nvPr/>
        </p:nvSpPr>
        <p:spPr>
          <a:xfrm rot="21304821">
            <a:off x="2808081" y="1582315"/>
            <a:ext cx="3944397" cy="3825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22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4031C4-4D00-974B-ADE6-A5496DA93511}"/>
              </a:ext>
            </a:extLst>
          </p:cNvPr>
          <p:cNvSpPr/>
          <p:nvPr/>
        </p:nvSpPr>
        <p:spPr>
          <a:xfrm>
            <a:off x="622169" y="4079448"/>
            <a:ext cx="7362334" cy="1586061"/>
          </a:xfrm>
          <a:prstGeom prst="rect">
            <a:avLst/>
          </a:prstGeom>
          <a:solidFill>
            <a:srgbClr val="69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een and white poster with a football ball in a net&#10;&#10;Description automatically generated">
            <a:extLst>
              <a:ext uri="{FF2B5EF4-FFF2-40B4-BE49-F238E27FC236}">
                <a16:creationId xmlns:a16="http://schemas.microsoft.com/office/drawing/2014/main" id="{FF0538E7-ACD5-8291-F67A-5C2E38318011}"/>
              </a:ext>
            </a:extLst>
          </p:cNvPr>
          <p:cNvPicPr>
            <a:picLocks noChangeAspect="1"/>
          </p:cNvPicPr>
          <p:nvPr/>
        </p:nvPicPr>
        <p:blipFill rotWithShape="1">
          <a:blip r:embed="rId3"/>
          <a:srcRect l="5799" t="59485" r="33737" b="18763"/>
          <a:stretch/>
        </p:blipFill>
        <p:spPr>
          <a:xfrm>
            <a:off x="707010" y="4079448"/>
            <a:ext cx="7371761" cy="1491793"/>
          </a:xfrm>
          <a:prstGeom prst="rect">
            <a:avLst/>
          </a:prstGeom>
        </p:spPr>
      </p:pic>
      <p:sp>
        <p:nvSpPr>
          <p:cNvPr id="14" name="Rectangle 13">
            <a:extLst>
              <a:ext uri="{FF2B5EF4-FFF2-40B4-BE49-F238E27FC236}">
                <a16:creationId xmlns:a16="http://schemas.microsoft.com/office/drawing/2014/main" id="{254CEBE0-A8E5-201C-C6B2-8484CCD1FF43}"/>
              </a:ext>
            </a:extLst>
          </p:cNvPr>
          <p:cNvSpPr/>
          <p:nvPr/>
        </p:nvSpPr>
        <p:spPr>
          <a:xfrm>
            <a:off x="4703974" y="1349210"/>
            <a:ext cx="5344999" cy="2062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white poster with a football ball in a net&#10;&#10;Description automatically generated">
            <a:extLst>
              <a:ext uri="{FF2B5EF4-FFF2-40B4-BE49-F238E27FC236}">
                <a16:creationId xmlns:a16="http://schemas.microsoft.com/office/drawing/2014/main" id="{86F07B1D-31EE-9B6F-BDC4-E6F47E5B1A73}"/>
              </a:ext>
            </a:extLst>
          </p:cNvPr>
          <p:cNvPicPr>
            <a:picLocks noChangeAspect="1"/>
          </p:cNvPicPr>
          <p:nvPr/>
        </p:nvPicPr>
        <p:blipFill rotWithShape="1">
          <a:blip r:embed="rId3"/>
          <a:srcRect l="36958" t="19932" r="16109" b="69484"/>
          <a:stretch/>
        </p:blipFill>
        <p:spPr>
          <a:xfrm>
            <a:off x="4506012" y="1366887"/>
            <a:ext cx="5722070" cy="725864"/>
          </a:xfrm>
          <a:prstGeom prst="rect">
            <a:avLst/>
          </a:prstGeom>
        </p:spPr>
      </p:pic>
      <p:pic>
        <p:nvPicPr>
          <p:cNvPr id="5" name="Picture 4" descr="A green and white poster with a football ball in a net&#10;&#10;Description automatically generated">
            <a:extLst>
              <a:ext uri="{FF2B5EF4-FFF2-40B4-BE49-F238E27FC236}">
                <a16:creationId xmlns:a16="http://schemas.microsoft.com/office/drawing/2014/main" id="{FA51BED0-874B-4FBD-DA15-1ACAD0EC0B48}"/>
              </a:ext>
            </a:extLst>
          </p:cNvPr>
          <p:cNvPicPr>
            <a:picLocks noChangeAspect="1"/>
          </p:cNvPicPr>
          <p:nvPr/>
        </p:nvPicPr>
        <p:blipFill rotWithShape="1">
          <a:blip r:embed="rId3"/>
          <a:srcRect l="38583" t="30515" r="19201" b="60000"/>
          <a:stretch/>
        </p:blipFill>
        <p:spPr>
          <a:xfrm>
            <a:off x="4703974" y="2092750"/>
            <a:ext cx="5147035" cy="650449"/>
          </a:xfrm>
          <a:prstGeom prst="rect">
            <a:avLst/>
          </a:prstGeom>
        </p:spPr>
      </p:pic>
      <p:pic>
        <p:nvPicPr>
          <p:cNvPr id="7" name="Picture 6" descr="A green and white poster with a football ball in a net&#10;&#10;Description automatically generated">
            <a:extLst>
              <a:ext uri="{FF2B5EF4-FFF2-40B4-BE49-F238E27FC236}">
                <a16:creationId xmlns:a16="http://schemas.microsoft.com/office/drawing/2014/main" id="{3E4A1E7E-EFFB-0502-8931-DEAEF3DAB758}"/>
              </a:ext>
            </a:extLst>
          </p:cNvPr>
          <p:cNvPicPr>
            <a:picLocks noChangeAspect="1"/>
          </p:cNvPicPr>
          <p:nvPr/>
        </p:nvPicPr>
        <p:blipFill rotWithShape="1">
          <a:blip r:embed="rId3"/>
          <a:srcRect l="38582" t="40000" r="20902" b="50000"/>
          <a:stretch/>
        </p:blipFill>
        <p:spPr>
          <a:xfrm>
            <a:off x="4703974" y="2743199"/>
            <a:ext cx="4939647" cy="685802"/>
          </a:xfrm>
          <a:prstGeom prst="rect">
            <a:avLst/>
          </a:prstGeom>
        </p:spPr>
      </p:pic>
    </p:spTree>
    <p:extLst>
      <p:ext uri="{BB962C8B-B14F-4D97-AF65-F5344CB8AC3E}">
        <p14:creationId xmlns:p14="http://schemas.microsoft.com/office/powerpoint/2010/main" val="30400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28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45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708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sign with purple text&#10;&#10;Description automatically generated">
            <a:extLst>
              <a:ext uri="{FF2B5EF4-FFF2-40B4-BE49-F238E27FC236}">
                <a16:creationId xmlns:a16="http://schemas.microsoft.com/office/drawing/2014/main" id="{C2324286-F58E-76B4-FE13-12AB90E226EF}"/>
              </a:ext>
            </a:extLst>
          </p:cNvPr>
          <p:cNvPicPr>
            <a:picLocks noChangeAspect="1"/>
          </p:cNvPicPr>
          <p:nvPr/>
        </p:nvPicPr>
        <p:blipFill rotWithShape="1">
          <a:blip r:embed="rId4"/>
          <a:srcRect l="12973" t="29370" r="23075" b="47748"/>
          <a:stretch/>
        </p:blipFill>
        <p:spPr>
          <a:xfrm>
            <a:off x="1581664" y="2014151"/>
            <a:ext cx="7797113" cy="1569308"/>
          </a:xfrm>
          <a:prstGeom prst="rect">
            <a:avLst/>
          </a:prstGeom>
        </p:spPr>
      </p:pic>
      <p:pic>
        <p:nvPicPr>
          <p:cNvPr id="5" name="Picture 4" descr="A green and white sign with purple text&#10;&#10;Description automatically generated">
            <a:extLst>
              <a:ext uri="{FF2B5EF4-FFF2-40B4-BE49-F238E27FC236}">
                <a16:creationId xmlns:a16="http://schemas.microsoft.com/office/drawing/2014/main" id="{31B38739-2B13-96DC-CBDB-BE027364F19A}"/>
              </a:ext>
            </a:extLst>
          </p:cNvPr>
          <p:cNvPicPr>
            <a:picLocks noChangeAspect="1"/>
          </p:cNvPicPr>
          <p:nvPr/>
        </p:nvPicPr>
        <p:blipFill rotWithShape="1">
          <a:blip r:embed="rId4"/>
          <a:srcRect l="16824" t="55135" r="19223" b="26126"/>
          <a:stretch/>
        </p:blipFill>
        <p:spPr>
          <a:xfrm>
            <a:off x="2051222" y="3781168"/>
            <a:ext cx="7797114" cy="1285102"/>
          </a:xfrm>
          <a:prstGeom prst="rect">
            <a:avLst/>
          </a:prstGeom>
        </p:spPr>
      </p:pic>
    </p:spTree>
    <p:extLst>
      <p:ext uri="{BB962C8B-B14F-4D97-AF65-F5344CB8AC3E}">
        <p14:creationId xmlns:p14="http://schemas.microsoft.com/office/powerpoint/2010/main" val="388853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2" title="Irish Aid - We are Making a Difference">
            <a:hlinkClick r:id="" action="ppaction://media"/>
            <a:extLst>
              <a:ext uri="{FF2B5EF4-FFF2-40B4-BE49-F238E27FC236}">
                <a16:creationId xmlns:a16="http://schemas.microsoft.com/office/drawing/2014/main" id="{F5919588-FEA2-B923-45CE-9C1D765DF8D5}"/>
              </a:ext>
            </a:extLst>
          </p:cNvPr>
          <p:cNvPicPr>
            <a:picLocks noRot="1" noChangeAspect="1"/>
          </p:cNvPicPr>
          <p:nvPr>
            <a:videoFile r:link="rId1"/>
          </p:nvPr>
        </p:nvPicPr>
        <p:blipFill>
          <a:blip r:embed="rId5"/>
          <a:stretch>
            <a:fillRect/>
          </a:stretch>
        </p:blipFill>
        <p:spPr>
          <a:xfrm>
            <a:off x="7343525" y="2338412"/>
            <a:ext cx="3246216" cy="1834112"/>
          </a:xfrm>
          <a:prstGeom prst="rect">
            <a:avLst/>
          </a:prstGeom>
        </p:spPr>
      </p:pic>
    </p:spTree>
    <p:extLst>
      <p:ext uri="{BB962C8B-B14F-4D97-AF65-F5344CB8AC3E}">
        <p14:creationId xmlns:p14="http://schemas.microsoft.com/office/powerpoint/2010/main" val="101667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descr="ODS GIF - ODS GIFs">
            <a:extLst>
              <a:ext uri="{FF2B5EF4-FFF2-40B4-BE49-F238E27FC236}">
                <a16:creationId xmlns:a16="http://schemas.microsoft.com/office/drawing/2014/main" id="{29E958CE-E951-9B17-81F6-FD034715050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65897"/>
            <a:ext cx="3413760" cy="3413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holding a cigarette&#10;&#10;Description automatically generated with medium confidence">
            <a:extLst>
              <a:ext uri="{FF2B5EF4-FFF2-40B4-BE49-F238E27FC236}">
                <a16:creationId xmlns:a16="http://schemas.microsoft.com/office/drawing/2014/main" id="{351EF546-4178-03FF-7C0D-40D525E83D3D}"/>
              </a:ext>
            </a:extLst>
          </p:cNvPr>
          <p:cNvPicPr>
            <a:picLocks noChangeAspect="1"/>
          </p:cNvPicPr>
          <p:nvPr/>
        </p:nvPicPr>
        <p:blipFill rotWithShape="1">
          <a:blip r:embed="rId5"/>
          <a:srcRect l="7879" t="15725" r="22817" b="39577"/>
          <a:stretch/>
        </p:blipFill>
        <p:spPr>
          <a:xfrm>
            <a:off x="960698" y="1078343"/>
            <a:ext cx="8449519" cy="3065394"/>
          </a:xfrm>
          <a:prstGeom prst="rect">
            <a:avLst/>
          </a:prstGeom>
        </p:spPr>
      </p:pic>
    </p:spTree>
    <p:extLst>
      <p:ext uri="{BB962C8B-B14F-4D97-AF65-F5344CB8AC3E}">
        <p14:creationId xmlns:p14="http://schemas.microsoft.com/office/powerpoint/2010/main" val="171480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832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black screen with colorful squares&#10;&#10;Description automatically generated">
            <a:extLst>
              <a:ext uri="{FF2B5EF4-FFF2-40B4-BE49-F238E27FC236}">
                <a16:creationId xmlns:a16="http://schemas.microsoft.com/office/drawing/2014/main" id="{34D21C99-A891-EA77-C8A0-371D4C91EB8B}"/>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1489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880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1909</Words>
  <Application>Microsoft Macintosh PowerPoint</Application>
  <PresentationFormat>Widescreen</PresentationFormat>
  <Paragraphs>95</Paragraphs>
  <Slides>13</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Söhne</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Kay McKeon</cp:lastModifiedBy>
  <cp:revision>8</cp:revision>
  <dcterms:created xsi:type="dcterms:W3CDTF">2023-11-09T14:42:16Z</dcterms:created>
  <dcterms:modified xsi:type="dcterms:W3CDTF">2023-11-10T09:51:48Z</dcterms:modified>
</cp:coreProperties>
</file>