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7"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2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42259"/>
  </p:normalViewPr>
  <p:slideViewPr>
    <p:cSldViewPr snapToGrid="0">
      <p:cViewPr varScale="1">
        <p:scale>
          <a:sx n="47" d="100"/>
          <a:sy n="47" d="100"/>
        </p:scale>
        <p:origin x="1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9BAE-55A9-264E-A206-CF704E823B69}"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97BFC-87C5-8F4B-B5F5-476AEB256657}" type="slidenum">
              <a:rPr lang="en-US" smtClean="0"/>
              <a:t>‹#›</a:t>
            </a:fld>
            <a:endParaRPr lang="en-US"/>
          </a:p>
        </p:txBody>
      </p:sp>
    </p:spTree>
    <p:extLst>
      <p:ext uri="{BB962C8B-B14F-4D97-AF65-F5344CB8AC3E}">
        <p14:creationId xmlns:p14="http://schemas.microsoft.com/office/powerpoint/2010/main" val="202040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1</a:t>
            </a:fld>
            <a:endParaRPr lang="en-US"/>
          </a:p>
        </p:txBody>
      </p:sp>
    </p:spTree>
    <p:extLst>
      <p:ext uri="{BB962C8B-B14F-4D97-AF65-F5344CB8AC3E}">
        <p14:creationId xmlns:p14="http://schemas.microsoft.com/office/powerpoint/2010/main" val="272452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IE" sz="1800" b="1" i="0" dirty="0" err="1">
                <a:solidFill>
                  <a:srgbClr val="000000"/>
                </a:solidFill>
                <a:effectLst/>
                <a:latin typeface="Arial" panose="020B0604020202020204" pitchFamily="34" charset="0"/>
              </a:rPr>
              <a:t>Nótaí</a:t>
            </a:r>
            <a:r>
              <a:rPr lang="en-IE" sz="1800" b="1" i="0" dirty="0">
                <a:solidFill>
                  <a:srgbClr val="000000"/>
                </a:solidFill>
                <a:effectLst/>
                <a:latin typeface="Arial" panose="020B0604020202020204" pitchFamily="34" charset="0"/>
              </a:rPr>
              <a:t> don </a:t>
            </a:r>
            <a:r>
              <a:rPr lang="en-IE" sz="1800" b="1" i="0" dirty="0" err="1">
                <a:solidFill>
                  <a:srgbClr val="000000"/>
                </a:solidFill>
                <a:effectLst/>
                <a:latin typeface="Arial" panose="020B0604020202020204" pitchFamily="34" charset="0"/>
              </a:rPr>
              <a:t>Mhúinteoir</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Machnamh</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ar</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bhfoghlaim</a:t>
            </a:r>
            <a:r>
              <a:rPr lang="en-IE" sz="1800" b="1" i="0" dirty="0">
                <a:solidFill>
                  <a:srgbClr val="000000"/>
                </a:solidFill>
                <a:effectLst/>
                <a:latin typeface="Arial" panose="020B0604020202020204" pitchFamily="34" charset="0"/>
              </a:rPr>
              <a:t> * </a:t>
            </a:r>
            <a:r>
              <a:rPr lang="en-IE" sz="1800" b="1" i="0" dirty="0" err="1">
                <a:solidFill>
                  <a:srgbClr val="000000"/>
                </a:solidFill>
                <a:effectLst/>
                <a:latin typeface="Arial" panose="020B0604020202020204" pitchFamily="34" charset="0"/>
              </a:rPr>
              <a:t>Cliceáil</a:t>
            </a:r>
            <a:r>
              <a:rPr lang="en-IE" sz="1800" b="1" i="0" dirty="0">
                <a:solidFill>
                  <a:srgbClr val="000000"/>
                </a:solidFill>
                <a:effectLst/>
                <a:latin typeface="Arial" panose="020B0604020202020204" pitchFamily="34" charset="0"/>
              </a:rPr>
              <a:t> – 4 </a:t>
            </a:r>
            <a:r>
              <a:rPr lang="en-IE" sz="1800" b="1" i="0" dirty="0" err="1">
                <a:solidFill>
                  <a:srgbClr val="000000"/>
                </a:solidFill>
                <a:effectLst/>
                <a:latin typeface="Arial" panose="020B0604020202020204" pitchFamily="34" charset="0"/>
              </a:rPr>
              <a:t>bheochan</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i</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ndiaidh</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chéile</a:t>
            </a: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chun</a:t>
            </a:r>
            <a:r>
              <a:rPr lang="en-IE" sz="1800" b="1" i="0" dirty="0">
                <a:solidFill>
                  <a:srgbClr val="000000"/>
                </a:solidFill>
                <a:effectLst/>
                <a:latin typeface="Arial" panose="020B0604020202020204" pitchFamily="34" charset="0"/>
              </a:rPr>
              <a:t> an </a:t>
            </a:r>
            <a:r>
              <a:rPr lang="en-IE" sz="1800" b="1" i="0" dirty="0" err="1">
                <a:solidFill>
                  <a:srgbClr val="000000"/>
                </a:solidFill>
                <a:effectLst/>
                <a:latin typeface="Arial" panose="020B0604020202020204" pitchFamily="34" charset="0"/>
              </a:rPr>
              <a:t>téacs</a:t>
            </a:r>
            <a:r>
              <a:rPr lang="en-IE" sz="1800" b="1" i="0" dirty="0">
                <a:solidFill>
                  <a:srgbClr val="000000"/>
                </a:solidFill>
                <a:effectLst/>
                <a:latin typeface="Arial" panose="020B0604020202020204" pitchFamily="34" charset="0"/>
              </a:rPr>
              <a:t> a </a:t>
            </a:r>
            <a:r>
              <a:rPr lang="en-IE" sz="1800" b="1" i="0" dirty="0" err="1">
                <a:solidFill>
                  <a:srgbClr val="000000"/>
                </a:solidFill>
                <a:effectLst/>
                <a:latin typeface="Arial" panose="020B0604020202020204" pitchFamily="34" charset="0"/>
              </a:rPr>
              <a:t>thaispeáint</a:t>
            </a:r>
            <a:endParaRPr lang="en-IE" sz="2800" b="0" i="0" dirty="0">
              <a:solidFill>
                <a:srgbClr val="222222"/>
              </a:solidFill>
              <a:effectLst/>
              <a:latin typeface="verdana" panose="020B0604030504040204" pitchFamily="34" charset="0"/>
            </a:endParaRPr>
          </a:p>
          <a:p>
            <a:pPr algn="l" rtl="0">
              <a:spcBef>
                <a:spcPts val="0"/>
              </a:spcBef>
              <a:spcAft>
                <a:spcPts val="0"/>
              </a:spcAft>
            </a:pP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Glacaimis</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cúpla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nóiméad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chun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smaoineamh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méid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d’fhoghlaimíomar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Samhlaigh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bhfuil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ag </a:t>
            </a:r>
            <a:r>
              <a:rPr lang="en-IE" sz="1800" b="0" i="1" dirty="0" err="1">
                <a:solidFill>
                  <a:srgbClr val="000000"/>
                </a:solidFill>
                <a:effectLst/>
                <a:latin typeface="Arial" panose="020B0604020202020204" pitchFamily="34" charset="0"/>
              </a:rPr>
              <a:t>imirt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peile</a:t>
            </a:r>
            <a:r>
              <a:rPr lang="en-IE" sz="1800" b="0" i="1"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Faoi</a:t>
            </a:r>
            <a:r>
              <a:rPr lang="en-IE" sz="1800" b="0" i="1" dirty="0">
                <a:solidFill>
                  <a:srgbClr val="000000"/>
                </a:solidFill>
                <a:effectLst/>
                <a:latin typeface="Arial" panose="020B0604020202020204" pitchFamily="34" charset="0"/>
              </a:rPr>
              <a:t> mar a </a:t>
            </a:r>
            <a:r>
              <a:rPr lang="en-IE" sz="1800" b="0" i="1" dirty="0" err="1">
                <a:solidFill>
                  <a:srgbClr val="000000"/>
                </a:solidFill>
                <a:effectLst/>
                <a:latin typeface="Arial" panose="020B0604020202020204" pitchFamily="34" charset="0"/>
              </a:rPr>
              <a:t>léirítear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ar</a:t>
            </a:r>
            <a:r>
              <a:rPr lang="en-IE" sz="1800" b="0" i="1" dirty="0">
                <a:solidFill>
                  <a:srgbClr val="000000"/>
                </a:solidFill>
                <a:effectLst/>
                <a:latin typeface="Arial" panose="020B0604020202020204" pitchFamily="34" charset="0"/>
              </a:rPr>
              <a:t> an </a:t>
            </a:r>
            <a:r>
              <a:rPr lang="en-IE" sz="1800" b="0" i="1" dirty="0" err="1">
                <a:solidFill>
                  <a:srgbClr val="000000"/>
                </a:solidFill>
                <a:effectLst/>
                <a:latin typeface="Arial" panose="020B0604020202020204" pitchFamily="34" charset="0"/>
              </a:rPr>
              <a:t>scáileán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bhí</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foghlaim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cheart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duit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rudaí</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seo</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mhímeáil</a:t>
            </a:r>
            <a:r>
              <a:rPr lang="en-IE" sz="1800" b="0" i="1"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cúl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buaiteach</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fháil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chluiche</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sásta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1"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a:t>
            </a:r>
            <a:r>
              <a:rPr lang="en-IE" sz="1800" b="0" i="1" dirty="0">
                <a:solidFill>
                  <a:srgbClr val="000000"/>
                </a:solidFill>
                <a:effectLst/>
                <a:latin typeface="Arial" panose="020B0604020202020204" pitchFamily="34" charset="0"/>
              </a:rPr>
              <a:t>An </a:t>
            </a:r>
            <a:r>
              <a:rPr lang="en-IE" sz="1800" b="0" i="1" dirty="0" err="1">
                <a:solidFill>
                  <a:srgbClr val="000000"/>
                </a:solidFill>
                <a:effectLst/>
                <a:latin typeface="Arial" panose="020B0604020202020204" pitchFamily="34" charset="0"/>
              </a:rPr>
              <a:t>liathróid</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chiceáil</a:t>
            </a:r>
            <a:r>
              <a:rPr lang="en-IE" sz="1800" b="0" i="1" dirty="0">
                <a:solidFill>
                  <a:srgbClr val="000000"/>
                </a:solidFill>
                <a:effectLst/>
                <a:latin typeface="Arial" panose="020B0604020202020204" pitchFamily="34" charset="0"/>
              </a:rPr>
              <a:t> – </a:t>
            </a:r>
            <a:r>
              <a:rPr lang="en-IE" sz="1800" b="0" i="1" dirty="0" err="1">
                <a:solidFill>
                  <a:srgbClr val="000000"/>
                </a:solidFill>
                <a:effectLst/>
                <a:latin typeface="Arial" panose="020B0604020202020204" pitchFamily="34" charset="0"/>
              </a:rPr>
              <a:t>má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beagán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tacaíocht</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bhreise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féin</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nó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ó</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dhuine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eile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sa</a:t>
            </a:r>
            <a:r>
              <a:rPr lang="en-IE" sz="1800" b="0" i="1" dirty="0">
                <a:solidFill>
                  <a:srgbClr val="000000"/>
                </a:solidFill>
                <a:effectLst/>
                <a:latin typeface="Arial" panose="020B0604020202020204" pitchFamily="34" charset="0"/>
              </a:rPr>
              <a:t> rang ag </a:t>
            </a:r>
            <a:r>
              <a:rPr lang="en-IE" sz="1800" b="0" i="1" dirty="0" err="1">
                <a:solidFill>
                  <a:srgbClr val="000000"/>
                </a:solidFill>
                <a:effectLst/>
                <a:latin typeface="Arial" panose="020B0604020202020204" pitchFamily="34" charset="0"/>
              </a:rPr>
              <a:t>teastáil</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uait</a:t>
            </a:r>
            <a:r>
              <a:rPr lang="en-IE" sz="1800" b="0" i="1" dirty="0">
                <a:solidFill>
                  <a:srgbClr val="000000"/>
                </a:solidFill>
                <a:effectLst/>
                <a:latin typeface="Arial" panose="020B0604020202020204" pitchFamily="34" charset="0"/>
              </a:rPr>
              <a:t> le </a:t>
            </a:r>
            <a:r>
              <a:rPr lang="en-IE" sz="1800" b="0" i="1" dirty="0" err="1">
                <a:solidFill>
                  <a:srgbClr val="000000"/>
                </a:solidFill>
                <a:effectLst/>
                <a:latin typeface="Arial" panose="020B0604020202020204" pitchFamily="34" charset="0"/>
              </a:rPr>
              <a:t>bheith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ábalta</a:t>
            </a:r>
            <a:r>
              <a:rPr lang="en-IE" sz="1800" b="0" i="1" dirty="0">
                <a:solidFill>
                  <a:srgbClr val="000000"/>
                </a:solidFill>
                <a:effectLst/>
                <a:latin typeface="Arial" panose="020B0604020202020204" pitchFamily="34" charset="0"/>
              </a:rPr>
              <a:t> a </a:t>
            </a:r>
            <a:r>
              <a:rPr lang="en-IE" sz="1800" b="0" i="1" dirty="0" err="1">
                <a:solidFill>
                  <a:srgbClr val="000000"/>
                </a:solidFill>
                <a:effectLst/>
                <a:latin typeface="Arial" panose="020B0604020202020204" pitchFamily="34" charset="0"/>
              </a:rPr>
              <a:t>rá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gur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fhoghlaim</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tú</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rud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éigin</a:t>
            </a: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1" i="0" dirty="0">
                <a:solidFill>
                  <a:srgbClr val="000000"/>
                </a:solidFill>
                <a:effectLst/>
                <a:latin typeface="Arial" panose="020B0604020202020204" pitchFamily="34" charset="0"/>
              </a:rPr>
              <a:t>* </a:t>
            </a:r>
            <a:r>
              <a:rPr lang="en-IE" sz="1800" b="1" i="0" dirty="0" err="1">
                <a:solidFill>
                  <a:srgbClr val="000000"/>
                </a:solidFill>
                <a:effectLst/>
                <a:latin typeface="Arial" panose="020B0604020202020204" pitchFamily="34" charset="0"/>
              </a:rPr>
              <a:t>Cliceáil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chun</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beochan</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sheinm</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ngach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ceann</a:t>
            </a:r>
            <a:r>
              <a:rPr lang="en-IE" sz="1800" b="0" i="0" dirty="0">
                <a:solidFill>
                  <a:srgbClr val="000000"/>
                </a:solidFill>
                <a:effectLst/>
                <a:latin typeface="Arial" panose="020B0604020202020204" pitchFamily="34" charset="0"/>
              </a:rPr>
              <a:t> de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spriocanna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foghlama</a:t>
            </a:r>
            <a:r>
              <a:rPr lang="en-IE" sz="1800" b="0" i="0" dirty="0">
                <a:solidFill>
                  <a:srgbClr val="000000"/>
                </a:solidFill>
                <a:effectLst/>
                <a:latin typeface="Arial" panose="020B0604020202020204" pitchFamily="34" charset="0"/>
              </a:rPr>
              <a:t> don </a:t>
            </a:r>
            <a:r>
              <a:rPr lang="en-IE" sz="1800" b="0" i="0" dirty="0" err="1">
                <a:solidFill>
                  <a:srgbClr val="000000"/>
                </a:solidFill>
                <a:effectLst/>
                <a:latin typeface="Arial" panose="020B0604020202020204" pitchFamily="34" charset="0"/>
              </a:rPr>
              <a:t>cheacht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seo</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agus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léigh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amach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os</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ard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nuair</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thaispeántar</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iad</a:t>
            </a:r>
            <a:r>
              <a:rPr lang="en-IE" sz="1800" b="0" i="0" dirty="0">
                <a:solidFill>
                  <a:srgbClr val="000000"/>
                </a:solidFill>
                <a:effectLst/>
                <a:latin typeface="Arial" panose="020B0604020202020204" pitchFamily="34" charset="0"/>
              </a:rPr>
              <a:t>.</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Féach</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cé</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na</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daltaí</a:t>
            </a:r>
            <a:r>
              <a:rPr lang="en-IE" sz="1800" b="0" i="0" dirty="0">
                <a:solidFill>
                  <a:srgbClr val="000000"/>
                </a:solidFill>
                <a:effectLst/>
                <a:latin typeface="Arial" panose="020B0604020202020204" pitchFamily="34" charset="0"/>
              </a:rPr>
              <a:t> a </a:t>
            </a:r>
            <a:r>
              <a:rPr lang="en-IE" sz="1800" b="0" i="0" dirty="0" err="1">
                <a:solidFill>
                  <a:srgbClr val="000000"/>
                </a:solidFill>
                <a:effectLst/>
                <a:latin typeface="Arial" panose="020B0604020202020204" pitchFamily="34" charset="0"/>
              </a:rPr>
              <a:t>bhfuil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tacaíocht</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bhreise</a:t>
            </a:r>
            <a:r>
              <a:rPr lang="en-IE" sz="1800" b="0" i="0" dirty="0">
                <a:solidFill>
                  <a:srgbClr val="000000"/>
                </a:solidFill>
                <a:effectLst/>
                <a:latin typeface="Arial" panose="020B0604020202020204" pitchFamily="34" charset="0"/>
              </a:rPr>
              <a:t> ag </a:t>
            </a:r>
            <a:r>
              <a:rPr lang="en-IE" sz="1800" b="0" i="0" dirty="0" err="1">
                <a:solidFill>
                  <a:srgbClr val="000000"/>
                </a:solidFill>
                <a:effectLst/>
                <a:latin typeface="Arial" panose="020B0604020202020204" pitchFamily="34" charset="0"/>
              </a:rPr>
              <a:t>teastáil</a:t>
            </a:r>
            <a:r>
              <a:rPr lang="en-IE" sz="1800" b="0" i="0" dirty="0">
                <a:solidFill>
                  <a:srgbClr val="000000"/>
                </a:solidFill>
                <a:effectLst/>
                <a:latin typeface="Arial" panose="020B0604020202020204" pitchFamily="34" charset="0"/>
              </a:rPr>
              <a:t> </a:t>
            </a:r>
            <a:r>
              <a:rPr lang="en-IE" sz="1800" b="0" i="0" dirty="0" err="1">
                <a:solidFill>
                  <a:srgbClr val="000000"/>
                </a:solidFill>
                <a:effectLst/>
                <a:latin typeface="Arial" panose="020B0604020202020204" pitchFamily="34" charset="0"/>
              </a:rPr>
              <a:t>uathu</a:t>
            </a:r>
            <a:r>
              <a:rPr lang="en-IE" sz="1800" b="0" i="0" dirty="0">
                <a:solidFill>
                  <a:srgbClr val="000000"/>
                </a:solidFill>
                <a:effectLst/>
                <a:latin typeface="Arial" panose="020B0604020202020204" pitchFamily="34" charset="0"/>
              </a:rPr>
              <a:t>. </a:t>
            </a:r>
            <a:endParaRPr lang="en-IE" sz="2800" b="0" i="0" dirty="0">
              <a:solidFill>
                <a:srgbClr val="222222"/>
              </a:solidFill>
              <a:effectLst/>
              <a:latin typeface="verdana" panose="020B0604030504040204" pitchFamily="34" charset="0"/>
            </a:endParaRPr>
          </a:p>
          <a:p>
            <a:pPr algn="l" rtl="0">
              <a:spcBef>
                <a:spcPts val="0"/>
              </a:spcBef>
              <a:spcAft>
                <a:spcPts val="800"/>
              </a:spcAft>
            </a:pPr>
            <a:br>
              <a:rPr lang="en-IE" sz="1800" b="0" i="0" dirty="0">
                <a:solidFill>
                  <a:srgbClr val="000000"/>
                </a:solidFill>
                <a:effectLst/>
                <a:latin typeface="Arial" panose="020B0604020202020204" pitchFamily="34" charset="0"/>
              </a:rPr>
            </a:br>
            <a:endParaRPr lang="en-IE" sz="2800" b="0" i="0" dirty="0">
              <a:solidFill>
                <a:srgbClr val="222222"/>
              </a:solidFill>
              <a:effectLst/>
              <a:latin typeface="verdana" panose="020B0604030504040204" pitchFamily="34" charset="0"/>
            </a:endParaRPr>
          </a:p>
          <a:p>
            <a:pPr algn="l" rtl="0">
              <a:spcBef>
                <a:spcPts val="0"/>
              </a:spcBef>
              <a:spcAft>
                <a:spcPts val="800"/>
              </a:spcAft>
            </a:pPr>
            <a:r>
              <a:rPr lang="en-IE" sz="1800" b="0" i="1" dirty="0" err="1">
                <a:solidFill>
                  <a:srgbClr val="000000"/>
                </a:solidFill>
                <a:effectLst/>
                <a:latin typeface="Arial" panose="020B0604020202020204" pitchFamily="34" charset="0"/>
              </a:rPr>
              <a:t>Tá</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sár-obair</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déanta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agaibh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agus</a:t>
            </a:r>
            <a:r>
              <a:rPr lang="en-IE" sz="1800" b="0" i="1" dirty="0">
                <a:solidFill>
                  <a:srgbClr val="000000"/>
                </a:solidFill>
                <a:effectLst/>
                <a:latin typeface="Arial" panose="020B0604020202020204" pitchFamily="34" charset="0"/>
              </a:rPr>
              <a:t> is </a:t>
            </a:r>
            <a:r>
              <a:rPr lang="en-IE" sz="1800" b="0" i="1" dirty="0" err="1">
                <a:solidFill>
                  <a:srgbClr val="000000"/>
                </a:solidFill>
                <a:effectLst/>
                <a:latin typeface="Arial" panose="020B0604020202020204" pitchFamily="34" charset="0"/>
              </a:rPr>
              <a:t>Gníomhaithe</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Spriocanna</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Domhanda</a:t>
            </a:r>
            <a:r>
              <a:rPr lang="en-IE" sz="1800" b="0" i="1" dirty="0">
                <a:solidFill>
                  <a:srgbClr val="000000"/>
                </a:solidFill>
                <a:effectLst/>
                <a:latin typeface="Arial" panose="020B0604020202020204" pitchFamily="34" charset="0"/>
              </a:rPr>
              <a:t> den </a:t>
            </a:r>
            <a:r>
              <a:rPr lang="en-IE" sz="1800" b="0" i="1" dirty="0" err="1">
                <a:solidFill>
                  <a:srgbClr val="000000"/>
                </a:solidFill>
                <a:effectLst/>
                <a:latin typeface="Arial" panose="020B0604020202020204" pitchFamily="34" charset="0"/>
              </a:rPr>
              <a:t>chéad</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scoth</a:t>
            </a:r>
            <a:r>
              <a:rPr lang="en-IE" sz="1800" b="0" i="1" dirty="0">
                <a:solidFill>
                  <a:srgbClr val="000000"/>
                </a:solidFill>
                <a:effectLst/>
                <a:latin typeface="Arial" panose="020B0604020202020204" pitchFamily="34" charset="0"/>
              </a:rPr>
              <a:t> </a:t>
            </a:r>
            <a:r>
              <a:rPr lang="en-IE" sz="1800" b="0" i="1" dirty="0" err="1">
                <a:solidFill>
                  <a:srgbClr val="000000"/>
                </a:solidFill>
                <a:effectLst/>
                <a:latin typeface="Arial" panose="020B0604020202020204" pitchFamily="34" charset="0"/>
              </a:rPr>
              <a:t>sibh</a:t>
            </a:r>
            <a:r>
              <a:rPr lang="en-IE" sz="1800" b="0" i="1" dirty="0">
                <a:solidFill>
                  <a:srgbClr val="000000"/>
                </a:solidFill>
                <a:effectLst/>
                <a:latin typeface="Arial" panose="020B0604020202020204" pitchFamily="34" charset="0"/>
              </a:rPr>
              <a:t> go </a:t>
            </a:r>
            <a:r>
              <a:rPr lang="en-IE" sz="1800" b="0" i="1" dirty="0" err="1">
                <a:solidFill>
                  <a:srgbClr val="000000"/>
                </a:solidFill>
                <a:effectLst/>
                <a:latin typeface="Arial" panose="020B0604020202020204" pitchFamily="34" charset="0"/>
              </a:rPr>
              <a:t>léir</a:t>
            </a:r>
            <a:r>
              <a:rPr lang="en-IE" sz="1800" b="0" i="1">
                <a:solidFill>
                  <a:srgbClr val="000000"/>
                </a:solidFill>
                <a:effectLst/>
                <a:latin typeface="Arial" panose="020B0604020202020204" pitchFamily="34" charset="0"/>
              </a:rPr>
              <a:t>.</a:t>
            </a:r>
            <a:endParaRPr lang="en-IE" sz="2800" b="0" i="0">
              <a:solidFill>
                <a:srgbClr val="222222"/>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D5397BFC-87C5-8F4B-B5F5-476AEB256657}" type="slidenum">
              <a:rPr lang="en-US" smtClean="0"/>
              <a:t>10</a:t>
            </a:fld>
            <a:endParaRPr lang="en-US"/>
          </a:p>
        </p:txBody>
      </p:sp>
    </p:spTree>
    <p:extLst>
      <p:ext uri="{BB962C8B-B14F-4D97-AF65-F5344CB8AC3E}">
        <p14:creationId xmlns:p14="http://schemas.microsoft.com/office/powerpoint/2010/main" val="421291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3 (Gníomhaithe Spriocanna Domhanda)</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Beimid páirteach i nDuaiseanna Chúnamh Éireann: An Domhan Seo Againne.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Beidh na saothair bunaithe ar ‘Bia don Bheatha’, téama na nDuaiseanna 2024, ar na Spriocanna Domhanda go ginearálta agus/nó ar obair Chúnamh Éireann i dtíortha éagsúla.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féidir saothar a chur isteach i bhformáid ar bith.  Mar sin, is féidir linn gearrscéalta, dánta, suirbhéanna, físeán de thaibhiú, póstaeir, nó rud éigin eile a chur isteach.  Mar sin, téigí i mbun machnaimh!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féidir linn cibé am atá ag teastáil a ghlacadh chun ár saothar a chumadh, agus is féidir linn roinnt saothair éagsúla a chur isteach.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Bronnfar deimhniú rannpháirtíochta orainn as saothar a chur isteach.  B’fhéidir go bhfoilseofaí saothar linn in eagrán de </a:t>
            </a: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Gníomhaithe Spriocanna Domhanda</a:t>
            </a:r>
            <a:r>
              <a:rPr lang="ga" sz="1200" b="1" i="1" u="none" baseline="0" dirty="0">
                <a:effectLst/>
                <a:latin typeface="Calibri" panose="020F0502020204030204" pitchFamily="34" charset="0"/>
                <a:ea typeface="Calibri" panose="020F0502020204030204" pitchFamily="34" charset="0"/>
                <a:cs typeface="Times New Roman" panose="02020603050405020304" pitchFamily="18" charset="0"/>
              </a:rPr>
              <a:t>, na hirisí ar líne a bhíonn á scríobh ag leanaí do leanaí</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Tabharfar cuireadh do na múinteoirí/daltaí a chum na saothair is fearr teacht chuig na Gradaim Náisiúnta agus foilseofar a saothar in </a:t>
            </a:r>
            <a:r>
              <a:rPr lang="ga" sz="1200" b="1" i="1" u="none" baseline="0" dirty="0">
                <a:effectLst/>
                <a:latin typeface="Calibri" panose="020F0502020204030204" pitchFamily="34" charset="0"/>
                <a:ea typeface="Calibri" panose="020F0502020204030204" pitchFamily="34" charset="0"/>
                <a:cs typeface="Times New Roman" panose="02020603050405020304" pitchFamily="18" charset="0"/>
              </a:rPr>
              <a:t>Bliainiris Gníomhaithe Spriocanna Domhanda</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i mí an Mheithimh 2024. Beidh an bhliainiris ar fáil ar líne agus mar iatán i nuachtán náisiúnta. </a:t>
            </a:r>
            <a:r>
              <a:rPr lang="ga" sz="1200" b="0" i="1" u="none" baseline="0" dirty="0">
                <a:latin typeface="Calibri" panose="020F0502020204030204" pitchFamily="34" charset="0"/>
                <a:ea typeface="Calibri" panose="020F0502020204030204" pitchFamily="34" charset="0"/>
                <a:cs typeface="Calibri" panose="020F0502020204030204" pitchFamily="34" charset="0"/>
              </a:rPr>
              <a:t>Bronnfar cóip de Bliainiris Gníomhaithe Spriocanna Domhanda ar gach buaiteoir mar aon le plaic nó corn don scoil.</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Féach </a:t>
            </a:r>
            <a:r>
              <a:rPr lang="ga" sz="12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tuilleadh faisnéise a fháil mar aon le sonraí faoi iontrálacha a chur isteach ar Dhuaiseanna Chúnamh Éireann: An Domhan Seo Againne  </a:t>
            </a: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11</a:t>
            </a:fld>
            <a:endParaRPr lang="en-US"/>
          </a:p>
        </p:txBody>
      </p:sp>
    </p:spTree>
    <p:extLst>
      <p:ext uri="{BB962C8B-B14F-4D97-AF65-F5344CB8AC3E}">
        <p14:creationId xmlns:p14="http://schemas.microsoft.com/office/powerpoint/2010/main" val="245039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12</a:t>
            </a:fld>
            <a:endParaRPr lang="en-US"/>
          </a:p>
        </p:txBody>
      </p:sp>
    </p:spTree>
    <p:extLst>
      <p:ext uri="{BB962C8B-B14F-4D97-AF65-F5344CB8AC3E}">
        <p14:creationId xmlns:p14="http://schemas.microsoft.com/office/powerpoint/2010/main" val="300245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2</a:t>
            </a:fld>
            <a:endParaRPr lang="en-US"/>
          </a:p>
        </p:txBody>
      </p:sp>
    </p:spTree>
    <p:extLst>
      <p:ext uri="{BB962C8B-B14F-4D97-AF65-F5344CB8AC3E}">
        <p14:creationId xmlns:p14="http://schemas.microsoft.com/office/powerpoint/2010/main" val="353482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t>Nótaí don Mhúinteoir: níl aon nótaí ann</a:t>
            </a:r>
          </a:p>
          <a:p>
            <a:pPr algn="l" rtl="0">
              <a:spcAft>
                <a:spcPts val="800"/>
              </a:spcAft>
            </a:pPr>
            <a:endParaRPr lang="g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3</a:t>
            </a:fld>
            <a:endParaRPr lang="en-US"/>
          </a:p>
        </p:txBody>
      </p:sp>
    </p:spTree>
    <p:extLst>
      <p:ext uri="{BB962C8B-B14F-4D97-AF65-F5344CB8AC3E}">
        <p14:creationId xmlns:p14="http://schemas.microsoft.com/office/powerpoint/2010/main" val="144623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Spriocanna foghlama (3 bheochan i ndiaidh a chéile ag * Cliceáil)</a:t>
            </a:r>
            <a:endParaRPr lang="ga" sz="1200" dirty="0">
              <a:effectLst/>
              <a:latin typeface="Times New Roman" panose="02020603050405020304" pitchFamily="18" charset="0"/>
              <a:ea typeface="Times New Roman" panose="02020603050405020304" pitchFamily="18" charset="0"/>
            </a:endParaRPr>
          </a:p>
          <a:p>
            <a:pPr algn="l" rtl="0"/>
            <a:r>
              <a:rPr lang="ga" sz="1200" b="0" i="0" u="none" baseline="0" dirty="0">
                <a:effectLst/>
                <a:latin typeface="Calibri" panose="020F0502020204030204" pitchFamily="34" charset="0"/>
                <a:ea typeface="Times New Roman" panose="02020603050405020304" pitchFamily="18" charset="0"/>
              </a:rPr>
              <a:t> </a:t>
            </a:r>
            <a:endParaRPr lang="ga" sz="1200" dirty="0">
              <a:effectLst/>
              <a:latin typeface="Times New Roman" panose="02020603050405020304" pitchFamily="18" charset="0"/>
              <a:ea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Mar mhúinteoir, tá aithne mhaith agat ar do chuid daltaí.  Tá lánchead agat athruithe a dhéanamh ar an gceacht lena chur in oiriúint do riachtanais na leanaí sa rang agat.</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Féach na </a:t>
            </a:r>
            <a:r>
              <a:rPr lang="ga" sz="1200" b="0" i="0" u="sng" baseline="0" dirty="0">
                <a:effectLst/>
                <a:latin typeface="Calibri" panose="020F0502020204030204" pitchFamily="34" charset="0"/>
                <a:ea typeface="Calibri" panose="020F0502020204030204" pitchFamily="34" charset="0"/>
                <a:cs typeface="Times New Roman" panose="02020603050405020304" pitchFamily="18" charset="0"/>
              </a:rPr>
              <a:t>Treoirlínte maidir le Dea-chleachtas</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Tá eolas ann ar an dea-chleachtas maidir le ceachtanna ar an mbochtaineacht agus ar chúrsaí forbartha a theagasc, agus tá sé ar fáil i roinn na múinteoirí ar an láithreán gréasáin: </a:t>
            </a:r>
            <a:r>
              <a:rPr lang="ga" sz="1200" b="0" i="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www.ourworldirishaidawards.ie</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na spriocanna foghlama don cheacht seo a bheochan, agus léigh gach sprioc amach os ard.</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é seo an chéad cheacht de chuid Dhuaiseanna Chúnamh Éireann: An Domhan Seo Againne, 2024. Is bealach atá sna Duaiseanna chun eolas a chur ar Chúnamh Éireann agus chun smaoineamh ar bhealaí inar féidir linne ár gcuid féin a dhéanamh chun na Spriocanna Domhanda a bhaint amach.</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Baineann an ceacht seo le ‘Bia don Bheatha’ agus leis an gcaoi ar féidir linn a bheith ag obair ar son fáil chothrom ar bhia, agus plandaí áitiúla dúchasacha a fhás agus a ithe. Cabhróidh sé sin linn freisin roinnt de na Spriocanna Domhanda, nó na Spriocanna um Fhorbairt Inbhuanaithe, a bhaint amach</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bhfeiceann tú lógó Chúnamh Éireann ag bun an tsleamhnáin ar dheis?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cuid de Rialtas na hÉireann é Cúnamh Éireann.  Bíonn Cúnamh Éireann ag obair chun deireadh a chur leis an ocras domhanda agus leis an mbochtaineacht trí bheith ag obair le rialtais eile, le grúpaí éagsúla (grúpaí idirnáisiúnta mar shampla na Náisiúin Aontaithe nó eagraíochtaí neamhrialtasacha), agus le pobail i dtíortha ar fud an domhain.   Beidh tú ag foghlaim níos mó faoi obair Chúnamh Éireann faoi mar a rachaidh tú trí na ceachtanna.</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0" i="1" dirty="0"/>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4</a:t>
            </a:fld>
            <a:endParaRPr lang="en-US"/>
          </a:p>
        </p:txBody>
      </p:sp>
    </p:spTree>
    <p:extLst>
      <p:ext uri="{BB962C8B-B14F-4D97-AF65-F5344CB8AC3E}">
        <p14:creationId xmlns:p14="http://schemas.microsoft.com/office/powerpoint/2010/main" val="322669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Gníomhaíocht 1 (Céard atá i gceist le Cearta an Duine?)</a:t>
            </a:r>
          </a:p>
          <a:p>
            <a:endParaRPr lang="ga" sz="1200" b="1" dirty="0">
              <a:effectLst/>
              <a:latin typeface="Calibri" panose="020F0502020204030204" pitchFamily="34" charset="0"/>
              <a:ea typeface="Times New Roman" panose="02020603050405020304" pitchFamily="18" charset="0"/>
            </a:endParaRPr>
          </a:p>
          <a:p>
            <a:pPr algn="l" rtl="0"/>
            <a:r>
              <a:rPr lang="ga" sz="1200" b="0" i="1" u="none" baseline="0" dirty="0">
                <a:effectLst/>
                <a:latin typeface="Calibri" panose="020F0502020204030204" pitchFamily="34" charset="0"/>
                <a:ea typeface="Times New Roman" panose="02020603050405020304" pitchFamily="18" charset="0"/>
              </a:rPr>
              <a:t>Ar chuala aon duine trácht ar chearta an duine? </a:t>
            </a:r>
          </a:p>
          <a:p>
            <a:endParaRPr lang="ga" sz="1200" b="0" i="1" dirty="0">
              <a:effectLst/>
              <a:latin typeface="Calibri" panose="020F0502020204030204" pitchFamily="34" charset="0"/>
              <a:ea typeface="Times New Roman" panose="02020603050405020304" pitchFamily="18" charset="0"/>
            </a:endParaRPr>
          </a:p>
          <a:p>
            <a:pPr algn="l" rtl="0"/>
            <a:r>
              <a:rPr lang="ga" sz="1200" b="0" i="1" u="none" baseline="0" dirty="0">
                <a:effectLst/>
                <a:latin typeface="Calibri" panose="020F0502020204030204" pitchFamily="34" charset="0"/>
                <a:ea typeface="Times New Roman" panose="02020603050405020304" pitchFamily="18" charset="0"/>
              </a:rPr>
              <a:t>Féachaimis ar an bhfíseán chun tuilleadh eolais a fháil ar chearta an duine.  </a:t>
            </a:r>
          </a:p>
          <a:p>
            <a:endParaRPr lang="ga" sz="1200" b="0" i="1" dirty="0">
              <a:effectLst/>
              <a:latin typeface="Calibri" panose="020F0502020204030204" pitchFamily="34" charset="0"/>
              <a:ea typeface="Times New Roman" panose="02020603050405020304" pitchFamily="18" charset="0"/>
            </a:endParaRPr>
          </a:p>
          <a:p>
            <a:pPr algn="l" rtl="0"/>
            <a:r>
              <a:rPr lang="ga" sz="1200" b="0" i="0" u="none" baseline="0" dirty="0">
                <a:effectLst/>
                <a:latin typeface="Calibri" panose="020F0502020204030204" pitchFamily="34" charset="0"/>
                <a:ea typeface="Times New Roman" panose="02020603050405020304" pitchFamily="18" charset="0"/>
              </a:rPr>
              <a:t>*</a:t>
            </a:r>
            <a:r>
              <a:rPr lang="ga" sz="1200" b="1" i="0" u="none" baseline="0" dirty="0">
                <a:effectLst/>
                <a:latin typeface="Calibri" panose="020F0502020204030204" pitchFamily="34" charset="0"/>
                <a:ea typeface="Times New Roman" panose="02020603050405020304" pitchFamily="18" charset="0"/>
              </a:rPr>
              <a:t>Cliceáil</a:t>
            </a:r>
            <a:r>
              <a:rPr lang="ga" sz="1200" b="0" i="0" u="none" baseline="0" dirty="0">
                <a:effectLst/>
                <a:latin typeface="Calibri" panose="020F0502020204030204" pitchFamily="34" charset="0"/>
                <a:ea typeface="Times New Roman" panose="02020603050405020304" pitchFamily="18" charset="0"/>
              </a:rPr>
              <a:t> chun an físeán a sheinm. </a:t>
            </a:r>
          </a:p>
          <a:p>
            <a:endParaRPr lang="ga" sz="1200" b="0" i="0" dirty="0">
              <a:effectLst/>
              <a:latin typeface="Calibri" panose="020F0502020204030204" pitchFamily="34" charset="0"/>
              <a:ea typeface="Times New Roman" panose="02020603050405020304" pitchFamily="18" charset="0"/>
            </a:endParaRPr>
          </a:p>
          <a:p>
            <a:pPr algn="l" rtl="0"/>
            <a:r>
              <a:rPr lang="ga" sz="1200" b="0" i="1" u="none" baseline="0" dirty="0">
                <a:effectLst/>
                <a:latin typeface="Calibri" panose="020F0502020204030204" pitchFamily="34" charset="0"/>
                <a:ea typeface="Times New Roman" panose="02020603050405020304" pitchFamily="18" charset="0"/>
              </a:rPr>
              <a:t>Tá cur síos san fhíseán ar go leor cearta éagsúla.  Díríonn na duaiseanna seo ar cheann amháin de na cearta sin – an Ceart chun Bia.</a:t>
            </a:r>
          </a:p>
          <a:p>
            <a:endParaRPr lang="ga" sz="1200" b="0" dirty="0">
              <a:effectLst/>
              <a:latin typeface="Calibri" panose="020F0502020204030204" pitchFamily="34" charset="0"/>
              <a:ea typeface="Times New Roman" panose="02020603050405020304" pitchFamily="18" charset="0"/>
            </a:endParaRPr>
          </a:p>
          <a:p>
            <a:pPr algn="l" rtl="0">
              <a:lnSpc>
                <a:spcPct val="107000"/>
              </a:lnSpc>
              <a:spcAft>
                <a:spcPts val="800"/>
              </a:spcAft>
            </a:pPr>
            <a:endParaRPr lang="g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a" dirty="0"/>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5</a:t>
            </a:fld>
            <a:endParaRPr lang="en-US"/>
          </a:p>
        </p:txBody>
      </p:sp>
    </p:spTree>
    <p:extLst>
      <p:ext uri="{BB962C8B-B14F-4D97-AF65-F5344CB8AC3E}">
        <p14:creationId xmlns:p14="http://schemas.microsoft.com/office/powerpoint/2010/main" val="178015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000" b="1" i="0" u="none" baseline="0" dirty="0">
                <a:effectLst/>
                <a:latin typeface="Calibri" panose="020F0502020204030204" pitchFamily="34" charset="0"/>
                <a:ea typeface="Times New Roman" panose="02020603050405020304" pitchFamily="18" charset="0"/>
              </a:rPr>
              <a:t>Nótaí don Mhúinteoir: Gníomhaíocht 1 (Bia don Bheatha) (2 bheochan ag * Cliceáil)</a:t>
            </a:r>
          </a:p>
          <a:p>
            <a:endParaRPr lang="ga" sz="1000" b="0" dirty="0">
              <a:effectLst/>
              <a:latin typeface="Calibri" panose="020F0502020204030204" pitchFamily="34" charset="0"/>
              <a:ea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atá i gceist leis an gCeart chun Bia? </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[Freagraí féideartha: ní bhíonn ocras ar dhuine, tá go leor bia le hithe ag gach duine, ní chuireann gorta isteach ar aon duine ar domhan]</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agus breac síos na freagraí ar an gclár. </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ga" b="0" i="0" u="none" baseline="0" dirty="0"/>
              <a:t>*</a:t>
            </a:r>
            <a:r>
              <a:rPr lang="ga" b="1" i="0" u="none" baseline="0" dirty="0"/>
              <a:t>Cliceáil </a:t>
            </a:r>
            <a:r>
              <a:rPr lang="ga" b="0" i="0" u="none" baseline="0" dirty="0"/>
              <a:t>arís chun féachaint ar an gcur síos ar an gceart.</a:t>
            </a:r>
          </a:p>
          <a:p>
            <a:pPr algn="l" rtl="0"/>
            <a:endParaRPr lang="ga" b="0" i="0" u="none" baseline="0" dirty="0"/>
          </a:p>
          <a:p>
            <a:pPr algn="l" rtl="0"/>
            <a:r>
              <a:rPr lang="en-IE" b="0" i="0" u="none" baseline="0" dirty="0" err="1"/>
              <a:t>Ná</a:t>
            </a:r>
            <a:r>
              <a:rPr lang="en-IE" b="0" i="0" u="none" baseline="0" dirty="0"/>
              <a:t> </a:t>
            </a:r>
            <a:r>
              <a:rPr lang="en-IE" b="0" i="0" u="none" baseline="0" dirty="0" err="1"/>
              <a:t>déan</a:t>
            </a:r>
            <a:r>
              <a:rPr lang="en-IE" b="0" i="0" u="none" baseline="0" dirty="0"/>
              <a:t> </a:t>
            </a:r>
            <a:r>
              <a:rPr lang="en-IE" b="0" i="0" u="none" baseline="0" dirty="0" err="1"/>
              <a:t>dearmad</a:t>
            </a:r>
            <a:r>
              <a:rPr lang="en-IE" b="0" i="0" u="none" baseline="0" dirty="0"/>
              <a:t> </a:t>
            </a:r>
            <a:r>
              <a:rPr lang="en-IE" b="0" i="0" u="none" baseline="0" dirty="0" err="1"/>
              <a:t>pictiúr</a:t>
            </a:r>
            <a:r>
              <a:rPr lang="en-IE" b="0" i="0" u="none" baseline="0" dirty="0"/>
              <a:t> a </a:t>
            </a:r>
            <a:r>
              <a:rPr lang="en-IE" b="0" i="0" u="none" baseline="0" dirty="0" err="1"/>
              <a:t>thógáil</a:t>
            </a:r>
            <a:r>
              <a:rPr lang="en-IE" b="0" i="0" u="none" baseline="0" dirty="0"/>
              <a:t> de </a:t>
            </a:r>
            <a:r>
              <a:rPr lang="en-IE" b="0" i="0" u="none" baseline="0" dirty="0" err="1"/>
              <a:t>fhreagraí</a:t>
            </a:r>
            <a:r>
              <a:rPr lang="en-IE" b="0" i="0" u="none" baseline="0" dirty="0"/>
              <a:t> do </a:t>
            </a:r>
            <a:r>
              <a:rPr lang="en-IE" b="0" i="0" u="none" baseline="0" dirty="0" err="1"/>
              <a:t>dhaltaí</a:t>
            </a:r>
            <a:r>
              <a:rPr lang="en-IE" b="0" i="0" u="none" baseline="0" dirty="0"/>
              <a:t> </a:t>
            </a:r>
            <a:r>
              <a:rPr lang="en-IE" b="0" i="0" u="none" baseline="0" dirty="0" err="1"/>
              <a:t>agus</a:t>
            </a:r>
            <a:r>
              <a:rPr lang="en-IE" b="0" i="0" u="none" baseline="0" dirty="0"/>
              <a:t> </a:t>
            </a:r>
            <a:r>
              <a:rPr lang="en-IE" b="0" i="0" u="none" baseline="0" dirty="0" err="1"/>
              <a:t>iad</a:t>
            </a:r>
            <a:r>
              <a:rPr lang="en-IE" b="0" i="0" u="none" baseline="0" dirty="0"/>
              <a:t> a </a:t>
            </a:r>
            <a:r>
              <a:rPr lang="en-IE" b="0" i="0" u="none" baseline="0" dirty="0" err="1"/>
              <a:t>roinnt</a:t>
            </a:r>
            <a:r>
              <a:rPr lang="en-IE" b="0" i="0" u="none" baseline="0" dirty="0"/>
              <a:t> </a:t>
            </a:r>
            <a:r>
              <a:rPr lang="en-IE" b="0" i="0" u="none" baseline="0" dirty="0" err="1"/>
              <a:t>linn</a:t>
            </a:r>
            <a:r>
              <a:rPr lang="en-IE" b="0" i="0" u="none" baseline="0" dirty="0"/>
              <a:t>, le </a:t>
            </a:r>
            <a:r>
              <a:rPr lang="en-IE" b="0" i="0" u="none" baseline="0" dirty="0" err="1"/>
              <a:t>seans</a:t>
            </a:r>
            <a:r>
              <a:rPr lang="en-IE" b="0" i="0" u="none" baseline="0" dirty="0"/>
              <a:t> a </a:t>
            </a:r>
            <a:r>
              <a:rPr lang="en-IE" b="0" i="0" u="none" baseline="0" dirty="0" err="1"/>
              <a:t>bheith</a:t>
            </a:r>
            <a:endParaRPr lang="en-IE" b="0" i="0" u="none" baseline="0" dirty="0"/>
          </a:p>
          <a:p>
            <a:pPr algn="l" rtl="0"/>
            <a:r>
              <a:rPr lang="en-IE" b="0" i="0" u="none" baseline="0" dirty="0" err="1"/>
              <a:t>inár</a:t>
            </a:r>
            <a:r>
              <a:rPr lang="en-IE" b="0" i="0" u="none" baseline="0" dirty="0"/>
              <a:t> </a:t>
            </a:r>
            <a:r>
              <a:rPr lang="en-IE" b="0" i="0" u="none" baseline="0" dirty="0" err="1"/>
              <a:t>gcéad</a:t>
            </a:r>
            <a:r>
              <a:rPr lang="en-IE" b="0" i="0" u="none" baseline="0" dirty="0"/>
              <a:t> </a:t>
            </a:r>
            <a:r>
              <a:rPr lang="en-IE" b="0" i="0" u="none" baseline="0" dirty="0" err="1"/>
              <a:t>eagrán</a:t>
            </a:r>
            <a:r>
              <a:rPr lang="en-IE" b="0" i="0" u="none" baseline="0" dirty="0"/>
              <a:t> </a:t>
            </a:r>
            <a:r>
              <a:rPr lang="en-IE" b="0" i="0" u="none" baseline="0" dirty="0" err="1"/>
              <a:t>eile</a:t>
            </a:r>
            <a:r>
              <a:rPr lang="en-IE" b="0" i="0" u="none" baseline="0" dirty="0"/>
              <a:t> den iris </a:t>
            </a:r>
            <a:r>
              <a:rPr lang="en-IE" b="0" i="0" u="none" baseline="0" dirty="0" err="1"/>
              <a:t>Gníomhaithe</a:t>
            </a:r>
            <a:r>
              <a:rPr lang="en-IE" b="0" i="0" u="none" baseline="0" dirty="0"/>
              <a:t> </a:t>
            </a:r>
            <a:r>
              <a:rPr lang="en-IE" b="0" i="0" u="none" baseline="0" dirty="0" err="1"/>
              <a:t>Spriocanna</a:t>
            </a:r>
            <a:r>
              <a:rPr lang="en-IE" b="0" i="0" u="none" baseline="0" dirty="0"/>
              <a:t> </a:t>
            </a:r>
            <a:r>
              <a:rPr lang="en-IE" b="0" i="0" u="none" baseline="0" dirty="0" err="1"/>
              <a:t>Domhanda</a:t>
            </a:r>
            <a:r>
              <a:rPr lang="en-IE" b="0" i="0" u="none" baseline="0" dirty="0"/>
              <a:t>!</a:t>
            </a:r>
            <a:endParaRPr lang="ga" b="0" i="0" u="none" baseline="0" dirty="0"/>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6</a:t>
            </a:fld>
            <a:endParaRPr lang="en-US"/>
          </a:p>
        </p:txBody>
      </p:sp>
    </p:spTree>
    <p:extLst>
      <p:ext uri="{BB962C8B-B14F-4D97-AF65-F5344CB8AC3E}">
        <p14:creationId xmlns:p14="http://schemas.microsoft.com/office/powerpoint/2010/main" val="148410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Gníomhaíocht 1 (Bia don Bheatha) (1 bheochan ag * Cliceáil)</a:t>
            </a:r>
            <a:endParaRPr lang="ga" sz="1200" dirty="0">
              <a:effectLst/>
              <a:latin typeface="Times New Roman" panose="02020603050405020304" pitchFamily="18" charset="0"/>
              <a:ea typeface="Times New Roman" panose="02020603050405020304" pitchFamily="18" charset="0"/>
            </a:endParaRPr>
          </a:p>
          <a:p>
            <a:pPr algn="l" rtl="0"/>
            <a:r>
              <a:rPr lang="ga" sz="1200" b="0" i="0" u="none" baseline="0" dirty="0">
                <a:effectLst/>
                <a:latin typeface="Calibri" panose="020F0502020204030204" pitchFamily="34" charset="0"/>
                <a:ea typeface="Times New Roman" panose="02020603050405020304" pitchFamily="18" charset="0"/>
              </a:rPr>
              <a:t>Pléifidh na leanaí i ngrúpaí beaga cén fáth a bhfuil an Ceart chun Bia chomh tábhachtach sin, agus cé atá in ann tacú leis an gceart sin.</a:t>
            </a:r>
          </a:p>
          <a:p>
            <a:pPr marL="285750" indent="-285750" algn="l" rtl="0">
              <a:buFont typeface="Arial" panose="020B0604020202020204" pitchFamily="34" charset="0"/>
              <a:buChar char="•"/>
            </a:pPr>
            <a:r>
              <a:rPr lang="ga" sz="1200" b="0" i="1" u="none" baseline="0" dirty="0">
                <a:effectLst/>
                <a:latin typeface="Calibri" panose="020F0502020204030204" pitchFamily="34" charset="0"/>
                <a:ea typeface="Times New Roman" panose="02020603050405020304" pitchFamily="18" charset="0"/>
              </a:rPr>
              <a:t>Cén fáth a bhfuil an Ceart chun Bia ríthábhachtach do gach duine ar domhan? </a:t>
            </a:r>
          </a:p>
          <a:p>
            <a:pPr marL="285750" indent="-285750" algn="l" rtl="0">
              <a:buFont typeface="Arial" panose="020B0604020202020204" pitchFamily="34" charset="0"/>
              <a:buChar char="•"/>
            </a:pPr>
            <a:r>
              <a:rPr lang="ga" sz="1200" b="0" i="1" u="none" baseline="0" dirty="0">
                <a:effectLst/>
                <a:latin typeface="Calibri" panose="020F0502020204030204" pitchFamily="34" charset="0"/>
                <a:ea typeface="Times New Roman" panose="02020603050405020304" pitchFamily="18" charset="0"/>
              </a:rPr>
              <a:t>Cé atá in ann tacú leis an gCeart chun Bia do gach duine?  (Rialtais, feirmeoirí, daoine aonair, teaghlaigh, gnóthais phríobháideacha, eagraíochta neamhrialtasacha)</a:t>
            </a:r>
            <a:endParaRPr lang="ga" sz="1200" b="1" i="0" dirty="0">
              <a:solidFill>
                <a:srgbClr val="FF0000"/>
              </a:solidFill>
              <a:effectLst/>
              <a:latin typeface="Calibri" panose="020F0502020204030204" pitchFamily="34" charset="0"/>
              <a:ea typeface="Times New Roman" panose="02020603050405020304" pitchFamily="18" charset="0"/>
            </a:endParaRPr>
          </a:p>
          <a:p>
            <a:pPr marL="285750" indent="-285750" algn="l" rtl="0">
              <a:buFont typeface="Arial" panose="020B0604020202020204" pitchFamily="34" charset="0"/>
              <a:buChar char="•"/>
            </a:pPr>
            <a:endParaRPr lang="ga" sz="1200" i="1" dirty="0">
              <a:effectLst/>
              <a:latin typeface="Calibri" panose="020F0502020204030204" pitchFamily="34" charset="0"/>
              <a:ea typeface="Times New Roman" panose="02020603050405020304" pitchFamily="18" charset="0"/>
            </a:endParaRPr>
          </a:p>
          <a:p>
            <a:pPr marL="0" indent="0" algn="l" rtl="0">
              <a:buFont typeface="Arial" panose="020B0604020202020204" pitchFamily="34" charset="0"/>
              <a:buNone/>
            </a:pPr>
            <a:r>
              <a:rPr lang="ga" sz="1200" b="0" i="0" u="none" baseline="0" dirty="0">
                <a:effectLst/>
                <a:latin typeface="Calibri" panose="020F0502020204030204" pitchFamily="34" charset="0"/>
                <a:ea typeface="Times New Roman" panose="02020603050405020304" pitchFamily="18" charset="0"/>
              </a:rPr>
              <a:t>Scríobh na freagraí ar an gclár, mar shampla: </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Tá bia ag teastáil le maireachtáil agus le haghaidh na sláinte</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Bíonn éifeachtaí diúltacha fada ag an droch-chothú ar dhaoine aonair agus ar phobail</a:t>
            </a:r>
          </a:p>
          <a:p>
            <a:pPr marL="285750" indent="-285750" algn="l" rtl="0">
              <a:buFont typeface="Arial" panose="020B0604020202020204" pitchFamily="34" charset="0"/>
              <a:buChar char="•"/>
            </a:pPr>
            <a:r>
              <a:rPr lang="ga" sz="1200" b="0" i="0" u="none" baseline="0" dirty="0">
                <a:effectLst/>
                <a:latin typeface="Calibri" panose="020F0502020204030204" pitchFamily="34" charset="0"/>
                <a:ea typeface="Times New Roman" panose="02020603050405020304" pitchFamily="18" charset="0"/>
              </a:rPr>
              <a:t>Má chinntímid go bhfuil fáil ag gach duine ar bhia, cinntímid go bhfuilimid ag gluaiseacht i dtreo domhan níos cothroime</a:t>
            </a:r>
            <a:endParaRPr lang="ga" sz="1200" dirty="0">
              <a:effectLst/>
              <a:latin typeface="Times New Roman" panose="02020603050405020304" pitchFamily="18" charset="0"/>
              <a:ea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Symbol" panose="05050102010706020507" pitchFamily="18" charset="2"/>
              <a:buChar cha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an ceart ar bhia ag </a:t>
            </a:r>
            <a:r>
              <a:rPr lang="ga" sz="1200" b="0" i="1" u="sng" baseline="0" dirty="0">
                <a:effectLst/>
                <a:latin typeface="Calibri" panose="020F0502020204030204" pitchFamily="34" charset="0"/>
                <a:ea typeface="Calibri" panose="020F0502020204030204" pitchFamily="34" charset="0"/>
                <a:cs typeface="Times New Roman" panose="02020603050405020304" pitchFamily="18" charset="0"/>
              </a:rPr>
              <a:t>gach duine</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is cuma cá bhfuil cónaí orthu, cé hiad féin nó céard atá acu.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rtl="0">
              <a:lnSpc>
                <a:spcPct val="107000"/>
              </a:lnSpc>
              <a:spcAft>
                <a:spcPts val="800"/>
              </a:spcAft>
              <a:buFont typeface="Arial" panose="020B0604020202020204" pitchFamily="34" charset="0"/>
              <a:buNone/>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beochan a sheinm in íomhá lena léirítear an pointe thuas.</a:t>
            </a:r>
          </a:p>
          <a:p>
            <a:pPr marL="0" indent="0" algn="l" rtl="0">
              <a:lnSpc>
                <a:spcPct val="107000"/>
              </a:lnSpc>
              <a:spcAft>
                <a:spcPts val="800"/>
              </a:spcAft>
              <a:buFont typeface="Arial" panose="020B0604020202020204" pitchFamily="34" charset="0"/>
              <a:buNone/>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Symbol" panose="05050102010706020507" pitchFamily="18" charset="2"/>
              <a:buChar char=""/>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bheochan a sheinm i lógó na Náisiún Aontaithe.</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aithníonn aon duine an chruinneog ghorm ar an sleamhnán?  Is é seo lógó na Náisiún Aontaithe.  An féidir le haon duine a rá liom céard atá i gceist leis na Náisiúin Aontaithe?  Eagraíocht idirnáisiúnta – cosúil le club mór – atá sna Náisiúin Aontaithe agus tá 193 thír ann, Éire ina measc.  Le chéile, déanann na 193 thír sin cinntí faoin domhan seo againne, agus faoi conas is féidir linn go léir maireachtáil le chéile ar bhealach inbhuanaithe, leis an gcomhionannas agus faoi shíocháin.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na Náisiúin Aontaithe ar cheann de na heagraíochtaí a chabhraíonn chun ceart gach duine chun bia a chinntiú</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7</a:t>
            </a:fld>
            <a:endParaRPr lang="en-US"/>
          </a:p>
        </p:txBody>
      </p:sp>
    </p:spTree>
    <p:extLst>
      <p:ext uri="{BB962C8B-B14F-4D97-AF65-F5344CB8AC3E}">
        <p14:creationId xmlns:p14="http://schemas.microsoft.com/office/powerpoint/2010/main" val="103928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200" b="1" i="0" u="none" baseline="0" dirty="0">
                <a:effectLst/>
                <a:latin typeface="Calibri" panose="020F0502020204030204" pitchFamily="34" charset="0"/>
                <a:ea typeface="Times New Roman" panose="02020603050405020304" pitchFamily="18" charset="0"/>
              </a:rPr>
              <a:t>Nótaí don Mhúinteoir: Gníomhaíocht 2 (Na Spriocanna Domhanda um Fhorbairt Inbhuanaithe) (3 bheochan ag * Cliceáil)</a:t>
            </a:r>
            <a:endParaRPr lang="ga" sz="1200" dirty="0">
              <a:effectLst/>
              <a:latin typeface="Times New Roman" panose="02020603050405020304" pitchFamily="18" charset="0"/>
              <a:ea typeface="Times New Roman" panose="02020603050405020304" pitchFamily="18" charset="0"/>
            </a:endParaRPr>
          </a:p>
          <a:p>
            <a:endParaRPr lang="ga" sz="1200" i="1" u="sng" dirty="0">
              <a:solidFill>
                <a:srgbClr val="0563C1"/>
              </a:solidFill>
              <a:effectLst/>
              <a:latin typeface="Calibri" panose="020F0502020204030204" pitchFamily="34" charset="0"/>
              <a:ea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bhfaca tú an íomhá seo riamh cheana?  Is iad seo Spriocanna Domhanda na Náisiún Aontaithe um Fhorbairt Inbhuanaithe, nó na Spriocanna Domhanda mar a thugtar orthu.</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chéad phointe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Plean atá sna 17 Sprioc Dhomhanda a dhear na Náisiúin Aontaithe.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dara pointe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Bainfear amach roinnt de na Spriocanna Domhanda más féidir linn an ‘Bia don Bheatha’ a chinntiú ar fud an domhain. Dar leat, cé na spriocanna is mó a bhaineann le ‘Bia don Bheatha’, téama Dhuaiseanna Chúnamh Éireann: An Domhan Seo Againne i mbliana?</a:t>
            </a:r>
          </a:p>
          <a:p>
            <a:pPr algn="l" rtl="0">
              <a:lnSpc>
                <a:spcPct val="107000"/>
              </a:lnSpc>
              <a:spcAft>
                <a:spcPts val="800"/>
              </a:spcAft>
            </a:pPr>
            <a:endParaRPr lang="ga" sz="1200" b="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 Cliceáil</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 chun an tríú pointe urchair a bheochan</a:t>
            </a: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Is spriocanna uilíocha iad na Spriocanna Domhanda.  Mar sin, tá siad ann ar mhaithe le gach aon duine ar domhan, go mór mór na daoine nach gcaitear go cóir leo nó atá faoi mhíbhuntáiste – daoine nach bhfuil go leor bia maith ná uisce glan acu le maireachtáil go sláintiúil nó nach bhfuil an t‑airgead acu a leanaí a chur ar scoil ná cúnamh leighis a fháil nuair is gá.  Is Spriocanna uilíocha iad, agus mar sin tá ár gcuid féin le déanamh againn go léir chun iad a bhaint amach.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eolas atá ag na daltaí ar na Spriocanna Domhanda, is féidir leat an leagan do leanaí de na 17 Sprioc Dhomhanda a thaispeáint.</a:t>
            </a:r>
          </a:p>
          <a:p>
            <a:pPr marL="0" marR="0" lvl="0" indent="0" algn="l" defTabSz="914400" rtl="0" eaLnBrk="1" fontAlgn="auto" latinLnBrk="0" hangingPunct="1">
              <a:spcBef>
                <a:spcPts val="0"/>
              </a:spcBef>
              <a:buClrTx/>
              <a:buSzTx/>
              <a:buFontTx/>
              <a:buNone/>
              <a:tabLst/>
              <a:defRPr/>
            </a:pPr>
            <a:r>
              <a:rPr lang="ga" sz="1200" b="0" i="0" u="sng" baseline="0" dirty="0"/>
              <a:t>Leagan de théacs na Spriocanna Domhanda atá curtha in oiriúint do leanaí:</a:t>
            </a:r>
            <a:endParaRPr lang="ga" sz="1200" b="0" i="0" dirty="0"/>
          </a:p>
          <a:p>
            <a:pPr marL="0" indent="0" algn="l" rtl="0">
              <a:buFont typeface="+mj-lt"/>
              <a:buNone/>
            </a:pPr>
            <a:r>
              <a:rPr lang="ga" sz="1200" b="1" i="0" u="none" baseline="0" dirty="0">
                <a:effectLst/>
                <a:ea typeface="+mn-ea"/>
                <a:cs typeface="+mn-cs"/>
              </a:rPr>
              <a:t>1. </a:t>
            </a:r>
            <a:r>
              <a:rPr lang="ga" sz="1200" b="0" i="0" u="none" baseline="0" dirty="0">
                <a:effectLst/>
                <a:ea typeface="+mn-ea"/>
                <a:cs typeface="+mn-cs"/>
              </a:rPr>
              <a:t>Deireadh a chur leis an mbochtaineacht</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2. </a:t>
            </a:r>
            <a:r>
              <a:rPr lang="ga" sz="1200" b="0" i="0" u="none" baseline="0" dirty="0">
                <a:effectLst/>
                <a:ea typeface="Times New Roman" panose="02020603050405020304" pitchFamily="18" charset="0"/>
                <a:cs typeface="Calibri" panose="020F0502020204030204" pitchFamily="34" charset="0"/>
              </a:rPr>
              <a:t>Deireadh a chur leis an ocras</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3. </a:t>
            </a:r>
            <a:r>
              <a:rPr lang="ga" sz="1200" b="0" i="0" u="none" baseline="0" dirty="0">
                <a:effectLst/>
                <a:ea typeface="Times New Roman" panose="02020603050405020304" pitchFamily="18" charset="0"/>
                <a:cs typeface="Calibri" panose="020F0502020204030204" pitchFamily="34" charset="0"/>
              </a:rPr>
              <a:t>A chinntiú gur féidir le gach duine saol sláintiúil a bheith acu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4. </a:t>
            </a:r>
            <a:r>
              <a:rPr lang="ga" sz="1200" b="0" i="0" u="none" baseline="0" dirty="0">
                <a:effectLst/>
                <a:ea typeface="Times New Roman" panose="02020603050405020304" pitchFamily="18" charset="0"/>
                <a:cs typeface="Calibri" panose="020F0502020204030204" pitchFamily="34" charset="0"/>
              </a:rPr>
              <a:t>A chinntiú go mbíonn deis ag gach duine oideachas maith a bheith acu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5. </a:t>
            </a:r>
            <a:r>
              <a:rPr lang="ga" sz="1200" b="0" i="0" u="none" baseline="0" dirty="0">
                <a:effectLst/>
                <a:ea typeface="Times New Roman" panose="02020603050405020304" pitchFamily="18" charset="0"/>
                <a:cs typeface="Calibri" panose="020F0502020204030204" pitchFamily="34" charset="0"/>
              </a:rPr>
              <a:t>A chinntiú go bhfaigheann mná agus cailíní na deiseanna céanna le fir agus buachaillí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6. </a:t>
            </a:r>
            <a:r>
              <a:rPr lang="ga" sz="1200" b="0" i="0" u="none" baseline="0" dirty="0">
                <a:effectLst/>
                <a:ea typeface="Times New Roman" panose="02020603050405020304" pitchFamily="18" charset="0"/>
                <a:cs typeface="Calibri" panose="020F0502020204030204" pitchFamily="34" charset="0"/>
              </a:rPr>
              <a:t>A chinntiú go mbíonn teacht ag gach duine ar uisce glan agus leithris chuí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7. </a:t>
            </a:r>
            <a:r>
              <a:rPr lang="ga" sz="1200" b="0" i="0" u="none" baseline="0" dirty="0">
                <a:effectLst/>
                <a:ea typeface="Times New Roman" panose="02020603050405020304" pitchFamily="18" charset="0"/>
                <a:cs typeface="Calibri" panose="020F0502020204030204" pitchFamily="34" charset="0"/>
              </a:rPr>
              <a:t>A chinntiú go mbíonn go leor teasa, solais agus cumhachta ag gach duine gan damáiste a dhéanamh don timpeallacht</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8. </a:t>
            </a:r>
            <a:r>
              <a:rPr lang="ga" sz="1200" b="0" i="0" u="none" baseline="0" dirty="0">
                <a:effectLst/>
                <a:ea typeface="Times New Roman" panose="02020603050405020304" pitchFamily="18" charset="0"/>
                <a:cs typeface="Calibri" panose="020F0502020204030204" pitchFamily="34" charset="0"/>
              </a:rPr>
              <a:t>Cabhrú le tíortha poist mhaithe a fhorbairt agus a chur ar fáil ar bhealach atá tairbheach do gach duine</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9. </a:t>
            </a:r>
            <a:r>
              <a:rPr lang="ga" sz="1200" b="0" i="0" u="none" baseline="0" dirty="0">
                <a:effectLst/>
                <a:ea typeface="Times New Roman" panose="02020603050405020304" pitchFamily="18" charset="0"/>
                <a:cs typeface="Calibri" panose="020F0502020204030204" pitchFamily="34" charset="0"/>
              </a:rPr>
              <a:t>Scoileanna, ospidéil agus bóithre a thógáil, agus gnólachtaí agus tionscail a chur chun cinn a dhéanann saol daoine níos fearr</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10. </a:t>
            </a:r>
            <a:r>
              <a:rPr lang="ga" sz="1200" b="0" i="0" u="none" baseline="0" dirty="0">
                <a:effectLst/>
                <a:ea typeface="Times New Roman" panose="02020603050405020304" pitchFamily="18" charset="0"/>
                <a:cs typeface="Calibri" panose="020F0502020204030204" pitchFamily="34" charset="0"/>
              </a:rPr>
              <a:t>A chinntiú go gcaitear go cothrom le gach duine, agus go gcaitheann tíortha lena chéile go cothrom</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11. </a:t>
            </a:r>
            <a:r>
              <a:rPr lang="ga" sz="1200" b="0" i="0" u="none" baseline="0" dirty="0">
                <a:effectLst/>
                <a:ea typeface="Times New Roman" panose="02020603050405020304" pitchFamily="18" charset="0"/>
                <a:cs typeface="Calibri" panose="020F0502020204030204" pitchFamily="34" charset="0"/>
              </a:rPr>
              <a:t>Pobail shábháilte atá neamhdhíobhálach don chomhshaol a dhéanamh de chathracha, áit ar féidir le daoine maireachtáil go maith</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12. </a:t>
            </a:r>
            <a:r>
              <a:rPr lang="ga" sz="1200" b="0" i="0" u="none" baseline="0" dirty="0">
                <a:effectLst/>
                <a:ea typeface="Times New Roman" panose="02020603050405020304" pitchFamily="18" charset="0"/>
                <a:cs typeface="Calibri" panose="020F0502020204030204" pitchFamily="34" charset="0"/>
              </a:rPr>
              <a:t>A chinntiú nach gceannaímid an iomarca rudaí ionas nach ndéanfaimid acmhainní tearca an domhain a ídiú</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13. </a:t>
            </a:r>
            <a:r>
              <a:rPr lang="ga" sz="1200" b="0" i="0" u="none" baseline="0" dirty="0">
                <a:effectLst/>
                <a:ea typeface="Times New Roman" panose="02020603050405020304" pitchFamily="18" charset="0"/>
                <a:cs typeface="Calibri" panose="020F0502020204030204" pitchFamily="34" charset="0"/>
              </a:rPr>
              <a:t>Gníomhú anois chun aghaidh a thabhairt ar an athrú aeráide</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14. </a:t>
            </a:r>
            <a:r>
              <a:rPr lang="ga" sz="1200" b="0" i="0" u="none" baseline="0" dirty="0">
                <a:effectLst/>
                <a:ea typeface="Times New Roman" panose="02020603050405020304" pitchFamily="18" charset="0"/>
                <a:cs typeface="Calibri" panose="020F0502020204030204" pitchFamily="34" charset="0"/>
              </a:rPr>
              <a:t>Aire a thabhairt don bheatha atá inár n‑aigéin agus inár bhfarraigí</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15. </a:t>
            </a:r>
            <a:r>
              <a:rPr lang="ga" sz="1200" b="0" i="0" u="none" baseline="0" dirty="0">
                <a:effectLst/>
                <a:ea typeface="Times New Roman" panose="02020603050405020304" pitchFamily="18" charset="0"/>
                <a:cs typeface="Calibri" panose="020F0502020204030204" pitchFamily="34" charset="0"/>
              </a:rPr>
              <a:t>Aire a thabhairt d’fhoraoisí, d’ainmhithe agus don domhan féin</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cs typeface="Calibri" panose="020F0502020204030204" pitchFamily="34" charset="0"/>
              </a:rPr>
              <a:t>16. </a:t>
            </a:r>
            <a:r>
              <a:rPr lang="ga" sz="1200" b="0" i="0" u="none" baseline="0" dirty="0">
                <a:effectLst/>
                <a:ea typeface="Times New Roman" panose="02020603050405020304" pitchFamily="18" charset="0"/>
                <a:cs typeface="Calibri" panose="020F0502020204030204" pitchFamily="34" charset="0"/>
              </a:rPr>
              <a:t>Oibriú ar son na síochána agus an cheartais laistigh de thíortha agus eatarthu</a:t>
            </a:r>
            <a:endParaRPr lang="ga" sz="1200" dirty="0">
              <a:effectLst/>
              <a:ea typeface="Times New Roman" panose="02020603050405020304" pitchFamily="18" charset="0"/>
            </a:endParaRPr>
          </a:p>
          <a:p>
            <a:pPr algn="l" rtl="0"/>
            <a:r>
              <a:rPr lang="ga" sz="1200" b="1" i="0" u="none" baseline="0" dirty="0">
                <a:effectLst/>
                <a:ea typeface="Times New Roman" panose="02020603050405020304" pitchFamily="18" charset="0"/>
              </a:rPr>
              <a:t>17. </a:t>
            </a:r>
            <a:r>
              <a:rPr lang="ga" sz="1200" b="0" i="0" u="none" baseline="0" dirty="0">
                <a:effectLst/>
                <a:ea typeface="Times New Roman" panose="02020603050405020304" pitchFamily="18" charset="0"/>
              </a:rPr>
              <a:t>Oibreoidh na tíortha as lámha a chéile mar chomhpháirtithe chun na Spriocanna Domhanda a bhaint amach agus an saol a dhéanamh níos fearr do gach duine </a:t>
            </a:r>
          </a:p>
          <a:p>
            <a:endParaRPr lang="ga" sz="1200" dirty="0">
              <a:effectLst/>
            </a:endParaRPr>
          </a:p>
          <a:p>
            <a:pPr algn="l" rtl="0">
              <a:spcAft>
                <a:spcPts val="1000"/>
              </a:spcAft>
            </a:pPr>
            <a:r>
              <a:rPr lang="ga" sz="1200" b="0" i="1" u="none" baseline="0" dirty="0">
                <a:effectLst/>
                <a:ea typeface="Times New Roman" panose="02020603050405020304" pitchFamily="18" charset="0"/>
              </a:rPr>
              <a:t>Tá faisnéis bhreise ar na Spriocanna Domhanda le fáil ar </a:t>
            </a:r>
            <a:r>
              <a:rPr lang="ga" sz="1200" b="0" i="1" u="none" baseline="0" dirty="0">
                <a:effectLst/>
                <a:ea typeface="Times New Roman" panose="02020603050405020304" pitchFamily="18" charset="0"/>
                <a:hlinkClick r:id="rId3"/>
              </a:rPr>
              <a:t>https://sdgs.un.org/goals</a:t>
            </a:r>
            <a:r>
              <a:rPr lang="ga" sz="1200" b="0" i="0" u="none" baseline="0" dirty="0">
                <a:effectLst/>
                <a:ea typeface="Times New Roman" panose="02020603050405020304" pitchFamily="18" charset="0"/>
              </a:rPr>
              <a:t>;</a:t>
            </a:r>
            <a:r>
              <a:rPr lang="ga" sz="1200" b="0" i="1" u="none" baseline="0" dirty="0">
                <a:effectLst/>
                <a:ea typeface="Times New Roman" panose="02020603050405020304" pitchFamily="18" charset="0"/>
              </a:rPr>
              <a:t> https://www.globalgoals.org/</a:t>
            </a:r>
            <a:r>
              <a:rPr lang="ga" sz="1200" b="0" i="0" u="none" baseline="0" dirty="0">
                <a:effectLst/>
                <a:ea typeface="Times New Roman" panose="02020603050405020304" pitchFamily="18" charset="0"/>
              </a:rPr>
              <a:t> </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8</a:t>
            </a:fld>
            <a:endParaRPr lang="en-US"/>
          </a:p>
        </p:txBody>
      </p:sp>
    </p:spTree>
    <p:extLst>
      <p:ext uri="{BB962C8B-B14F-4D97-AF65-F5344CB8AC3E}">
        <p14:creationId xmlns:p14="http://schemas.microsoft.com/office/powerpoint/2010/main" val="90153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2 (Na Spriocanna Domhanda um Fhorbairt Inbhuanaithe) (gan bheochan)</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Féachaimis ar fhíseán faoi na Spriocanna Domhanda. Agus tú ag féachaint ar an bhfíseán, ní mór duit an freagra a aimsiú ar </a:t>
            </a:r>
            <a:r>
              <a:rPr lang="ga" sz="1200" b="0" i="1" u="sng" baseline="0" dirty="0">
                <a:effectLst/>
                <a:latin typeface="Calibri" panose="020F0502020204030204" pitchFamily="34" charset="0"/>
                <a:ea typeface="Calibri" panose="020F0502020204030204" pitchFamily="34" charset="0"/>
                <a:cs typeface="Times New Roman" panose="02020603050405020304" pitchFamily="18" charset="0"/>
              </a:rPr>
              <a:t>cheann amháin</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 de na ceisteanna ar an sleamhnán.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Cliceáil ar an íomhá ar an sleamhnán chun an físeán a sheinm.</a:t>
            </a:r>
          </a:p>
          <a:p>
            <a:pPr algn="l" rtl="0">
              <a:lnSpc>
                <a:spcPct val="107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le haghaidh gach ceann den 2 cheist.</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endParaRPr lang="ga" sz="1200" u="sng"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ga" sz="1200" b="0" i="0" u="sng" baseline="0" dirty="0">
                <a:effectLst/>
                <a:latin typeface="Calibri" panose="020F0502020204030204" pitchFamily="34" charset="0"/>
                <a:ea typeface="Calibri" panose="020F0502020204030204" pitchFamily="34" charset="0"/>
                <a:cs typeface="Times New Roman" panose="02020603050405020304" pitchFamily="18" charset="0"/>
              </a:rPr>
              <a:t>Freagraí</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mj-lt"/>
              <a:buAutoNum type="arabicPeriod"/>
              <a:tabLst>
                <a:tab pos="457200" algn="l"/>
              </a:tabLs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7000"/>
              </a:lnSpc>
              <a:spcAft>
                <a:spcPts val="800"/>
              </a:spcAft>
              <a:buFont typeface="+mj-lt"/>
              <a:buAutoNum type="arabicPeriod"/>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Rogha freagraí – Sprioc 1, 2, 3, 4, 8, 9, 10, 11, 14, 15, 17</a:t>
            </a:r>
          </a:p>
          <a:p>
            <a:pPr marL="342900" lvl="0" indent="-342900" algn="l" rtl="0">
              <a:lnSpc>
                <a:spcPct val="107000"/>
              </a:lnSpc>
              <a:spcAft>
                <a:spcPts val="800"/>
              </a:spcAft>
              <a:buFont typeface="+mj-lt"/>
              <a:buAutoNum type="arabicPeriod"/>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Bíodh meas againn ar chearta daonna a chéile; tugaimis aire dá chéile; comhroinnimis an méid a tháirgimid go cothrom agus go hinbhuanaithe.</a:t>
            </a:r>
          </a:p>
          <a:p>
            <a:pPr marL="0" lvl="0" indent="0" algn="l" rtl="0">
              <a:lnSpc>
                <a:spcPct val="107000"/>
              </a:lnSpc>
              <a:spcAft>
                <a:spcPts val="800"/>
              </a:spcAft>
              <a:buFont typeface="+mj-lt"/>
              <a:buNone/>
              <a:tabLst>
                <a:tab pos="457200" algn="l"/>
              </a:tabLst>
            </a:pPr>
            <a:endParaRPr lang="ga" sz="12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7000"/>
              </a:lnSpc>
              <a:spcAft>
                <a:spcPts val="800"/>
              </a:spcAft>
              <a:buFont typeface="+mj-lt"/>
              <a:buNone/>
              <a:tabLst>
                <a:tab pos="457200" algn="l"/>
              </a:tabLs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Roinn na daltaí ina ngrúpaí de 3 nó 4 agus dear póstaer chun </a:t>
            </a: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gach duine a spreagadh chun tacú leis an gceart chun ‘Bia don Bheatha’.</a:t>
            </a:r>
          </a:p>
          <a:p>
            <a:pPr marL="0" lvl="0" indent="0" algn="l" rtl="0">
              <a:lnSpc>
                <a:spcPct val="107000"/>
              </a:lnSpc>
              <a:spcAft>
                <a:spcPts val="800"/>
              </a:spcAft>
              <a:buFont typeface="+mj-lt"/>
              <a:buNone/>
              <a:tabLst>
                <a:tab pos="457200" algn="l"/>
              </a:tabLs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a d’fhoghlaim tú ón bhfíseán seo faoin ngaol idir an Ceart chun Bia agus na Spriocanna Domhanda? (Má chinntímid an ceart sin, cabhróidh sé linn spriocanna eile a bhaint amach freisin, tá gaol idir na spriocanna go léir, bímid go léir ag brath ar an domhan le maireachtáil)</a:t>
            </a:r>
            <a:endParaRPr lang="ga"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5397BFC-87C5-8F4B-B5F5-476AEB256657}" type="slidenum">
              <a:rPr lang="en-US" smtClean="0"/>
              <a:t>9</a:t>
            </a:fld>
            <a:endParaRPr lang="en-US"/>
          </a:p>
        </p:txBody>
      </p:sp>
    </p:spTree>
    <p:extLst>
      <p:ext uri="{BB962C8B-B14F-4D97-AF65-F5344CB8AC3E}">
        <p14:creationId xmlns:p14="http://schemas.microsoft.com/office/powerpoint/2010/main" val="97207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466C-5915-2F0D-EDE5-0D137DC977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7CC5911-BE3D-0963-EB0D-4B8894468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097D548-E88E-0071-0339-26B2C803AFCD}"/>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92740D78-CB68-6C69-E4E4-52C9F3054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93CC6-C619-112D-66C1-D769704743B2}"/>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402142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B7C2-F845-B54F-B97C-1ADF8402719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24E433-9FDC-FA38-D2E2-DCA1DB71752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18835-D1C4-D77E-4DB3-8CDE50E56F3E}"/>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391945B8-9BF4-ADFF-5496-F1DF4DC8E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213F-EDE7-FD40-0E1F-300998F0F0EE}"/>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112276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0CDB9-36EA-2C57-6894-1FD335F5BF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6FF603-E18D-2B4B-D8D2-849AB3934D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12105F-C164-8B23-0209-590AA769B521}"/>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49FC1B96-363A-4D00-CD71-C38B1A63B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2D401-E7F5-207D-9C95-28B0C593162A}"/>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368408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6021-7509-8896-9491-240F522500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E04330-D045-CF4D-3AAB-13A6FA8426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4EA4C5-7BA2-B197-1E84-1B4E622CA50F}"/>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977993BE-8372-09C7-37BB-04A9CD650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47F98-DAA9-DFD8-9570-DBF5083EB891}"/>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232880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B857-528C-EB05-5267-652E6D1F18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8B6268C-8A53-402D-A7F4-EAF29EA1EE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B0E1DF-D9B2-33D7-2008-7BC43D2E74B6}"/>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E2B27830-D444-80CC-C660-6654C1F31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5840F-F304-8DCD-C780-ACCCB337FE34}"/>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45680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F675-2CEC-F6EC-EE73-C1CC247F52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92DD9A-21F8-7D3A-FE9A-FF7CC169E44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431045-1323-2954-E8CB-DE2904219C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AD5CA2E-7058-FBD7-B940-026B08B2DAD9}"/>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6" name="Footer Placeholder 5">
            <a:extLst>
              <a:ext uri="{FF2B5EF4-FFF2-40B4-BE49-F238E27FC236}">
                <a16:creationId xmlns:a16="http://schemas.microsoft.com/office/drawing/2014/main" id="{43D4B05B-D3DB-9051-180C-B832EAAAE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C8DCB-641B-FD5A-D4CE-35440843ABA7}"/>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167826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082C-471E-FE0C-4D96-FC719497175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C85D8F-2D91-9418-305E-ABDDB42A7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F83BA6-3DF7-84AA-7BD1-BC1D50AFBE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BA3B748-8F3D-C5C9-69DC-4DDF8DB97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675F99-ADBD-E543-F21C-4807ADF075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9C92D2B-39E7-C228-E965-0BD611E5C849}"/>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8" name="Footer Placeholder 7">
            <a:extLst>
              <a:ext uri="{FF2B5EF4-FFF2-40B4-BE49-F238E27FC236}">
                <a16:creationId xmlns:a16="http://schemas.microsoft.com/office/drawing/2014/main" id="{E4459DBE-2693-D4DC-AA55-EF30D2657A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A8C66D-D5AB-A06C-D0F3-252A7267B618}"/>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51373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8663-C103-F01E-AFED-BED71BAB835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BF9818-5950-9F2B-1BB0-D888D9E88AA4}"/>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4" name="Footer Placeholder 3">
            <a:extLst>
              <a:ext uri="{FF2B5EF4-FFF2-40B4-BE49-F238E27FC236}">
                <a16:creationId xmlns:a16="http://schemas.microsoft.com/office/drawing/2014/main" id="{A9C2A050-A495-BCC9-D461-689C0BB3C3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CE6AB-77B5-D8A3-A3A1-4FA33C120B66}"/>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316305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791ECE-B01C-6913-3880-14FFFE86C5FF}"/>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3" name="Footer Placeholder 2">
            <a:extLst>
              <a:ext uri="{FF2B5EF4-FFF2-40B4-BE49-F238E27FC236}">
                <a16:creationId xmlns:a16="http://schemas.microsoft.com/office/drawing/2014/main" id="{BC4C98F5-8F11-A496-BFD4-65A85A3A8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840FAA-D15C-38AF-B46E-1E4D40BBDD58}"/>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162704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8EB4-418A-2886-9271-DE8D4603D0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559A90-5FC8-7FCD-4E70-4CEC0ED49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0164EF-9239-3788-2334-68FFB3F9F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4CD54C-EE92-C1AE-E3B4-6B91BDF939F1}"/>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6" name="Footer Placeholder 5">
            <a:extLst>
              <a:ext uri="{FF2B5EF4-FFF2-40B4-BE49-F238E27FC236}">
                <a16:creationId xmlns:a16="http://schemas.microsoft.com/office/drawing/2014/main" id="{920BD2EA-51FB-9F36-D50D-C53694EC6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33E35-7338-6AD6-A123-49AD761F2398}"/>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141074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1D6F-3332-E55D-A64E-7B63287B05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1B5D7D5-6689-DA23-9798-DF74A9260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9C23AC-FC5A-92EB-3CD0-6C14F8ECE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5A0E6A-0E79-BE5E-32F9-97C8C9C36AB7}"/>
              </a:ext>
            </a:extLst>
          </p:cNvPr>
          <p:cNvSpPr>
            <a:spLocks noGrp="1"/>
          </p:cNvSpPr>
          <p:nvPr>
            <p:ph type="dt" sz="half" idx="10"/>
          </p:nvPr>
        </p:nvSpPr>
        <p:spPr/>
        <p:txBody>
          <a:bodyPr/>
          <a:lstStyle/>
          <a:p>
            <a:fld id="{0339107E-92F7-1142-98CA-9ACF74B0009E}" type="datetimeFigureOut">
              <a:rPr lang="en-US" smtClean="0"/>
              <a:t>11/10/23</a:t>
            </a:fld>
            <a:endParaRPr lang="en-US"/>
          </a:p>
        </p:txBody>
      </p:sp>
      <p:sp>
        <p:nvSpPr>
          <p:cNvPr id="6" name="Footer Placeholder 5">
            <a:extLst>
              <a:ext uri="{FF2B5EF4-FFF2-40B4-BE49-F238E27FC236}">
                <a16:creationId xmlns:a16="http://schemas.microsoft.com/office/drawing/2014/main" id="{5AFF714F-8A2B-18BB-4295-488B3F9E9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BE1BA-96AA-6C21-7635-532382614BA6}"/>
              </a:ext>
            </a:extLst>
          </p:cNvPr>
          <p:cNvSpPr>
            <a:spLocks noGrp="1"/>
          </p:cNvSpPr>
          <p:nvPr>
            <p:ph type="sldNum" sz="quarter" idx="12"/>
          </p:nvPr>
        </p:nvSpPr>
        <p:spPr/>
        <p:txBody>
          <a:bodyPr/>
          <a:lstStyle/>
          <a:p>
            <a:fld id="{16DABEF7-00BB-FB43-8315-72C730AF9871}" type="slidenum">
              <a:rPr lang="en-US" smtClean="0"/>
              <a:t>‹#›</a:t>
            </a:fld>
            <a:endParaRPr lang="en-US"/>
          </a:p>
        </p:txBody>
      </p:sp>
    </p:spTree>
    <p:extLst>
      <p:ext uri="{BB962C8B-B14F-4D97-AF65-F5344CB8AC3E}">
        <p14:creationId xmlns:p14="http://schemas.microsoft.com/office/powerpoint/2010/main" val="287893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2ADDC-283A-7CC6-8006-0922B6C5B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7286ED-2B96-A9EC-3245-A03027400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CD3507-5944-BC61-182A-FFB85F7C6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9107E-92F7-1142-98CA-9ACF74B0009E}" type="datetimeFigureOut">
              <a:rPr lang="en-US" smtClean="0"/>
              <a:t>11/10/23</a:t>
            </a:fld>
            <a:endParaRPr lang="en-US"/>
          </a:p>
        </p:txBody>
      </p:sp>
      <p:sp>
        <p:nvSpPr>
          <p:cNvPr id="5" name="Footer Placeholder 4">
            <a:extLst>
              <a:ext uri="{FF2B5EF4-FFF2-40B4-BE49-F238E27FC236}">
                <a16:creationId xmlns:a16="http://schemas.microsoft.com/office/drawing/2014/main" id="{A4766D42-00AC-6C96-3579-E2758B2AA5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45F266-9197-FFAD-CE8C-E94D6F3B2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ABEF7-00BB-FB43-8315-72C730AF9871}" type="slidenum">
              <a:rPr lang="en-US" smtClean="0"/>
              <a:t>‹#›</a:t>
            </a:fld>
            <a:endParaRPr lang="en-US"/>
          </a:p>
        </p:txBody>
      </p:sp>
    </p:spTree>
    <p:extLst>
      <p:ext uri="{BB962C8B-B14F-4D97-AF65-F5344CB8AC3E}">
        <p14:creationId xmlns:p14="http://schemas.microsoft.com/office/powerpoint/2010/main" val="109545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ew993Wdc0zo?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cBxN9E5f7pc?feature=oembed" TargetMode="External"/><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13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4031C4-4D00-974B-ADE6-A5496DA93511}"/>
              </a:ext>
            </a:extLst>
          </p:cNvPr>
          <p:cNvSpPr/>
          <p:nvPr/>
        </p:nvSpPr>
        <p:spPr>
          <a:xfrm>
            <a:off x="622169" y="4079448"/>
            <a:ext cx="7362334" cy="1586061"/>
          </a:xfrm>
          <a:prstGeom prst="rect">
            <a:avLst/>
          </a:prstGeom>
          <a:solidFill>
            <a:srgbClr val="69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and white poster with a football ball in a net&#10;&#10;Description automatically generated">
            <a:extLst>
              <a:ext uri="{FF2B5EF4-FFF2-40B4-BE49-F238E27FC236}">
                <a16:creationId xmlns:a16="http://schemas.microsoft.com/office/drawing/2014/main" id="{FF0538E7-ACD5-8291-F67A-5C2E38318011}"/>
              </a:ext>
            </a:extLst>
          </p:cNvPr>
          <p:cNvPicPr>
            <a:picLocks noChangeAspect="1"/>
          </p:cNvPicPr>
          <p:nvPr/>
        </p:nvPicPr>
        <p:blipFill rotWithShape="1">
          <a:blip r:embed="rId3"/>
          <a:srcRect l="5799" t="59485" r="33737" b="18763"/>
          <a:stretch/>
        </p:blipFill>
        <p:spPr>
          <a:xfrm>
            <a:off x="707010" y="4079448"/>
            <a:ext cx="7371761" cy="1491793"/>
          </a:xfrm>
          <a:prstGeom prst="rect">
            <a:avLst/>
          </a:prstGeom>
        </p:spPr>
      </p:pic>
      <p:sp>
        <p:nvSpPr>
          <p:cNvPr id="14" name="Rectangle 13">
            <a:extLst>
              <a:ext uri="{FF2B5EF4-FFF2-40B4-BE49-F238E27FC236}">
                <a16:creationId xmlns:a16="http://schemas.microsoft.com/office/drawing/2014/main" id="{254CEBE0-A8E5-201C-C6B2-8484CCD1FF43}"/>
              </a:ext>
            </a:extLst>
          </p:cNvPr>
          <p:cNvSpPr/>
          <p:nvPr/>
        </p:nvSpPr>
        <p:spPr>
          <a:xfrm>
            <a:off x="4703974" y="1349210"/>
            <a:ext cx="5344999" cy="2062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white poster with a football ball in a net&#10;&#10;Description automatically generated">
            <a:extLst>
              <a:ext uri="{FF2B5EF4-FFF2-40B4-BE49-F238E27FC236}">
                <a16:creationId xmlns:a16="http://schemas.microsoft.com/office/drawing/2014/main" id="{86F07B1D-31EE-9B6F-BDC4-E6F47E5B1A73}"/>
              </a:ext>
            </a:extLst>
          </p:cNvPr>
          <p:cNvPicPr>
            <a:picLocks noChangeAspect="1"/>
          </p:cNvPicPr>
          <p:nvPr/>
        </p:nvPicPr>
        <p:blipFill rotWithShape="1">
          <a:blip r:embed="rId3"/>
          <a:srcRect l="36958" t="19932" r="16109" b="69484"/>
          <a:stretch/>
        </p:blipFill>
        <p:spPr>
          <a:xfrm>
            <a:off x="4506012" y="1366887"/>
            <a:ext cx="5722070" cy="725864"/>
          </a:xfrm>
          <a:prstGeom prst="rect">
            <a:avLst/>
          </a:prstGeom>
        </p:spPr>
      </p:pic>
      <p:pic>
        <p:nvPicPr>
          <p:cNvPr id="5" name="Picture 4" descr="A green and white poster with a football ball in a net&#10;&#10;Description automatically generated">
            <a:extLst>
              <a:ext uri="{FF2B5EF4-FFF2-40B4-BE49-F238E27FC236}">
                <a16:creationId xmlns:a16="http://schemas.microsoft.com/office/drawing/2014/main" id="{FA51BED0-874B-4FBD-DA15-1ACAD0EC0B48}"/>
              </a:ext>
            </a:extLst>
          </p:cNvPr>
          <p:cNvPicPr>
            <a:picLocks noChangeAspect="1"/>
          </p:cNvPicPr>
          <p:nvPr/>
        </p:nvPicPr>
        <p:blipFill rotWithShape="1">
          <a:blip r:embed="rId3"/>
          <a:srcRect l="38583" t="30515" r="19201" b="60000"/>
          <a:stretch/>
        </p:blipFill>
        <p:spPr>
          <a:xfrm>
            <a:off x="4703974" y="2092750"/>
            <a:ext cx="5147035" cy="650449"/>
          </a:xfrm>
          <a:prstGeom prst="rect">
            <a:avLst/>
          </a:prstGeom>
        </p:spPr>
      </p:pic>
      <p:pic>
        <p:nvPicPr>
          <p:cNvPr id="7" name="Picture 6" descr="A green and white poster with a football ball in a net&#10;&#10;Description automatically generated">
            <a:extLst>
              <a:ext uri="{FF2B5EF4-FFF2-40B4-BE49-F238E27FC236}">
                <a16:creationId xmlns:a16="http://schemas.microsoft.com/office/drawing/2014/main" id="{3E4A1E7E-EFFB-0502-8931-DEAEF3DAB758}"/>
              </a:ext>
            </a:extLst>
          </p:cNvPr>
          <p:cNvPicPr>
            <a:picLocks noChangeAspect="1"/>
          </p:cNvPicPr>
          <p:nvPr/>
        </p:nvPicPr>
        <p:blipFill rotWithShape="1">
          <a:blip r:embed="rId3"/>
          <a:srcRect l="38582" t="40000" r="20902" b="50000"/>
          <a:stretch/>
        </p:blipFill>
        <p:spPr>
          <a:xfrm>
            <a:off x="4703974" y="2743199"/>
            <a:ext cx="4939647" cy="685802"/>
          </a:xfrm>
          <a:prstGeom prst="rect">
            <a:avLst/>
          </a:prstGeom>
        </p:spPr>
      </p:pic>
    </p:spTree>
    <p:extLst>
      <p:ext uri="{BB962C8B-B14F-4D97-AF65-F5344CB8AC3E}">
        <p14:creationId xmlns:p14="http://schemas.microsoft.com/office/powerpoint/2010/main" val="30400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79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21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383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98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green and white background with text&#10;&#10;Description automatically generated">
            <a:extLst>
              <a:ext uri="{FF2B5EF4-FFF2-40B4-BE49-F238E27FC236}">
                <a16:creationId xmlns:a16="http://schemas.microsoft.com/office/drawing/2014/main" id="{E55F3C8F-D271-8C64-8815-463E429FA3E2}"/>
              </a:ext>
            </a:extLst>
          </p:cNvPr>
          <p:cNvPicPr>
            <a:picLocks noChangeAspect="1"/>
          </p:cNvPicPr>
          <p:nvPr/>
        </p:nvPicPr>
        <p:blipFill rotWithShape="1">
          <a:blip r:embed="rId4"/>
          <a:srcRect l="17713" t="63830" r="26915" b="17305"/>
          <a:stretch/>
        </p:blipFill>
        <p:spPr>
          <a:xfrm>
            <a:off x="2159540" y="4377446"/>
            <a:ext cx="6750996" cy="1293779"/>
          </a:xfrm>
          <a:prstGeom prst="rect">
            <a:avLst/>
          </a:prstGeom>
        </p:spPr>
      </p:pic>
      <p:pic>
        <p:nvPicPr>
          <p:cNvPr id="7" name="Picture 6" descr="A green and white background with text&#10;&#10;Description automatically generated">
            <a:extLst>
              <a:ext uri="{FF2B5EF4-FFF2-40B4-BE49-F238E27FC236}">
                <a16:creationId xmlns:a16="http://schemas.microsoft.com/office/drawing/2014/main" id="{17E76B67-2E1C-0794-6EFF-9671A1838B18}"/>
              </a:ext>
            </a:extLst>
          </p:cNvPr>
          <p:cNvPicPr>
            <a:picLocks noChangeAspect="1"/>
          </p:cNvPicPr>
          <p:nvPr/>
        </p:nvPicPr>
        <p:blipFill rotWithShape="1">
          <a:blip r:embed="rId4"/>
          <a:srcRect l="18990" t="44113" r="23405" b="37022"/>
          <a:stretch/>
        </p:blipFill>
        <p:spPr>
          <a:xfrm>
            <a:off x="2315183" y="3025302"/>
            <a:ext cx="7023370" cy="1293779"/>
          </a:xfrm>
          <a:prstGeom prst="rect">
            <a:avLst/>
          </a:prstGeom>
        </p:spPr>
      </p:pic>
      <p:pic>
        <p:nvPicPr>
          <p:cNvPr id="9" name="Picture 8" descr="A green and white background with text&#10;&#10;Description automatically generated">
            <a:extLst>
              <a:ext uri="{FF2B5EF4-FFF2-40B4-BE49-F238E27FC236}">
                <a16:creationId xmlns:a16="http://schemas.microsoft.com/office/drawing/2014/main" id="{E25FAC92-ED8A-6E74-DF62-AC5142E55A74}"/>
              </a:ext>
            </a:extLst>
          </p:cNvPr>
          <p:cNvPicPr>
            <a:picLocks noChangeAspect="1"/>
          </p:cNvPicPr>
          <p:nvPr/>
        </p:nvPicPr>
        <p:blipFill rotWithShape="1">
          <a:blip r:embed="rId4"/>
          <a:srcRect l="18990" t="24752" r="25638" b="56738"/>
          <a:stretch/>
        </p:blipFill>
        <p:spPr>
          <a:xfrm>
            <a:off x="2315183" y="1697476"/>
            <a:ext cx="6750996" cy="1269461"/>
          </a:xfrm>
          <a:prstGeom prst="rect">
            <a:avLst/>
          </a:prstGeom>
        </p:spPr>
      </p:pic>
    </p:spTree>
    <p:extLst>
      <p:ext uri="{BB962C8B-B14F-4D97-AF65-F5344CB8AC3E}">
        <p14:creationId xmlns:p14="http://schemas.microsoft.com/office/powerpoint/2010/main" val="10189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6" title="Human rights in two minutes">
            <a:hlinkClick r:id="" action="ppaction://media"/>
            <a:extLst>
              <a:ext uri="{FF2B5EF4-FFF2-40B4-BE49-F238E27FC236}">
                <a16:creationId xmlns:a16="http://schemas.microsoft.com/office/drawing/2014/main" id="{97DA4CC6-7800-DF8E-0AB7-B68028E94E7D}"/>
              </a:ext>
            </a:extLst>
          </p:cNvPr>
          <p:cNvPicPr>
            <a:picLocks noRot="1" noChangeAspect="1"/>
          </p:cNvPicPr>
          <p:nvPr>
            <a:videoFile r:link="rId1"/>
          </p:nvPr>
        </p:nvPicPr>
        <p:blipFill>
          <a:blip r:embed="rId5"/>
          <a:stretch>
            <a:fillRect/>
          </a:stretch>
        </p:blipFill>
        <p:spPr>
          <a:xfrm>
            <a:off x="6096000" y="2289040"/>
            <a:ext cx="3972128" cy="2244404"/>
          </a:xfrm>
          <a:prstGeom prst="rect">
            <a:avLst/>
          </a:prstGeom>
        </p:spPr>
      </p:pic>
    </p:spTree>
    <p:extLst>
      <p:ext uri="{BB962C8B-B14F-4D97-AF65-F5344CB8AC3E}">
        <p14:creationId xmlns:p14="http://schemas.microsoft.com/office/powerpoint/2010/main" val="358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white background with a blue and white logo&#10;&#10;Description automatically generated">
            <a:extLst>
              <a:ext uri="{FF2B5EF4-FFF2-40B4-BE49-F238E27FC236}">
                <a16:creationId xmlns:a16="http://schemas.microsoft.com/office/drawing/2014/main" id="{0C86773B-1DB7-89A9-E3B0-3F09F8BCCABD}"/>
              </a:ext>
            </a:extLst>
          </p:cNvPr>
          <p:cNvPicPr>
            <a:picLocks noChangeAspect="1"/>
          </p:cNvPicPr>
          <p:nvPr/>
        </p:nvPicPr>
        <p:blipFill rotWithShape="1">
          <a:blip r:embed="rId4"/>
          <a:srcRect l="13643" t="50000" r="50931" b="18156"/>
          <a:stretch/>
        </p:blipFill>
        <p:spPr>
          <a:xfrm>
            <a:off x="6096000" y="3429000"/>
            <a:ext cx="4319081" cy="2183860"/>
          </a:xfrm>
          <a:prstGeom prst="rect">
            <a:avLst/>
          </a:prstGeom>
        </p:spPr>
      </p:pic>
      <p:grpSp>
        <p:nvGrpSpPr>
          <p:cNvPr id="14" name="Group 13">
            <a:extLst>
              <a:ext uri="{FF2B5EF4-FFF2-40B4-BE49-F238E27FC236}">
                <a16:creationId xmlns:a16="http://schemas.microsoft.com/office/drawing/2014/main" id="{C778AF88-0381-5483-E28F-0540C197B940}"/>
              </a:ext>
            </a:extLst>
          </p:cNvPr>
          <p:cNvGrpSpPr/>
          <p:nvPr/>
        </p:nvGrpSpPr>
        <p:grpSpPr>
          <a:xfrm>
            <a:off x="1478605" y="3429000"/>
            <a:ext cx="4753582" cy="2276272"/>
            <a:chOff x="1478605" y="3429000"/>
            <a:chExt cx="4753582" cy="2276272"/>
          </a:xfrm>
        </p:grpSpPr>
        <p:pic>
          <p:nvPicPr>
            <p:cNvPr id="6" name="Picture 5" descr="A green and white background with a blue and white logo&#10;&#10;Description automatically generated">
              <a:extLst>
                <a:ext uri="{FF2B5EF4-FFF2-40B4-BE49-F238E27FC236}">
                  <a16:creationId xmlns:a16="http://schemas.microsoft.com/office/drawing/2014/main" id="{4C852808-E0A6-C4EC-A0C7-9DC8A6D752EE}"/>
                </a:ext>
              </a:extLst>
            </p:cNvPr>
            <p:cNvPicPr>
              <a:picLocks noChangeAspect="1"/>
            </p:cNvPicPr>
            <p:nvPr/>
          </p:nvPicPr>
          <p:blipFill rotWithShape="1">
            <a:blip r:embed="rId4"/>
            <a:srcRect l="12128" t="50292" r="50000" b="18927"/>
            <a:stretch/>
          </p:blipFill>
          <p:spPr>
            <a:xfrm>
              <a:off x="1478605" y="3511685"/>
              <a:ext cx="4617395" cy="2110901"/>
            </a:xfrm>
            <a:prstGeom prst="roundRect">
              <a:avLst/>
            </a:prstGeom>
          </p:spPr>
        </p:pic>
        <p:pic>
          <p:nvPicPr>
            <p:cNvPr id="9" name="Picture 8" descr="A green and white background with a blue and white logo&#10;&#10;Description automatically generated">
              <a:extLst>
                <a:ext uri="{FF2B5EF4-FFF2-40B4-BE49-F238E27FC236}">
                  <a16:creationId xmlns:a16="http://schemas.microsoft.com/office/drawing/2014/main" id="{328D4653-EC1F-C092-C08B-E3E9914AC54F}"/>
                </a:ext>
              </a:extLst>
            </p:cNvPr>
            <p:cNvPicPr>
              <a:picLocks noChangeAspect="1"/>
            </p:cNvPicPr>
            <p:nvPr/>
          </p:nvPicPr>
          <p:blipFill rotWithShape="1">
            <a:blip r:embed="rId4"/>
            <a:srcRect l="20985" t="70922" r="48457" b="27518"/>
            <a:stretch/>
          </p:blipFill>
          <p:spPr>
            <a:xfrm>
              <a:off x="1776919" y="3429000"/>
              <a:ext cx="3725694" cy="107004"/>
            </a:xfrm>
            <a:prstGeom prst="rect">
              <a:avLst/>
            </a:prstGeom>
          </p:spPr>
        </p:pic>
        <p:pic>
          <p:nvPicPr>
            <p:cNvPr id="10" name="Picture 9" descr="A green and white background with a blue and white logo&#10;&#10;Description automatically generated">
              <a:extLst>
                <a:ext uri="{FF2B5EF4-FFF2-40B4-BE49-F238E27FC236}">
                  <a16:creationId xmlns:a16="http://schemas.microsoft.com/office/drawing/2014/main" id="{AC3A5F0D-64A5-C93E-917A-76A89522200D}"/>
                </a:ext>
              </a:extLst>
            </p:cNvPr>
            <p:cNvPicPr>
              <a:picLocks noChangeAspect="1"/>
            </p:cNvPicPr>
            <p:nvPr/>
          </p:nvPicPr>
          <p:blipFill rotWithShape="1">
            <a:blip r:embed="rId4"/>
            <a:srcRect l="20985" t="70922" r="48457" b="27518"/>
            <a:stretch/>
          </p:blipFill>
          <p:spPr>
            <a:xfrm>
              <a:off x="2506493" y="5598268"/>
              <a:ext cx="3725694" cy="107004"/>
            </a:xfrm>
            <a:prstGeom prst="rect">
              <a:avLst/>
            </a:prstGeom>
          </p:spPr>
        </p:pic>
      </p:grpSp>
    </p:spTree>
    <p:extLst>
      <p:ext uri="{BB962C8B-B14F-4D97-AF65-F5344CB8AC3E}">
        <p14:creationId xmlns:p14="http://schemas.microsoft.com/office/powerpoint/2010/main" val="16719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background with text&#10;&#10;Description automatically generated">
            <a:extLst>
              <a:ext uri="{FF2B5EF4-FFF2-40B4-BE49-F238E27FC236}">
                <a16:creationId xmlns:a16="http://schemas.microsoft.com/office/drawing/2014/main" id="{D2A679C4-E180-CD3B-AA29-5E79BA07EC3E}"/>
              </a:ext>
            </a:extLst>
          </p:cNvPr>
          <p:cNvPicPr>
            <a:picLocks noChangeAspect="1"/>
          </p:cNvPicPr>
          <p:nvPr/>
        </p:nvPicPr>
        <p:blipFill rotWithShape="1">
          <a:blip r:embed="rId3"/>
          <a:srcRect l="22181" t="52199" r="37207" b="21418"/>
          <a:stretch/>
        </p:blipFill>
        <p:spPr>
          <a:xfrm>
            <a:off x="2704288" y="3579779"/>
            <a:ext cx="4951379" cy="1809344"/>
          </a:xfrm>
          <a:prstGeom prst="rect">
            <a:avLst/>
          </a:prstGeom>
        </p:spPr>
      </p:pic>
      <p:pic>
        <p:nvPicPr>
          <p:cNvPr id="9" name="Picture 8" descr="A green and white background with a blue and white logo&#10;&#10;Description automatically generated">
            <a:extLst>
              <a:ext uri="{FF2B5EF4-FFF2-40B4-BE49-F238E27FC236}">
                <a16:creationId xmlns:a16="http://schemas.microsoft.com/office/drawing/2014/main" id="{2BC1CD35-EDF9-41BD-6BF1-00FDB0F972E2}"/>
              </a:ext>
            </a:extLst>
          </p:cNvPr>
          <p:cNvPicPr>
            <a:picLocks noChangeAspect="1"/>
          </p:cNvPicPr>
          <p:nvPr/>
        </p:nvPicPr>
        <p:blipFill rotWithShape="1">
          <a:blip r:embed="rId4"/>
          <a:srcRect l="22819" t="52198" r="36569" b="21419"/>
          <a:stretch/>
        </p:blipFill>
        <p:spPr>
          <a:xfrm>
            <a:off x="2782110" y="3579779"/>
            <a:ext cx="4951379" cy="1809344"/>
          </a:xfrm>
          <a:prstGeom prst="rect">
            <a:avLst/>
          </a:prstGeom>
        </p:spPr>
      </p:pic>
    </p:spTree>
    <p:extLst>
      <p:ext uri="{BB962C8B-B14F-4D97-AF65-F5344CB8AC3E}">
        <p14:creationId xmlns:p14="http://schemas.microsoft.com/office/powerpoint/2010/main" val="40231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rectangular chart with icons&#10;&#10;Description automatically generated with medium confidence">
            <a:extLst>
              <a:ext uri="{FF2B5EF4-FFF2-40B4-BE49-F238E27FC236}">
                <a16:creationId xmlns:a16="http://schemas.microsoft.com/office/drawing/2014/main" id="{B98EA1C3-ADE3-DA49-448F-6112020B42B6}"/>
              </a:ext>
            </a:extLst>
          </p:cNvPr>
          <p:cNvPicPr>
            <a:picLocks noChangeAspect="1"/>
          </p:cNvPicPr>
          <p:nvPr/>
        </p:nvPicPr>
        <p:blipFill rotWithShape="1">
          <a:blip r:embed="rId4"/>
          <a:srcRect l="3271" t="34186" r="50000" b="40283"/>
          <a:stretch/>
        </p:blipFill>
        <p:spPr>
          <a:xfrm>
            <a:off x="398834" y="2344366"/>
            <a:ext cx="5697166" cy="1750979"/>
          </a:xfrm>
          <a:prstGeom prst="rect">
            <a:avLst/>
          </a:prstGeom>
        </p:spPr>
      </p:pic>
      <p:sp>
        <p:nvSpPr>
          <p:cNvPr id="8" name="Oval 7">
            <a:extLst>
              <a:ext uri="{FF2B5EF4-FFF2-40B4-BE49-F238E27FC236}">
                <a16:creationId xmlns:a16="http://schemas.microsoft.com/office/drawing/2014/main" id="{DC4D20C3-B23B-A4F5-93D9-BCCC29C9056A}"/>
              </a:ext>
            </a:extLst>
          </p:cNvPr>
          <p:cNvSpPr/>
          <p:nvPr/>
        </p:nvSpPr>
        <p:spPr>
          <a:xfrm>
            <a:off x="262647" y="4095344"/>
            <a:ext cx="6021421" cy="142023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orful rectangular chart with icons&#10;&#10;Description automatically generated with medium confidence">
            <a:extLst>
              <a:ext uri="{FF2B5EF4-FFF2-40B4-BE49-F238E27FC236}">
                <a16:creationId xmlns:a16="http://schemas.microsoft.com/office/drawing/2014/main" id="{63EDFC99-8BBD-963D-94EA-36E3DA16A331}"/>
              </a:ext>
            </a:extLst>
          </p:cNvPr>
          <p:cNvPicPr>
            <a:picLocks noChangeAspect="1"/>
          </p:cNvPicPr>
          <p:nvPr/>
        </p:nvPicPr>
        <p:blipFill rotWithShape="1">
          <a:blip r:embed="rId4"/>
          <a:srcRect l="3271" t="14893" r="50000" b="65816"/>
          <a:stretch/>
        </p:blipFill>
        <p:spPr>
          <a:xfrm>
            <a:off x="398834" y="1021404"/>
            <a:ext cx="5697166" cy="1322961"/>
          </a:xfrm>
          <a:prstGeom prst="rect">
            <a:avLst/>
          </a:prstGeom>
        </p:spPr>
      </p:pic>
      <p:pic>
        <p:nvPicPr>
          <p:cNvPr id="4" name="Picture 3" descr="A colorful rectangular chart with icons&#10;&#10;Description automatically generated with medium confidence">
            <a:extLst>
              <a:ext uri="{FF2B5EF4-FFF2-40B4-BE49-F238E27FC236}">
                <a16:creationId xmlns:a16="http://schemas.microsoft.com/office/drawing/2014/main" id="{85F0C7E7-BB06-15B1-132C-50C99D741DFA}"/>
              </a:ext>
            </a:extLst>
          </p:cNvPr>
          <p:cNvPicPr>
            <a:picLocks noChangeAspect="1"/>
          </p:cNvPicPr>
          <p:nvPr/>
        </p:nvPicPr>
        <p:blipFill rotWithShape="1">
          <a:blip r:embed="rId4"/>
          <a:srcRect l="2154" t="59716" r="50000" b="20993"/>
          <a:stretch/>
        </p:blipFill>
        <p:spPr>
          <a:xfrm>
            <a:off x="262646" y="4095344"/>
            <a:ext cx="5833353" cy="1322961"/>
          </a:xfrm>
          <a:prstGeom prst="roundRect">
            <a:avLst/>
          </a:prstGeom>
        </p:spPr>
      </p:pic>
    </p:spTree>
    <p:extLst>
      <p:ext uri="{BB962C8B-B14F-4D97-AF65-F5344CB8AC3E}">
        <p14:creationId xmlns:p14="http://schemas.microsoft.com/office/powerpoint/2010/main" val="2995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4" title="The World's Largest Lesson | Global Goals">
            <a:hlinkClick r:id="" action="ppaction://media"/>
            <a:extLst>
              <a:ext uri="{FF2B5EF4-FFF2-40B4-BE49-F238E27FC236}">
                <a16:creationId xmlns:a16="http://schemas.microsoft.com/office/drawing/2014/main" id="{09CA91AB-1867-21D3-0138-0A33AF814628}"/>
              </a:ext>
            </a:extLst>
          </p:cNvPr>
          <p:cNvPicPr>
            <a:picLocks noRot="1" noChangeAspect="1"/>
          </p:cNvPicPr>
          <p:nvPr>
            <a:videoFile r:link="rId1"/>
          </p:nvPr>
        </p:nvPicPr>
        <p:blipFill>
          <a:blip r:embed="rId5"/>
          <a:stretch>
            <a:fillRect/>
          </a:stretch>
        </p:blipFill>
        <p:spPr>
          <a:xfrm>
            <a:off x="1027096" y="2177256"/>
            <a:ext cx="4430950" cy="2503487"/>
          </a:xfrm>
          <a:prstGeom prst="rect">
            <a:avLst/>
          </a:prstGeom>
        </p:spPr>
      </p:pic>
    </p:spTree>
    <p:extLst>
      <p:ext uri="{BB962C8B-B14F-4D97-AF65-F5344CB8AC3E}">
        <p14:creationId xmlns:p14="http://schemas.microsoft.com/office/powerpoint/2010/main" val="58629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2118</Words>
  <Application>Microsoft Macintosh PowerPoint</Application>
  <PresentationFormat>Widescreen</PresentationFormat>
  <Paragraphs>154</Paragraphs>
  <Slides>12</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7</cp:revision>
  <dcterms:created xsi:type="dcterms:W3CDTF">2023-11-09T14:03:59Z</dcterms:created>
  <dcterms:modified xsi:type="dcterms:W3CDTF">2023-11-10T09:47:52Z</dcterms:modified>
</cp:coreProperties>
</file>