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Lst>
  <p:notesMasterIdLst>
    <p:notesMasterId r:id="rId17"/>
  </p:notesMasterIdLst>
  <p:sldIdLst>
    <p:sldId id="1112" r:id="rId3"/>
    <p:sldId id="1100" r:id="rId4"/>
    <p:sldId id="1106" r:id="rId5"/>
    <p:sldId id="1141" r:id="rId6"/>
    <p:sldId id="1149" r:id="rId7"/>
    <p:sldId id="1156" r:id="rId8"/>
    <p:sldId id="1157" r:id="rId9"/>
    <p:sldId id="1162" r:id="rId10"/>
    <p:sldId id="1150" r:id="rId11"/>
    <p:sldId id="1161" r:id="rId12"/>
    <p:sldId id="1151" r:id="rId13"/>
    <p:sldId id="1099" r:id="rId14"/>
    <p:sldId id="1101" r:id="rId15"/>
    <p:sldId id="116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90" clrIdx="0">
    <p:extLst>
      <p:ext uri="{19B8F6BF-5375-455C-9EA6-DF929625EA0E}">
        <p15:presenceInfo xmlns:p15="http://schemas.microsoft.com/office/powerpoint/2012/main" userId="983334ebc765570c" providerId="Windows Live"/>
      </p:ext>
    </p:extLst>
  </p:cmAuthor>
  <p:cmAuthor id="2" name="Terri Cole" initials="TC" lastIdx="2" clrIdx="1">
    <p:extLst>
      <p:ext uri="{19B8F6BF-5375-455C-9EA6-DF929625EA0E}">
        <p15:presenceInfo xmlns:p15="http://schemas.microsoft.com/office/powerpoint/2012/main" userId="S-1-5-21-382674835-1827448492-2644236184-2638" providerId="AD"/>
      </p:ext>
    </p:extLst>
  </p:cmAuthor>
  <p:cmAuthor id="3" name="Carney Emer HQ-DCD CLONMEL" initials="CEHC" lastIdx="16" clrIdx="2">
    <p:extLst>
      <p:ext uri="{19B8F6BF-5375-455C-9EA6-DF929625EA0E}">
        <p15:presenceInfo xmlns:p15="http://schemas.microsoft.com/office/powerpoint/2012/main" userId="Carney Emer HQ-DCD CLONMEL" providerId="None"/>
      </p:ext>
    </p:extLst>
  </p:cmAuthor>
  <p:cmAuthor id="4" name="Ella Mulcahy" initials="EM" lastIdx="11" clrIdx="3">
    <p:extLst>
      <p:ext uri="{19B8F6BF-5375-455C-9EA6-DF929625EA0E}">
        <p15:presenceInfo xmlns:p15="http://schemas.microsoft.com/office/powerpoint/2012/main" userId="S-1-5-21-382674835-1827448492-2644236184-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7ED"/>
    <a:srgbClr val="FFE38A"/>
    <a:srgbClr val="6CA01E"/>
    <a:srgbClr val="97066C"/>
    <a:srgbClr val="2C84B1"/>
    <a:srgbClr val="FFFFFF"/>
    <a:srgbClr val="B8028A"/>
    <a:srgbClr val="D7EBF6"/>
    <a:srgbClr val="E4EBAF"/>
    <a:srgbClr val="7333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6" autoAdjust="0"/>
    <p:restoredTop sz="75400" autoAdjust="0"/>
  </p:normalViewPr>
  <p:slideViewPr>
    <p:cSldViewPr snapToGrid="0">
      <p:cViewPr varScale="1">
        <p:scale>
          <a:sx n="66" d="100"/>
          <a:sy n="66" d="100"/>
        </p:scale>
        <p:origin x="946"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urworldirishaidaward.i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irishaid.ie/teaching-and-learning/primary/" TargetMode="External"/><Relationship Id="rId4" Type="http://schemas.openxmlformats.org/officeDocument/2006/relationships/hyperlink" Target="mailto:ourworld@realnation.i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urworldirishaidaward.i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urworldirishaidawards.ie/lesson-plans-2020-202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ourworldirishaidawards.i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Dear 3</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IE" sz="1800" dirty="0">
                <a:effectLst/>
                <a:latin typeface="Calibri" panose="020F0502020204030204" pitchFamily="34" charset="0"/>
                <a:ea typeface="Calibri" panose="020F0502020204030204" pitchFamily="34" charset="0"/>
                <a:cs typeface="Times New Roman" panose="02020603050405020304" pitchFamily="18" charset="0"/>
              </a:rPr>
              <a:t>-4</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class teacher,</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Welcome to the third of four lessons for </a:t>
            </a:r>
            <a:r>
              <a:rPr lang="en-IE" sz="1800" dirty="0">
                <a:effectLst/>
                <a:latin typeface="Calibri" panose="020F0502020204030204" pitchFamily="34" charset="0"/>
                <a:ea typeface="Calibri" panose="020F0502020204030204" pitchFamily="34" charset="0"/>
                <a:cs typeface="Times New Roman" panose="02020603050405020304" pitchFamily="18" charset="0"/>
              </a:rPr>
              <a:t>3</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IE" sz="1800" dirty="0">
                <a:effectLst/>
                <a:latin typeface="Calibri" panose="020F0502020204030204" pitchFamily="34" charset="0"/>
                <a:ea typeface="Calibri" panose="020F0502020204030204" pitchFamily="34" charset="0"/>
                <a:cs typeface="Times New Roman" panose="02020603050405020304" pitchFamily="18" charset="0"/>
              </a:rPr>
              <a:t>-4</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class available for the 2022 Our World Irish Aid Awards.*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Irish Aid is the official overseas development cooperation programme of the Irish Government.  The Government’s overseas development cooperation programme focuses on the realization of the United Nations Sustainable Development Goals with a specific emphasis on gender equality, reducing humanitarian need, supporting climate action, and strengthening governance in countries all around our world.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Our World Irish Aid Awards were established in 2005 to encourage primary aged pupils to learn about how Ireland, through the Irish Aid programme, is working on these issues with international organizations (like the United Nations and the European Union), with governments, non-governmental organizations (NGOs), and with communities of people.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are delighted that you have decided to take part in the Awards this year.  You may have already engaged with the 2022 Our World Irish Aid Awards pupils’ magazine </a:t>
            </a: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and/or Our World Irish Aid Awards lessons 1-2</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 hope that your class find the activities and stories in the magazine and lessons engaging and fun and go on to generate and submit their own content for publication in our </a:t>
            </a:r>
            <a:r>
              <a:rPr lang="en-GB"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Global Goal Getters online magazines by kids, for kids</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EARLY SUBMISSIONS CLOSING DATE: 	Monday, 7</a:t>
            </a:r>
            <a:r>
              <a:rPr lang="en-IE" sz="1800" b="1"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February 2022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School entries received on or before 7</a:t>
            </a:r>
            <a:r>
              <a:rPr lang="en-IE" sz="1800"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February 2022 are in with a chance to win a box of sustainable art materials.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FINAL CLOSING DATE: 		Friday, 8</a:t>
            </a:r>
            <a:r>
              <a:rPr lang="en-IE" sz="1800" b="1"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April 2022</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support, more details and information about how to submit pupil’s work for the </a:t>
            </a:r>
            <a:r>
              <a:rPr lang="en-GB"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Global Goal Getters</a:t>
            </a:r>
            <a:r>
              <a:rPr lang="en-GB"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online</a:t>
            </a:r>
            <a:r>
              <a:rPr lang="en-GB"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magazine</a:t>
            </a:r>
            <a:r>
              <a:rPr lang="en-GB"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see </a:t>
            </a:r>
            <a:r>
              <a:rPr lang="en-GB" sz="1800" kern="12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lessons are designed for approximately 45 minutes of class contact time.  They are curriculum linked (see Slide 2) and classroom-ready, with minimal preparation required.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that remains is for you to read through the teacher notes (available at the bottom of each slide when in ‘normal’ mode) and familiarise yourself with the animations (using ‘presenter’ mode) in advance of class.  Depending on your version of PowerPoint you may be able to view the slide notes while presenting, but don’t worry, if not, you can access and print a pdf of the </a:t>
            </a:r>
            <a:r>
              <a:rPr lang="en-GB" sz="1800"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notes</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our website, as a support for you during class.</a:t>
            </a: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recognise that as their teacher, you know your own pupils very well.  For this reason, the slides are fully editable so that, if necessary, you can tweak the lesson to best suit the context and needs of the children in your class. You may also find it helpful to consult our </a:t>
            </a:r>
            <a:r>
              <a:rPr lang="en-GB" sz="1800"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Good Practice Guidelines for teaching about poverty and development</a:t>
            </a:r>
            <a:r>
              <a:rPr lang="en-GB" sz="1800" u="non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also available on our website.</a:t>
            </a:r>
            <a:endParaRPr lang="en-IE"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have colleagues teaching 5</a:t>
            </a:r>
            <a:r>
              <a:rPr lang="en-GB" sz="1800"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en-GB" sz="1800"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class, you might like to let them know that lessons linked to the 5</a:t>
            </a:r>
            <a:r>
              <a:rPr lang="en-GB" sz="1800"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en-GB" sz="1800" kern="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class curriculum are available on </a:t>
            </a:r>
            <a:r>
              <a:rPr lang="en-GB" sz="1800" kern="12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Every year we are blown away by the creativity and innovation of the teachers and pupils around the country who take part in the Awards.  We can’t wait to see where you go with this year’s theme of ‘Wellbeing for people and planet’.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Remember to share your Our World Irish Aid Awards 2022 journey with us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@Irish_Aid and @irishaidwards on Twitter, and @ourworldirishaidawards on Facebook </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the hashtag </a:t>
            </a:r>
            <a:r>
              <a:rPr lang="en-GB"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#ourworldawards</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the very best to you and your wonderful pupils.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Our World Irish Aid Awards team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a:t>
            </a:fld>
            <a:endParaRPr lang="en-IE"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3/Slide 2 of 3 (School matters)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(no animation)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Invite each group to take a sheet of paper and cut out nine rectangles of a similar size.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Each group needs to write nine reasons why school matters – one reason on each of their nine rectangles.  Then, diamond-rank your nine reasons in order of importance, where 1 is the most important and 5 is the least important.  You can move your rectangles around as you discuss where things might be ranked.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Ask a selection of groups to explain their decisions and identify any interesting discussions or issues that arose during the ranking activity.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5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3/Slide 3 of 3 (School matters)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(no animation)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Has anyone ever heard of Malala Yousafzai?  What do you know about Malala? </a:t>
            </a:r>
            <a:r>
              <a:rPr lang="en-GB" sz="1800" dirty="0">
                <a:effectLst/>
                <a:latin typeface="Calibri" panose="020F0502020204030204" pitchFamily="34" charset="0"/>
                <a:ea typeface="Calibri" panose="020F0502020204030204" pitchFamily="34" charset="0"/>
                <a:cs typeface="Times New Roman" panose="02020603050405020304" pitchFamily="18" charset="0"/>
              </a:rPr>
              <a:t>(see short biography below)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NB: If you have already completed Lesson One, then your class may remember something of Malala Yousafrzai.</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Malala is an activist, or someone who takes action to bring about positive change in our world.  Malala focuses on helping girls all over our world go to and stay in school.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Read the quote from Malala (Slide 11) aloud.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do you think that Malala is saying?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inspirational quote from Malala fits with the view held by lots of people in our world that going to school and getting a good (quality) education is the key to making the Global Goals happen.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do you think about the view that Global Goal 4 (Quality Education) is the key to making the Global Goals happen?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Malala Yousafzai – short biography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Malala Yousafzai was born in the Swat Valley in Pakistan, in 1997.  When she was younger, Malala’s basic right to education was threatened when the Taliban (a militant Islamic group) took control in the Swat Valley.   Because of this, Malala is an activist, who is known for speaking out about the need to support the education of girls and women.  In 2014, Malala was awarded the Nobel Peace Prize.  The Malala Fund is a charity run by Malala which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supports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girls all over our world to go to and stay in school.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11</a:t>
            </a:fld>
            <a:endParaRPr lang="en-IE" dirty="0"/>
          </a:p>
        </p:txBody>
      </p:sp>
    </p:spTree>
    <p:extLst>
      <p:ext uri="{BB962C8B-B14F-4D97-AF65-F5344CB8AC3E}">
        <p14:creationId xmlns:p14="http://schemas.microsoft.com/office/powerpoint/2010/main" val="12463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4/Slide 1 of 1 (Global Goal Getters) (3 consecutive animations at * Click)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We are going to take part in the Our World Irish Aid Awards.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four different examples of Award entries received in 2021</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Read the narrative provided for each entry and comment on the format (Carrabane NS = poster; Dromclough NS = artwork; Ghaelscoil Chuainin = artwork; Scoil Ide = animation) and the focus of these four entries (Carrabane NS = Irish Aid support for refugees in Uganda, based on the 2021 case study; Dromclough NS = Partnership for the Goals, the 2021 Our World Awards theme; Ghaelscoil Chuainin and Scoil Ide = Global Goals for Sustainable Development).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format for Awards entries is wide open; we can submit video, audio, written, or multimedia entries.  This means we can enter short stories, poems, surveys, performances, drawings etc.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Our entries must be about the 2022 Awards theme of ‘Wellbeing for people and planet’, the Global Goals generally and/or the work of Irish Aid in different countries.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Another great thing about the Awards is that we can take as much or as little time as we like to create our entry and we can enter more than once!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Everyone who enters will get a certificate of participation.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Selected entries will feature in one of two,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Global Goal Getters online magazines, by kids, for kids</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on </a:t>
            </a:r>
            <a:r>
              <a:rPr lang="en-IE"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www.ourworldirishaidaward.ie</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best entries overall will appear in our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Global Goal Getters Annual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published in June 2022, available online and as an insert in a national newspaper.  These teachers/pupils will also be invited to attend a National Awards ceremony in June 2022.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Each winner will receive copies of the Global Goal Getters Annual and a plaque or trophy for their school. </a:t>
            </a: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For more support, see Lesson Four on our website and check out the fantastic entries featured in the last year’s </a:t>
            </a:r>
            <a:r>
              <a:rPr lang="en-IE" sz="1800" b="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https://www.ourworldirishaidawards.ie/global-goals-archive/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EARLY SUBMISSIONS CLOSING DATE: 		Monday, 7</a:t>
            </a:r>
            <a:r>
              <a:rPr lang="en-IE" sz="18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February 2022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School entries received on or before 7</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February 2022 are in with a chance to win a box of sustainable art materials.</a:t>
            </a: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FINAL CLOSING DATE: 			Friday, 8</a:t>
            </a:r>
            <a:r>
              <a:rPr lang="en-IE" sz="18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April 2022</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complete an Entry Form (available in your teacher pack or for download from our website) and submit your work via email: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ourworld@realnation.ie</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by post to:</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Our World Irish Aid Awards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Real Nation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24 Arran Quay Dublin 7</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D07 W620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information is available: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www.ourworldirishaidaward.ie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also email or ring our project office if you have any queries about the Our World Irish Aid Awards or submission details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ourworld@realnation.ie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 </a:t>
            </a:r>
            <a:r>
              <a:rPr lang="en-US" sz="1800" dirty="0">
                <a:effectLst/>
                <a:latin typeface="Calibri" panose="020F0502020204030204" pitchFamily="34" charset="0"/>
                <a:ea typeface="Calibri" panose="020F0502020204030204" pitchFamily="34" charset="0"/>
                <a:cs typeface="Times New Roman" panose="02020603050405020304" pitchFamily="18" charset="0"/>
              </a:rPr>
              <a:t>01 522 4834</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would love to hear about how you are getting on with the curriculum materials and Award entries.  You can share your Our World Irish Aid Awards 2022 journey with us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@Irish_Aid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and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@irishaidwards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on Twitter, and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@ourworldirishaidawards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on Facebook </a:t>
            </a:r>
            <a:r>
              <a:rPr lang="en-GB" sz="1800" dirty="0">
                <a:effectLst/>
                <a:latin typeface="Calibri" panose="020F0502020204030204" pitchFamily="34" charset="0"/>
                <a:ea typeface="Calibri" panose="020F0502020204030204" pitchFamily="34" charset="0"/>
                <a:cs typeface="Times New Roman" panose="02020603050405020304" pitchFamily="18" charset="0"/>
              </a:rPr>
              <a:t>using the hashtag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#ourworldawards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DID YOU KNOW?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Additional Irish Aid primary resources are available: </a:t>
            </a:r>
            <a:r>
              <a:rPr lang="en-IE"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https://www.irishaid.ie/teaching-and-learning/primary/</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12</a:t>
            </a:fld>
            <a:endParaRPr lang="en-IE" dirty="0"/>
          </a:p>
        </p:txBody>
      </p:sp>
    </p:spTree>
    <p:extLst>
      <p:ext uri="{BB962C8B-B14F-4D97-AF65-F5344CB8AC3E}">
        <p14:creationId xmlns:p14="http://schemas.microsoft.com/office/powerpoint/2010/main" val="1262244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kern="1200" dirty="0">
                <a:solidFill>
                  <a:srgbClr val="000000"/>
                </a:solidFill>
                <a:effectLst/>
                <a:latin typeface="Calibri" panose="020F0502020204030204" pitchFamily="34" charset="0"/>
                <a:ea typeface="+mn-ea"/>
                <a:cs typeface="+mn-cs"/>
              </a:rPr>
              <a:t>Teacher notes: Slide 1 of 1: Reflection on learning (4 animations * Click – 3 come in one after another on the 2</a:t>
            </a:r>
            <a:r>
              <a:rPr lang="en-IE" sz="1800" b="1" kern="1200" baseline="30000" dirty="0">
                <a:solidFill>
                  <a:srgbClr val="000000"/>
                </a:solidFill>
                <a:effectLst/>
                <a:latin typeface="Calibri" panose="020F0502020204030204" pitchFamily="34" charset="0"/>
                <a:ea typeface="+mn-ea"/>
                <a:cs typeface="+mn-cs"/>
              </a:rPr>
              <a:t>nd</a:t>
            </a:r>
            <a:r>
              <a:rPr lang="en-IE" sz="1800" b="1" kern="1200" dirty="0">
                <a:solidFill>
                  <a:srgbClr val="000000"/>
                </a:solidFill>
                <a:effectLst/>
                <a:latin typeface="Calibri" panose="020F0502020204030204" pitchFamily="34" charset="0"/>
                <a:ea typeface="+mn-ea"/>
                <a:cs typeface="+mn-cs"/>
              </a:rPr>
              <a:t> Click)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take a few minutes to think about (reflect) on what we have learned in this lesson.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Imagine you are playing basketball.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each of the things you were learning in this lesson appear on the board, you should mime:</a:t>
            </a:r>
          </a:p>
          <a:p>
            <a:pPr>
              <a:lnSpc>
                <a:spcPct val="106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Arial" panose="020B0604020202020204" pitchFamily="34" charset="0"/>
              <a:buChar char="•"/>
              <a:tabLst>
                <a:tab pos="457200" algn="l"/>
              </a:tabLst>
            </a:pPr>
            <a:r>
              <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Shooting and scoring the winning basket in the match – if you are happy that you have learned what is on the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Click</a:t>
            </a: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animate the ball dropping into the net to demonstrate what you mean</a:t>
            </a:r>
          </a:p>
          <a:p>
            <a:pPr>
              <a:lnSpc>
                <a:spcPct val="106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Arial" panose="020B0604020202020204" pitchFamily="34" charset="0"/>
              <a:buChar char="•"/>
              <a:tabLst>
                <a:tab pos="457200" algn="l"/>
              </a:tabLst>
            </a:pPr>
            <a:r>
              <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Dribbling the ball – if you still need a little support from either myself or your classmates to be able to say that you have learned what is on the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Click</a:t>
            </a: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animate each of the 3 learning intentions for this lesson in separately, reading each aloud as they appear.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Observe pupils to see who might need some extra support.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have all done an amazing job and are all fantastic Global Goal Getters.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Don’t forget to check out</a:t>
            </a:r>
            <a:r>
              <a:rPr lang="en-IE"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www.ourworldirishaidaward.ie</a:t>
            </a:r>
            <a:r>
              <a:rPr lang="en-GB"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information about how to get your pupils work published in one of our 2022 </a:t>
            </a:r>
            <a:r>
              <a:rPr lang="en-GB"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Goal Getters</a:t>
            </a:r>
            <a:r>
              <a:rPr lang="en-GB"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online magazines, by kids, for kids</a:t>
            </a:r>
            <a:r>
              <a:rPr lang="en-GB"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62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(In your own time: Inspirational poster) (no animations)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Design an inspirational poster about why education matters for the wellbeing or people and planet.</a:t>
            </a:r>
            <a:endParaRPr lang="en-IE"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come up with a memorable quote (like Malala did - Slide 11)</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use/adapt or draw an image to match your quote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Encourage pupils who create an inspirational poster to enter it for the Awards.  We would love to see these and any other work they do, and they could be in with a change to be featured in the 2022 </a:t>
            </a:r>
            <a:r>
              <a:rPr lang="en-IE" sz="1800" b="1" dirty="0">
                <a:effectLst/>
                <a:latin typeface="Calibri" panose="020F0502020204030204" pitchFamily="34" charset="0"/>
                <a:ea typeface="Calibri" panose="020F0502020204030204" pitchFamily="34" charset="0"/>
                <a:cs typeface="Times New Roman" panose="02020603050405020304" pitchFamily="18" charset="0"/>
              </a:rPr>
              <a:t>Global Goal Getters magazines, by kids, for kids</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See entry details in the Slide notes on Slide 12. </a:t>
            </a: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information is available: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www.ourworldirishaidaward.ie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14</a:t>
            </a:fld>
            <a:endParaRPr lang="en-IE" dirty="0"/>
          </a:p>
        </p:txBody>
      </p:sp>
    </p:spTree>
    <p:extLst>
      <p:ext uri="{BB962C8B-B14F-4D97-AF65-F5344CB8AC3E}">
        <p14:creationId xmlns:p14="http://schemas.microsoft.com/office/powerpoint/2010/main" val="381367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Teacher notes: Curriculum links (none)</a:t>
            </a:r>
          </a:p>
        </p:txBody>
      </p:sp>
      <p:sp>
        <p:nvSpPr>
          <p:cNvPr id="4" name="Slide Number Placeholder 3"/>
          <p:cNvSpPr>
            <a:spLocks noGrp="1"/>
          </p:cNvSpPr>
          <p:nvPr>
            <p:ph type="sldNum" sz="quarter" idx="5"/>
          </p:nvPr>
        </p:nvSpPr>
        <p:spPr/>
        <p:txBody>
          <a:bodyPr/>
          <a:lstStyle/>
          <a:p>
            <a:fld id="{DDD419F4-D791-41E3-8F48-C57B6378CBDD}" type="slidenum">
              <a:rPr lang="en-IE" smtClean="0"/>
              <a:t>2</a:t>
            </a:fld>
            <a:endParaRPr lang="en-IE"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Lesson Content (none)</a:t>
            </a:r>
          </a:p>
          <a:p>
            <a:endParaRPr lang="en-US" dirty="0"/>
          </a:p>
        </p:txBody>
      </p:sp>
      <p:sp>
        <p:nvSpPr>
          <p:cNvPr id="4" name="Slide Number Placeholder 3"/>
          <p:cNvSpPr>
            <a:spLocks noGrp="1"/>
          </p:cNvSpPr>
          <p:nvPr>
            <p:ph type="sldNum" sz="quarter" idx="5"/>
          </p:nvPr>
        </p:nvSpPr>
        <p:spPr/>
        <p:txBody>
          <a:bodyPr/>
          <a:lstStyle/>
          <a:p>
            <a:fld id="{DDD419F4-D791-41E3-8F48-C57B6378CBDD}" type="slidenum">
              <a:rPr lang="en-IE" smtClean="0"/>
              <a:t>3</a:t>
            </a:fld>
            <a:endParaRPr lang="en-IE"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Learning intentions </a:t>
            </a:r>
            <a:r>
              <a:rPr lang="en-IE" b="1" i="1" dirty="0"/>
              <a:t>(3 consecutive animations at * Click)</a:t>
            </a:r>
            <a:endParaRPr lang="en-I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p>
          <a:p>
            <a:pPr>
              <a:lnSpc>
                <a:spcPct val="106000"/>
              </a:lnSpc>
              <a:spcAft>
                <a:spcPts val="800"/>
              </a:spcAft>
            </a:pPr>
            <a:r>
              <a:rPr lang="en-IE"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Sensitivity note: </a:t>
            </a:r>
            <a:r>
              <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their teacher, you know your own pupils well.  Please feel free to edit the learning intentions and the activities in this lesson to best suit the context and needs of the children in your class.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 also our </a:t>
            </a:r>
            <a:r>
              <a:rPr lang="en-GB" sz="1800" kern="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Good Practice Guidelines for</a:t>
            </a:r>
            <a:r>
              <a:rPr lang="en-GB" sz="1800" u="sng" kern="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teaching about poverty and development</a:t>
            </a:r>
            <a:r>
              <a:rPr lang="en-GB" sz="1800" kern="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lesson plan section of our website: </a:t>
            </a:r>
            <a:r>
              <a:rPr lang="en-IE" sz="1800" kern="12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www.ourworldirishaidawards.ie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Lesson Three is based on a case study of Irish Aid supported work in Sierra Leone, a country in West Africa.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Irish Aid is part of the Irish Government.  Irish Aid works together with other governments, with different groups (non-governmental organizations (NGOs) or charities), and with communities in countries all around our world.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Depending on your class, you might like to share that they will be entering some of their work to the Our World Irish Aid Awards.  The Our World Irish Aid Awards are a way for children and young people, like the pupils in your class, to learn about what Irish Aid does, to learn about the Global Goals, and to think about ways that they can work for the wellbeing of people and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Ask for volunteers to read the three learning intentions for Lesson Three.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IE"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I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animate in the three learning intentions for this lesson, one after another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4</a:t>
            </a:fld>
            <a:endParaRPr lang="en-IE"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1/Slide 1 of 1 </a:t>
            </a:r>
            <a:r>
              <a:rPr lang="en-IE" sz="1000" b="1" dirty="0">
                <a:effectLst/>
                <a:latin typeface="Calibri" panose="020F0502020204030204" pitchFamily="34" charset="0"/>
                <a:ea typeface="Calibri" panose="020F0502020204030204" pitchFamily="34" charset="0"/>
                <a:cs typeface="Times New Roman" panose="02020603050405020304" pitchFamily="18" charset="0"/>
              </a:rPr>
              <a:t>(Looking back to move forward</a:t>
            </a:r>
            <a:r>
              <a:rPr lang="en-IE" b="1" dirty="0"/>
              <a:t>) </a:t>
            </a:r>
            <a:r>
              <a:rPr lang="en-IE" b="1" i="0" dirty="0"/>
              <a:t>(no animation)</a:t>
            </a: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 theme of the 2022 Our World Irish Aid Awards is ‘Wellbeing for people and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Invite pupils to talk about their engagement with the Our World Irish Aid Awards activities so far using the following prompt questions: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are the United Nations Global Goals for Sustainable Development?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is Irish Aid?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Where does Irish Aid work?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are some of the ways that Irish Aid supports wellbeing for people and the wellbeing of our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Record pupil responses on the book on Slide 5.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[NB: to insert words in the text box on the book, you need to be in ‘normal’ rather than ‘presenter’ mode.  Click on ‘Insert feedback here’ and replace the instructional text with responses from your pupils.]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DD419F4-D791-41E3-8F48-C57B6378CBDD}" type="slidenum">
              <a:rPr lang="en-IE" smtClean="0"/>
              <a:t>5</a:t>
            </a:fld>
            <a:endParaRPr lang="en-IE" dirty="0"/>
          </a:p>
        </p:txBody>
      </p:sp>
    </p:spTree>
    <p:extLst>
      <p:ext uri="{BB962C8B-B14F-4D97-AF65-F5344CB8AC3E}">
        <p14:creationId xmlns:p14="http://schemas.microsoft.com/office/powerpoint/2010/main" val="177831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2/Slide 1 of 3 (Sierra Leone case study) (2 animations at * Click)</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Can you locate Ireland on the map of our world?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the arrow pointing to Ireland</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Does anyone know anything about a country called Sierra Leone which is located West Africa?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the arrow pointing to Sierra Leone</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Sierra Leone is known as the ‘little jewel’ of West Africa because there are lots of different cultures, religions and nationalities amongst the people who live there.  Sierra Leone is one of the countries where Irish Aid works for the wellbeing of people and planet.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6</a:t>
            </a:fld>
            <a:endParaRPr lang="en-IE" dirty="0"/>
          </a:p>
        </p:txBody>
      </p:sp>
    </p:spTree>
    <p:extLst>
      <p:ext uri="{BB962C8B-B14F-4D97-AF65-F5344CB8AC3E}">
        <p14:creationId xmlns:p14="http://schemas.microsoft.com/office/powerpoint/2010/main" val="359172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2/Slide 2 of 3 (Sierra Leone case study) (no animation)</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Take out your copy/a piece of paper and something to write.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photograph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This is a photograph of schoolgirls in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Pujehun district of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Sierra Leone.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Take a minute to look at the photograph in silence.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‘I see’ prompt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In your copy/on a piece of paper write what you see when you look at this photograph.</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‘I think’ prompt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Now write a few things that the photograph makes you think about – this could be something that you have noticed or a thought that just came into your head.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‘I wonder’ prompt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Finally, write anything that you are left wondering about – maybe you have questions you would like to ask the people in the photograph or the photographer, or maybe there is something that you would like to know about what happened before or after the photograph was taken?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Take feedback from a selection of pupils about their ‘I see, I think, I wonder’ responses.</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Photograph ©UNFPA Sierra Leone/2020/John Sesay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029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3/Slide 3 of 3 (Sierra Leone case study) (no animation)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This is a photograph of schoolgirls in the Kambia district of Sierra Leone.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Take a minute to look at the photograph in silence.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a thumbnail of the photograph from Slide 7</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Can you see any similarities between the two photographs?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If no one mentions that the girls in both photographs are holding the same bags, point this out.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Look closely at the bags that the girls in the photograph are holding.  What, if anything, do you notice?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If no one mentions that the bags have two logos, one is the logo for the United Nations Population Fund (UNFPA) and the other is the logo for Irish Aid, point this out.</a:t>
            </a: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two logos onto Slide 7</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Both pictures were taken by a photographer working for the United Nations Population Fund (UNFPA).  The children in the photographs are Sierra Leonian girls starting back in school in October 2020 when schools reopened after the Covid-19 closures.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In Sierra Leone schools were shut for 14 weeks because of Covid-19 and in Ireland schools were forced to close for a total of 24 weeks.  Children and young people in both Sierra Leone and Ireland (including everyone sitting in the class) were affected by these closures.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hen schools in Sierra Leone closed, Irish Aid gave funding (money) to the United Nations Population Fund (UNFPA) to make lessons which were broadcast on radio.  Irish Aid also supported UNFPA and the Women in Crisis Movement (a local Sierra Leonian NGO or charity) to give 2,000 radios to girls to make sure that they could listen to the radio lessons.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technology did you use to help you learn during Covid-19 school closures?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[prompts: devices like mobile phones, laptops or computers, applications like Zoom, Padlet or seesaw, TV etc]</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When schools in Sierra Leone reopened, Irish Aid again supported UNFPA and the Women in Crisis Movement to help families who were finding it difficult to cover the cost of getting their children back to school.  Back-to-school kits were given to 1,000 primary and secondary school girls.  Each kit was made up of a school uniform, a backpack, five schoolbooks, a mathematical set, pencils, pens, and a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plastic folder.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hat, if anything, do you need to go back to school after a break, like when schools reopened after Covid-19 closures or at the beginning of this school year?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[prompts: new uniform, stationary/books, school bag, lunch box, water bottle etc]</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200" b="0" i="1" u="none" strike="noStrike" baseline="0" dirty="0">
                <a:solidFill>
                  <a:srgbClr val="342800"/>
                </a:solidFill>
                <a:latin typeface="DINNextLTPro-Regular"/>
              </a:rPr>
              <a:t>_______________________________________________________________</a:t>
            </a:r>
          </a:p>
          <a:p>
            <a:pPr algn="l"/>
            <a:r>
              <a:rPr lang="it-IT" b="0" i="1" dirty="0">
                <a:solidFill>
                  <a:srgbClr val="585858"/>
                </a:solidFill>
                <a:effectLst/>
                <a:latin typeface="inherit"/>
              </a:rPr>
              <a:t>Photograph ©UNFPA Sierra Leone/2020/John Sesay</a:t>
            </a:r>
            <a:endParaRPr lang="en-GB" sz="1200" b="0" i="1" u="none" strike="noStrike" baseline="0" dirty="0">
              <a:solidFill>
                <a:srgbClr val="342800"/>
              </a:solidFill>
              <a:latin typeface="DINNextLTPro-Regular"/>
            </a:endParaRPr>
          </a:p>
          <a:p>
            <a:pPr algn="l"/>
            <a:endParaRPr lang="en-GB" sz="1200" b="0" i="0" u="none" strike="noStrike" baseline="0" dirty="0">
              <a:solidFill>
                <a:srgbClr val="342800"/>
              </a:solidFill>
              <a:latin typeface="DINNextLT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latin typeface="Avenir Next Demi Bold" panose="020B0703020202020204"/>
            </a:endParaRPr>
          </a:p>
        </p:txBody>
      </p:sp>
    </p:spTree>
    <p:extLst>
      <p:ext uri="{BB962C8B-B14F-4D97-AF65-F5344CB8AC3E}">
        <p14:creationId xmlns:p14="http://schemas.microsoft.com/office/powerpoint/2010/main" val="351700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3/Slide 1 of 3 (School matters)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(no animation)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Divide pupils into small groups.</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In your group, take a few minutes to talk about why school matters/is important.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Record pupil </a:t>
            </a:r>
            <a:r>
              <a:rPr lang="en-GB" sz="1800" dirty="0">
                <a:effectLst/>
                <a:latin typeface="Calibri" panose="020F0502020204030204" pitchFamily="34" charset="0"/>
                <a:ea typeface="Calibri" panose="020F0502020204030204" pitchFamily="34" charset="0"/>
                <a:cs typeface="Times New Roman" panose="02020603050405020304" pitchFamily="18" charset="0"/>
              </a:rPr>
              <a:t>feedback in the text box provided on Slide 9.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[NB: to insert words in the text box, you will need to be in ‘normal’ rather than ‘presenter’ mode. Click on ‘Insert feedback here’ and replace this instructional text with responses from your pupils.]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As you know, the theme of the 2022 Our World Irish Aid Award is ‘Wellbeing for people and planet’.  People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experience wellbeing (being well) when we feel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healthy and happy and have positive connections to people and places, near and far</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Think about the role/importance of school and learning in making sure that you and others are well and for making sure that we look after our planet.  Do you want to add anything to what is already on the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9</a:t>
            </a:fld>
            <a:endParaRPr lang="en-IE" dirty="0"/>
          </a:p>
        </p:txBody>
      </p:sp>
    </p:spTree>
    <p:extLst>
      <p:ext uri="{BB962C8B-B14F-4D97-AF65-F5344CB8AC3E}">
        <p14:creationId xmlns:p14="http://schemas.microsoft.com/office/powerpoint/2010/main" val="346102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37545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45139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85482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009041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011982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257247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55836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21924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64416968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ourworldirishaidawards.ie/global-goals-archi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524000" y="2432050"/>
            <a:ext cx="9144000" cy="2650172"/>
          </a:xfrm>
        </p:spPr>
        <p:txBody>
          <a:bodyPr>
            <a:noAutofit/>
          </a:bodyPr>
          <a:lstStyle/>
          <a:p>
            <a:r>
              <a:rPr lang="en-IE" sz="1800" b="1" dirty="0">
                <a:solidFill>
                  <a:schemeClr val="accent3"/>
                </a:solidFill>
              </a:rPr>
              <a:t>“WELLBEING FOR PEOPLE AND PLANET”</a:t>
            </a:r>
            <a:endParaRPr lang="en-IE" sz="1800" dirty="0">
              <a:solidFill>
                <a:schemeClr val="accent3"/>
              </a:solidFill>
            </a:endParaRPr>
          </a:p>
          <a:p>
            <a:r>
              <a:rPr lang="en-IE" sz="3600" dirty="0"/>
              <a:t>LESSON THREE</a:t>
            </a:r>
          </a:p>
          <a:p>
            <a:r>
              <a:rPr lang="en-IE" sz="1800" dirty="0"/>
              <a:t>(3</a:t>
            </a:r>
            <a:r>
              <a:rPr lang="en-IE" sz="1800" baseline="30000" dirty="0"/>
              <a:t>rd</a:t>
            </a:r>
            <a:r>
              <a:rPr lang="en-IE" sz="1800" dirty="0"/>
              <a:t>-4</a:t>
            </a:r>
            <a:r>
              <a:rPr lang="en-IE" sz="1800" baseline="30000" dirty="0"/>
              <a:t>th</a:t>
            </a:r>
            <a:r>
              <a:rPr lang="en-IE" sz="1800" dirty="0"/>
              <a:t> class)</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904041" y="1018079"/>
            <a:ext cx="9532111" cy="2387600"/>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r>
              <a:rPr lang="en-US" sz="4800" dirty="0">
                <a:solidFill>
                  <a:schemeClr val="accent2"/>
                </a:solidFill>
              </a:rPr>
              <a:t>OUR WORLD </a:t>
            </a:r>
            <a:br>
              <a:rPr lang="en-US" sz="4800" dirty="0">
                <a:solidFill>
                  <a:schemeClr val="accent2"/>
                </a:solidFill>
              </a:rPr>
            </a:br>
            <a:r>
              <a:rPr lang="en-US" sz="4800" dirty="0">
                <a:solidFill>
                  <a:srgbClr val="B8028A"/>
                </a:solidFill>
              </a:rPr>
              <a:t>IRISH AID AWARDS </a:t>
            </a:r>
            <a:r>
              <a:rPr lang="en-US" sz="4800" dirty="0">
                <a:solidFill>
                  <a:schemeClr val="accent2"/>
                </a:solidFill>
              </a:rPr>
              <a:t>2022</a:t>
            </a: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78" y="3904527"/>
            <a:ext cx="2492731" cy="2953473"/>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1315" y="168859"/>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15885" y="3001381"/>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9911" y="3097018"/>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37156" y="1179375"/>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782" y="3642049"/>
            <a:ext cx="2164444" cy="2200689"/>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090" y="3554333"/>
            <a:ext cx="3304515" cy="4209574"/>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17893" y="2706998"/>
            <a:ext cx="3318197" cy="33737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55792" y="5283060"/>
            <a:ext cx="513120" cy="571762"/>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056111" y="5464256"/>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38795" y="3987657"/>
            <a:ext cx="1021435" cy="2093105"/>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0DB8E14-5C1C-4DF7-861B-9258F91437FB}"/>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B70289"/>
                </a:solidFill>
                <a:effectLst/>
                <a:uLnTx/>
                <a:uFillTx/>
                <a:latin typeface="Ziggurat HTF-Black" pitchFamily="2" charset="77"/>
                <a:ea typeface="+mj-ea"/>
                <a:cs typeface="+mj-cs"/>
              </a:rPr>
              <a:t>Activity 3</a:t>
            </a:r>
          </a:p>
        </p:txBody>
      </p:sp>
      <p:sp>
        <p:nvSpPr>
          <p:cNvPr id="6" name="TextBox 5">
            <a:extLst>
              <a:ext uri="{FF2B5EF4-FFF2-40B4-BE49-F238E27FC236}">
                <a16:creationId xmlns:a16="http://schemas.microsoft.com/office/drawing/2014/main" id="{48C5FF29-7FAA-4404-B180-09F1FBF8F889}"/>
              </a:ext>
            </a:extLst>
          </p:cNvPr>
          <p:cNvSpPr txBox="1"/>
          <p:nvPr/>
        </p:nvSpPr>
        <p:spPr>
          <a:xfrm>
            <a:off x="514332" y="6483472"/>
            <a:ext cx="4423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2 of 3 | School matters</a:t>
            </a:r>
            <a:endPar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endParaRPr>
          </a:p>
        </p:txBody>
      </p:sp>
      <p:grpSp>
        <p:nvGrpSpPr>
          <p:cNvPr id="7" name="Group 6">
            <a:extLst>
              <a:ext uri="{FF2B5EF4-FFF2-40B4-BE49-F238E27FC236}">
                <a16:creationId xmlns:a16="http://schemas.microsoft.com/office/drawing/2014/main" id="{6D3C219D-A335-46CC-BFEB-EB06E2D66985}"/>
              </a:ext>
            </a:extLst>
          </p:cNvPr>
          <p:cNvGrpSpPr/>
          <p:nvPr/>
        </p:nvGrpSpPr>
        <p:grpSpPr bwMode="auto">
          <a:xfrm>
            <a:off x="432098" y="1917683"/>
            <a:ext cx="11327803" cy="4539728"/>
            <a:chOff x="0" y="0"/>
            <a:chExt cx="11124" cy="12312"/>
          </a:xfrm>
        </p:grpSpPr>
        <p:sp>
          <p:nvSpPr>
            <p:cNvPr id="8" name="Text Box 4">
              <a:extLst>
                <a:ext uri="{FF2B5EF4-FFF2-40B4-BE49-F238E27FC236}">
                  <a16:creationId xmlns:a16="http://schemas.microsoft.com/office/drawing/2014/main" id="{F65BBDE0-F427-48CC-81C6-DA5AC0C3BDBF}"/>
                </a:ext>
              </a:extLst>
            </p:cNvPr>
            <p:cNvSpPr txBox="1">
              <a:spLocks noChangeArrowheads="1"/>
            </p:cNvSpPr>
            <p:nvPr/>
          </p:nvSpPr>
          <p:spPr bwMode="auto">
            <a:xfrm>
              <a:off x="3780" y="0"/>
              <a:ext cx="3564" cy="2232"/>
            </a:xfrm>
            <a:prstGeom prst="rect">
              <a:avLst/>
            </a:prstGeom>
            <a:solidFill>
              <a:srgbClr val="F3E7ED"/>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1</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IE" sz="1100" b="0" i="0" u="none" strike="noStrike" kern="1200" cap="none" spc="0" normalizeH="0" baseline="0" noProof="0" dirty="0">
                  <a:ln>
                    <a:noFill/>
                  </a:ln>
                  <a:solidFill>
                    <a:srgbClr val="000000"/>
                  </a:solidFill>
                  <a:effectLst/>
                  <a:uLnTx/>
                  <a:uFillTx/>
                  <a:latin typeface="Berlin Sans FB Demi" panose="020E0802020502020306" pitchFamily="34" charset="0"/>
                  <a:ea typeface="Calibri" panose="020F0502020204030204" pitchFamily="34" charset="0"/>
                  <a:cs typeface="+mn-cs"/>
                </a:rPr>
                <a:t> </a:t>
              </a:r>
              <a:endParaRPr kumimoji="0" lang="en-IE"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9" name="Text Box 5">
              <a:extLst>
                <a:ext uri="{FF2B5EF4-FFF2-40B4-BE49-F238E27FC236}">
                  <a16:creationId xmlns:a16="http://schemas.microsoft.com/office/drawing/2014/main" id="{8B11AA20-F2FA-4B4B-9152-DDB243789E42}"/>
                </a:ext>
              </a:extLst>
            </p:cNvPr>
            <p:cNvSpPr txBox="1">
              <a:spLocks noChangeArrowheads="1"/>
            </p:cNvSpPr>
            <p:nvPr/>
          </p:nvSpPr>
          <p:spPr bwMode="auto">
            <a:xfrm>
              <a:off x="1800" y="2520"/>
              <a:ext cx="3564" cy="2232"/>
            </a:xfrm>
            <a:prstGeom prst="rect">
              <a:avLst/>
            </a:prstGeom>
            <a:solidFill>
              <a:schemeClr val="accent5">
                <a:lumMod val="40000"/>
                <a:lumOff val="60000"/>
              </a:schemeClr>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2</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0" name="Text Box 6">
              <a:extLst>
                <a:ext uri="{FF2B5EF4-FFF2-40B4-BE49-F238E27FC236}">
                  <a16:creationId xmlns:a16="http://schemas.microsoft.com/office/drawing/2014/main" id="{C5AC5D68-DF1F-449C-8A16-907BA35E9AB1}"/>
                </a:ext>
              </a:extLst>
            </p:cNvPr>
            <p:cNvSpPr txBox="1">
              <a:spLocks noChangeArrowheads="1"/>
            </p:cNvSpPr>
            <p:nvPr/>
          </p:nvSpPr>
          <p:spPr bwMode="auto">
            <a:xfrm>
              <a:off x="7560" y="5040"/>
              <a:ext cx="3564" cy="2232"/>
            </a:xfrm>
            <a:prstGeom prst="rect">
              <a:avLst/>
            </a:prstGeom>
            <a:solidFill>
              <a:srgbClr val="E4EBAF"/>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3</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1" name="Text Box 7">
              <a:extLst>
                <a:ext uri="{FF2B5EF4-FFF2-40B4-BE49-F238E27FC236}">
                  <a16:creationId xmlns:a16="http://schemas.microsoft.com/office/drawing/2014/main" id="{7BA74C65-FF5C-4919-AE66-371C2DE11E27}"/>
                </a:ext>
              </a:extLst>
            </p:cNvPr>
            <p:cNvSpPr txBox="1">
              <a:spLocks noChangeArrowheads="1"/>
            </p:cNvSpPr>
            <p:nvPr/>
          </p:nvSpPr>
          <p:spPr bwMode="auto">
            <a:xfrm>
              <a:off x="0" y="5040"/>
              <a:ext cx="3564" cy="2232"/>
            </a:xfrm>
            <a:prstGeom prst="rect">
              <a:avLst/>
            </a:prstGeom>
            <a:solidFill>
              <a:srgbClr val="E4EBAF"/>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3</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2" name="Text Box 8">
              <a:extLst>
                <a:ext uri="{FF2B5EF4-FFF2-40B4-BE49-F238E27FC236}">
                  <a16:creationId xmlns:a16="http://schemas.microsoft.com/office/drawing/2014/main" id="{1100B472-4CF3-4154-A445-FBDECACB6E17}"/>
                </a:ext>
              </a:extLst>
            </p:cNvPr>
            <p:cNvSpPr txBox="1">
              <a:spLocks noChangeArrowheads="1"/>
            </p:cNvSpPr>
            <p:nvPr/>
          </p:nvSpPr>
          <p:spPr bwMode="auto">
            <a:xfrm>
              <a:off x="3780" y="5040"/>
              <a:ext cx="3564" cy="2232"/>
            </a:xfrm>
            <a:prstGeom prst="rect">
              <a:avLst/>
            </a:prstGeom>
            <a:solidFill>
              <a:srgbClr val="E4EBAF"/>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3</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3" name="Text Box 9">
              <a:extLst>
                <a:ext uri="{FF2B5EF4-FFF2-40B4-BE49-F238E27FC236}">
                  <a16:creationId xmlns:a16="http://schemas.microsoft.com/office/drawing/2014/main" id="{44426945-09D0-47BC-9B35-643FD32FEC1F}"/>
                </a:ext>
              </a:extLst>
            </p:cNvPr>
            <p:cNvSpPr txBox="1">
              <a:spLocks noChangeArrowheads="1"/>
            </p:cNvSpPr>
            <p:nvPr/>
          </p:nvSpPr>
          <p:spPr bwMode="auto">
            <a:xfrm>
              <a:off x="5760" y="2520"/>
              <a:ext cx="3564" cy="2232"/>
            </a:xfrm>
            <a:prstGeom prst="rect">
              <a:avLst/>
            </a:prstGeom>
            <a:solidFill>
              <a:srgbClr val="FFE38A"/>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2</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4" name="Text Box 10">
              <a:extLst>
                <a:ext uri="{FF2B5EF4-FFF2-40B4-BE49-F238E27FC236}">
                  <a16:creationId xmlns:a16="http://schemas.microsoft.com/office/drawing/2014/main" id="{0636D088-409F-4092-9987-1898FE47CCBA}"/>
                </a:ext>
              </a:extLst>
            </p:cNvPr>
            <p:cNvSpPr txBox="1">
              <a:spLocks noChangeArrowheads="1"/>
            </p:cNvSpPr>
            <p:nvPr/>
          </p:nvSpPr>
          <p:spPr bwMode="auto">
            <a:xfrm>
              <a:off x="3780" y="10080"/>
              <a:ext cx="3564" cy="2232"/>
            </a:xfrm>
            <a:prstGeom prst="rect">
              <a:avLst/>
            </a:prstGeom>
            <a:solidFill>
              <a:srgbClr val="D7EBF6"/>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5</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5" name="Text Box 11">
              <a:extLst>
                <a:ext uri="{FF2B5EF4-FFF2-40B4-BE49-F238E27FC236}">
                  <a16:creationId xmlns:a16="http://schemas.microsoft.com/office/drawing/2014/main" id="{7362166D-1783-4CC1-8AA8-952B3762E39B}"/>
                </a:ext>
              </a:extLst>
            </p:cNvPr>
            <p:cNvSpPr txBox="1">
              <a:spLocks noChangeArrowheads="1"/>
            </p:cNvSpPr>
            <p:nvPr/>
          </p:nvSpPr>
          <p:spPr bwMode="auto">
            <a:xfrm>
              <a:off x="5940" y="7560"/>
              <a:ext cx="3564" cy="2232"/>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4</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6" name="Text Box 12">
              <a:extLst>
                <a:ext uri="{FF2B5EF4-FFF2-40B4-BE49-F238E27FC236}">
                  <a16:creationId xmlns:a16="http://schemas.microsoft.com/office/drawing/2014/main" id="{3CA9486C-BE9C-4FE1-989B-92E477910FD6}"/>
                </a:ext>
              </a:extLst>
            </p:cNvPr>
            <p:cNvSpPr txBox="1">
              <a:spLocks noChangeArrowheads="1"/>
            </p:cNvSpPr>
            <p:nvPr/>
          </p:nvSpPr>
          <p:spPr bwMode="auto">
            <a:xfrm>
              <a:off x="1980" y="7560"/>
              <a:ext cx="3564" cy="2232"/>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E" sz="1800" b="1" i="0" u="none" strike="noStrike" kern="1200" cap="none" spc="0" normalizeH="0" baseline="0" noProof="0" dirty="0">
                  <a:ln>
                    <a:noFill/>
                  </a:ln>
                  <a:solidFill>
                    <a:srgbClr val="73337E"/>
                  </a:solidFill>
                  <a:effectLst/>
                  <a:uLnTx/>
                  <a:uFillTx/>
                  <a:latin typeface="Ziggurat HTF-Black" pitchFamily="2" charset="77"/>
                  <a:ea typeface="Calibri" panose="020F0502020204030204" pitchFamily="34" charset="0"/>
                  <a:cs typeface="+mn-cs"/>
                </a:rPr>
                <a:t>4</a:t>
              </a:r>
              <a:endParaRPr kumimoji="0" lang="en-IE"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grpSp>
      <p:sp>
        <p:nvSpPr>
          <p:cNvPr id="18" name="TextBox 17">
            <a:extLst>
              <a:ext uri="{FF2B5EF4-FFF2-40B4-BE49-F238E27FC236}">
                <a16:creationId xmlns:a16="http://schemas.microsoft.com/office/drawing/2014/main" id="{2F656C88-CE0C-4559-9BF4-26C2AF4C855D}"/>
              </a:ext>
            </a:extLst>
          </p:cNvPr>
          <p:cNvSpPr txBox="1"/>
          <p:nvPr/>
        </p:nvSpPr>
        <p:spPr>
          <a:xfrm>
            <a:off x="2277035" y="935049"/>
            <a:ext cx="7637928" cy="7894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Rank the reasons why school matters in order of importance,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where </a:t>
            </a:r>
            <a:r>
              <a:rPr kumimoji="0" lang="en-GB" sz="1800" b="1" i="0" u="none" strike="noStrike" kern="1200" cap="none" spc="0" normalizeH="0" baseline="0" noProof="0" dirty="0">
                <a:ln>
                  <a:noFill/>
                </a:ln>
                <a:solidFill>
                  <a:srgbClr val="73337E"/>
                </a:solidFill>
                <a:effectLst/>
                <a:highlight>
                  <a:srgbClr val="F3E7ED"/>
                </a:highlight>
                <a:uLnTx/>
                <a:uFillTx/>
                <a:latin typeface="Trebuchet MS" panose="020B0603020202020204"/>
                <a:ea typeface="Calibri" panose="020F0502020204030204" pitchFamily="34" charset="0"/>
                <a:cs typeface="Times New Roman" panose="02020603050405020304" pitchFamily="18" charset="0"/>
              </a:rPr>
              <a:t>1</a:t>
            </a:r>
            <a:r>
              <a:rPr kumimoji="0" lang="en-GB" sz="1800" b="1" i="0" u="none" strike="noStrike" kern="1200" cap="none" spc="0" normalizeH="0" baseline="0" noProof="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 is the most important and </a:t>
            </a:r>
            <a:r>
              <a:rPr kumimoji="0" lang="en-GB" sz="1800" b="1" i="0" u="none" strike="noStrike" kern="1200" cap="none" spc="0" normalizeH="0" baseline="0" noProof="0" dirty="0">
                <a:ln>
                  <a:noFill/>
                </a:ln>
                <a:solidFill>
                  <a:srgbClr val="73337E"/>
                </a:solidFill>
                <a:effectLst/>
                <a:highlight>
                  <a:srgbClr val="D7EBF6"/>
                </a:highlight>
                <a:uLnTx/>
                <a:uFillTx/>
                <a:latin typeface="Trebuchet MS" panose="020B0603020202020204"/>
                <a:ea typeface="Calibri" panose="020F0502020204030204" pitchFamily="34" charset="0"/>
                <a:cs typeface="Times New Roman" panose="02020603050405020304" pitchFamily="18" charset="0"/>
              </a:rPr>
              <a:t>5</a:t>
            </a:r>
            <a:r>
              <a:rPr kumimoji="0" lang="en-GB" sz="1800" b="1" i="0" u="none" strike="noStrike" kern="1200" cap="none" spc="0" normalizeH="0" baseline="0" noProof="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 is the least important.</a:t>
            </a:r>
            <a:endParaRPr kumimoji="0" lang="en-IE" sz="1400" b="1" i="0" u="none" strike="noStrike" kern="1200" cap="none" spc="0" normalizeH="0" baseline="0" noProof="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569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1D39A-5EF5-4C3C-B873-5312AC62C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660" y="1420728"/>
            <a:ext cx="7492679" cy="4016544"/>
          </a:xfrm>
          <a:prstGeom prst="rect">
            <a:avLst/>
          </a:prstGeom>
        </p:spPr>
      </p:pic>
      <p:sp>
        <p:nvSpPr>
          <p:cNvPr id="5" name="Title 5">
            <a:extLst>
              <a:ext uri="{FF2B5EF4-FFF2-40B4-BE49-F238E27FC236}">
                <a16:creationId xmlns:a16="http://schemas.microsoft.com/office/drawing/2014/main" id="{E0DB8E14-5C1C-4DF7-861B-9258F91437FB}"/>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3</a:t>
            </a:r>
          </a:p>
        </p:txBody>
      </p:sp>
      <p:sp>
        <p:nvSpPr>
          <p:cNvPr id="9" name="TextBox 8">
            <a:extLst>
              <a:ext uri="{FF2B5EF4-FFF2-40B4-BE49-F238E27FC236}">
                <a16:creationId xmlns:a16="http://schemas.microsoft.com/office/drawing/2014/main" id="{32A75376-B258-4470-AF60-CCAA15C5F1EB}"/>
              </a:ext>
            </a:extLst>
          </p:cNvPr>
          <p:cNvSpPr txBox="1"/>
          <p:nvPr/>
        </p:nvSpPr>
        <p:spPr>
          <a:xfrm>
            <a:off x="406400" y="6367618"/>
            <a:ext cx="4423428" cy="307777"/>
          </a:xfrm>
          <a:prstGeom prst="rect">
            <a:avLst/>
          </a:prstGeom>
          <a:noFill/>
        </p:spPr>
        <p:txBody>
          <a:bodyPr wrap="square" rtlCol="0">
            <a:spAutoFit/>
          </a:bodyPr>
          <a:lstStyle/>
          <a:p>
            <a:r>
              <a:rPr lang="en-IE" sz="1400" dirty="0">
                <a:solidFill>
                  <a:schemeClr val="tx2"/>
                </a:solidFill>
              </a:rPr>
              <a:t>Slide 3 of 3 | School matters</a:t>
            </a:r>
            <a:endParaRPr lang="en-IE" sz="1100" dirty="0">
              <a:solidFill>
                <a:schemeClr val="tx2"/>
              </a:solidFill>
            </a:endParaRPr>
          </a:p>
        </p:txBody>
      </p:sp>
      <p:pic>
        <p:nvPicPr>
          <p:cNvPr id="1032" name="Picture 8" descr="Global Education Meeting, Brussels, 3-5 December 2018 | Education within  the 2030 Agenda for Sustainable Development">
            <a:extLst>
              <a:ext uri="{FF2B5EF4-FFF2-40B4-BE49-F238E27FC236}">
                <a16:creationId xmlns:a16="http://schemas.microsoft.com/office/drawing/2014/main" id="{474FC935-3418-4F1B-B593-2FB9F24290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0" b="3331"/>
          <a:stretch/>
        </p:blipFill>
        <p:spPr bwMode="auto">
          <a:xfrm>
            <a:off x="987551" y="1099307"/>
            <a:ext cx="2150813" cy="206451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8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4</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1 of 1 | </a:t>
            </a:r>
            <a:r>
              <a:rPr lang="en-IE" sz="1100" dirty="0">
                <a:solidFill>
                  <a:schemeClr val="tx2"/>
                </a:solidFill>
              </a:rPr>
              <a:t>GLOBAL GOAL GETTERS</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18" y="3428999"/>
            <a:ext cx="2095242" cy="2394563"/>
          </a:xfrm>
          <a:prstGeom prst="rect">
            <a:avLst/>
          </a:prstGeom>
        </p:spPr>
      </p:pic>
      <p:sp>
        <p:nvSpPr>
          <p:cNvPr id="9" name="TextBox 8">
            <a:extLst>
              <a:ext uri="{FF2B5EF4-FFF2-40B4-BE49-F238E27FC236}">
                <a16:creationId xmlns:a16="http://schemas.microsoft.com/office/drawing/2014/main" id="{5D244656-8071-4213-9EB3-05ADC9FE7E1B}"/>
              </a:ext>
            </a:extLst>
          </p:cNvPr>
          <p:cNvSpPr txBox="1"/>
          <p:nvPr/>
        </p:nvSpPr>
        <p:spPr>
          <a:xfrm>
            <a:off x="212682" y="986779"/>
            <a:ext cx="11659278" cy="650884"/>
          </a:xfrm>
          <a:prstGeom prst="rect">
            <a:avLst/>
          </a:prstGeom>
          <a:noFill/>
        </p:spPr>
        <p:txBody>
          <a:bodyPr wrap="square" rtlCol="0">
            <a:spAutoFit/>
          </a:bodyPr>
          <a:lstStyle/>
          <a:p>
            <a:r>
              <a:rPr lang="en-IE" dirty="0"/>
              <a:t>Here are some of the fantastic examples of pupils’ work included in 2021 </a:t>
            </a:r>
            <a:r>
              <a:rPr lang="en-IE" b="1" dirty="0"/>
              <a:t>Global Goal Getters magazines</a:t>
            </a:r>
            <a:r>
              <a:rPr lang="en-IE" dirty="0"/>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IE" dirty="0"/>
              <a:t>See </a:t>
            </a:r>
            <a:r>
              <a:rPr kumimoji="0" lang="en-IE"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https://www.ourworldirishaidawards.ie/global-goals-archive/</a:t>
            </a:r>
            <a:r>
              <a:rPr lang="en-IE"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IE" dirty="0"/>
              <a:t>for more great examples.</a:t>
            </a:r>
          </a:p>
        </p:txBody>
      </p:sp>
      <p:pic>
        <p:nvPicPr>
          <p:cNvPr id="3" name="Picture 2">
            <a:extLst>
              <a:ext uri="{FF2B5EF4-FFF2-40B4-BE49-F238E27FC236}">
                <a16:creationId xmlns:a16="http://schemas.microsoft.com/office/drawing/2014/main" id="{8CC2499D-2BB4-419A-9D2E-997CFEB45759}"/>
              </a:ext>
            </a:extLst>
          </p:cNvPr>
          <p:cNvPicPr>
            <a:picLocks noChangeAspect="1"/>
          </p:cNvPicPr>
          <p:nvPr/>
        </p:nvPicPr>
        <p:blipFill rotWithShape="1">
          <a:blip r:embed="rId5"/>
          <a:srcRect l="16346" t="55445" r="51277" b="16396"/>
          <a:stretch/>
        </p:blipFill>
        <p:spPr>
          <a:xfrm>
            <a:off x="522359" y="1913200"/>
            <a:ext cx="4049641" cy="1981203"/>
          </a:xfrm>
          <a:prstGeom prst="rect">
            <a:avLst/>
          </a:prstGeom>
          <a:ln>
            <a:solidFill>
              <a:schemeClr val="accent2"/>
            </a:solidFill>
          </a:ln>
        </p:spPr>
      </p:pic>
      <p:pic>
        <p:nvPicPr>
          <p:cNvPr id="13" name="Picture 12">
            <a:extLst>
              <a:ext uri="{FF2B5EF4-FFF2-40B4-BE49-F238E27FC236}">
                <a16:creationId xmlns:a16="http://schemas.microsoft.com/office/drawing/2014/main" id="{8E15B0AA-56A7-4652-9B4A-F5518C2987E5}"/>
              </a:ext>
            </a:extLst>
          </p:cNvPr>
          <p:cNvPicPr>
            <a:picLocks noChangeAspect="1"/>
          </p:cNvPicPr>
          <p:nvPr/>
        </p:nvPicPr>
        <p:blipFill rotWithShape="1">
          <a:blip r:embed="rId6"/>
          <a:srcRect l="32692" t="47179" r="51394" b="16457"/>
          <a:stretch/>
        </p:blipFill>
        <p:spPr>
          <a:xfrm>
            <a:off x="7171768" y="1940215"/>
            <a:ext cx="2316498" cy="2977569"/>
          </a:xfrm>
          <a:prstGeom prst="rect">
            <a:avLst/>
          </a:prstGeom>
          <a:ln>
            <a:solidFill>
              <a:schemeClr val="accent2"/>
            </a:solidFill>
          </a:ln>
        </p:spPr>
      </p:pic>
      <p:pic>
        <p:nvPicPr>
          <p:cNvPr id="21" name="Picture 20">
            <a:extLst>
              <a:ext uri="{FF2B5EF4-FFF2-40B4-BE49-F238E27FC236}">
                <a16:creationId xmlns:a16="http://schemas.microsoft.com/office/drawing/2014/main" id="{1ACEB615-7948-4EE0-B572-86413BBC2811}"/>
              </a:ext>
            </a:extLst>
          </p:cNvPr>
          <p:cNvPicPr>
            <a:picLocks noChangeAspect="1"/>
          </p:cNvPicPr>
          <p:nvPr/>
        </p:nvPicPr>
        <p:blipFill rotWithShape="1">
          <a:blip r:embed="rId7"/>
          <a:srcRect l="15770" t="23813" r="67408" b="16457"/>
          <a:stretch/>
        </p:blipFill>
        <p:spPr>
          <a:xfrm>
            <a:off x="4787963" y="1951421"/>
            <a:ext cx="2095353" cy="4185105"/>
          </a:xfrm>
          <a:prstGeom prst="rect">
            <a:avLst/>
          </a:prstGeom>
          <a:ln>
            <a:solidFill>
              <a:schemeClr val="accent2"/>
            </a:solidFill>
          </a:ln>
        </p:spPr>
      </p:pic>
      <p:pic>
        <p:nvPicPr>
          <p:cNvPr id="23" name="Picture 22">
            <a:extLst>
              <a:ext uri="{FF2B5EF4-FFF2-40B4-BE49-F238E27FC236}">
                <a16:creationId xmlns:a16="http://schemas.microsoft.com/office/drawing/2014/main" id="{8D95908C-24EA-40D9-B0FF-A11DF5549DC7}"/>
              </a:ext>
            </a:extLst>
          </p:cNvPr>
          <p:cNvPicPr>
            <a:picLocks noChangeAspect="1"/>
          </p:cNvPicPr>
          <p:nvPr/>
        </p:nvPicPr>
        <p:blipFill rotWithShape="1">
          <a:blip r:embed="rId8"/>
          <a:srcRect l="15769" t="55384" r="51299" b="16457"/>
          <a:stretch/>
        </p:blipFill>
        <p:spPr>
          <a:xfrm>
            <a:off x="522358" y="4174493"/>
            <a:ext cx="4049641" cy="1947809"/>
          </a:xfrm>
          <a:prstGeom prst="rect">
            <a:avLst/>
          </a:prstGeom>
          <a:ln>
            <a:solidFill>
              <a:schemeClr val="accent2"/>
            </a:solidFill>
          </a:ln>
        </p:spPr>
      </p:pic>
    </p:spTree>
    <p:extLst>
      <p:ext uri="{BB962C8B-B14F-4D97-AF65-F5344CB8AC3E}">
        <p14:creationId xmlns:p14="http://schemas.microsoft.com/office/powerpoint/2010/main" val="10371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332837"/>
            <a:ext cx="5617027" cy="959173"/>
          </a:xfrm>
          <a:prstGeom prst="rect">
            <a:avLst/>
          </a:prstGeom>
          <a:solidFill>
            <a:schemeClr val="accent1">
              <a:lumMod val="20000"/>
              <a:lumOff val="80000"/>
            </a:schemeClr>
          </a:solidFill>
          <a:ln w="28575">
            <a:noFill/>
          </a:ln>
        </p:spPr>
        <p:txBody>
          <a:bodyPr wrap="square" rtlCol="0">
            <a:spAutoFit/>
          </a:bodyPr>
          <a:lstStyle/>
          <a:p>
            <a:pPr algn="ctr">
              <a:lnSpc>
                <a:spcPct val="150000"/>
              </a:lnSpc>
            </a:pPr>
            <a:r>
              <a:rPr lang="en-IE" sz="2000" dirty="0"/>
              <a:t>examine some of the Covid-19 experiences of school children in Sierra Leone and Ireland</a:t>
            </a:r>
          </a:p>
        </p:txBody>
      </p:sp>
      <p:sp>
        <p:nvSpPr>
          <p:cNvPr id="8" name="TextBox 7">
            <a:extLst>
              <a:ext uri="{FF2B5EF4-FFF2-40B4-BE49-F238E27FC236}">
                <a16:creationId xmlns:a16="http://schemas.microsoft.com/office/drawing/2014/main" id="{BE75747E-933C-4BEE-965F-9DB0F3477663}"/>
              </a:ext>
            </a:extLst>
          </p:cNvPr>
          <p:cNvSpPr txBox="1"/>
          <p:nvPr/>
        </p:nvSpPr>
        <p:spPr>
          <a:xfrm>
            <a:off x="697212" y="6478366"/>
            <a:ext cx="29161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1 of 1 | </a:t>
            </a:r>
            <a:r>
              <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rPr>
              <a:t>Reflection on learning</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395300"/>
            <a:ext cx="5617027" cy="497508"/>
          </a:xfrm>
          <a:prstGeom prst="rect">
            <a:avLst/>
          </a:prstGeom>
          <a:solidFill>
            <a:schemeClr val="accent6">
              <a:lumMod val="20000"/>
              <a:lumOff val="80000"/>
            </a:schemeClr>
          </a:solidFill>
          <a:ln w="28575">
            <a:noFill/>
          </a:ln>
        </p:spPr>
        <p:txBody>
          <a:bodyPr wrap="square" rtlCol="0">
            <a:spAutoFit/>
          </a:bodyPr>
          <a:lstStyle/>
          <a:p>
            <a:pPr algn="ctr">
              <a:lnSpc>
                <a:spcPct val="150000"/>
              </a:lnSpc>
            </a:pPr>
            <a:r>
              <a:rPr lang="en-IE" sz="2000" dirty="0"/>
              <a:t>discuss why school matters</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2989161"/>
            <a:ext cx="5617027" cy="959173"/>
          </a:xfrm>
          <a:prstGeom prst="rect">
            <a:avLst/>
          </a:prstGeom>
          <a:solidFill>
            <a:schemeClr val="accent4">
              <a:lumMod val="20000"/>
              <a:lumOff val="80000"/>
            </a:schemeClr>
          </a:solidFill>
          <a:ln w="28575">
            <a:noFill/>
          </a:ln>
        </p:spPr>
        <p:txBody>
          <a:bodyPr wrap="square" rtlCol="0">
            <a:spAutoFit/>
          </a:bodyPr>
          <a:lstStyle/>
          <a:p>
            <a:pPr algn="ctr">
              <a:lnSpc>
                <a:spcPct val="150000"/>
              </a:lnSpc>
            </a:pPr>
            <a:r>
              <a:rPr lang="en-IE" sz="2000" dirty="0"/>
              <a:t>consider the idea that education is the key to making the Global Goals happen</a:t>
            </a:r>
          </a:p>
        </p:txBody>
      </p:sp>
      <p:sp>
        <p:nvSpPr>
          <p:cNvPr id="13" name="TextBox 12">
            <a:extLst>
              <a:ext uri="{FF2B5EF4-FFF2-40B4-BE49-F238E27FC236}">
                <a16:creationId xmlns:a16="http://schemas.microsoft.com/office/drawing/2014/main" id="{5B4189BB-62F0-9344-B84A-621FC9DD6587}"/>
              </a:ext>
            </a:extLst>
          </p:cNvPr>
          <p:cNvSpPr txBox="1"/>
          <p:nvPr/>
        </p:nvSpPr>
        <p:spPr>
          <a:xfrm>
            <a:off x="6131808" y="862370"/>
            <a:ext cx="56170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000000"/>
                </a:solidFill>
                <a:effectLst/>
                <a:uLnTx/>
                <a:uFillTx/>
                <a:latin typeface="Trebuchet MS" panose="020B0603020202020204"/>
                <a:ea typeface="+mn-ea"/>
                <a:cs typeface="+mn-cs"/>
              </a:rPr>
              <a:t>We have learned to…</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sp>
        <p:nvSpPr>
          <p:cNvPr id="14" name="TextBox 13">
            <a:extLst>
              <a:ext uri="{FF2B5EF4-FFF2-40B4-BE49-F238E27FC236}">
                <a16:creationId xmlns:a16="http://schemas.microsoft.com/office/drawing/2014/main" id="{43949359-6E51-8F49-A1C1-125423EE31E1}"/>
              </a:ext>
            </a:extLst>
          </p:cNvPr>
          <p:cNvSpPr txBox="1"/>
          <p:nvPr/>
        </p:nvSpPr>
        <p:spPr>
          <a:xfrm>
            <a:off x="5876999" y="4593679"/>
            <a:ext cx="6126644" cy="1508106"/>
          </a:xfrm>
          <a:prstGeom prst="rect">
            <a:avLst/>
          </a:prstGeom>
          <a:noFill/>
        </p:spPr>
        <p:txBody>
          <a:bodyPr wrap="square" rtlCol="0">
            <a:spAutoFit/>
          </a:bodyPr>
          <a:lstStyle/>
          <a:p>
            <a:pPr algn="ctr"/>
            <a:r>
              <a:rPr lang="en-IE" sz="3600" b="1" dirty="0">
                <a:solidFill>
                  <a:schemeClr val="accent3"/>
                </a:solidFill>
                <a:latin typeface="Ziggurat HTF-Black" pitchFamily="2" charset="77"/>
              </a:rPr>
              <a:t>WELL DONE CLASS!</a:t>
            </a:r>
          </a:p>
          <a:p>
            <a:pPr algn="ctr"/>
            <a:r>
              <a:rPr lang="en-IE" sz="2800" b="1" dirty="0">
                <a:solidFill>
                  <a:schemeClr val="accent2"/>
                </a:solidFill>
              </a:rPr>
              <a:t>You’re all amazing </a:t>
            </a:r>
          </a:p>
          <a:p>
            <a:pPr algn="ctr"/>
            <a:r>
              <a:rPr lang="en-IE" sz="2800" b="1" dirty="0">
                <a:solidFill>
                  <a:schemeClr val="accent2"/>
                </a:solidFill>
              </a:rPr>
              <a:t>Global Goal Getters!</a:t>
            </a:r>
          </a:p>
        </p:txBody>
      </p:sp>
      <p:pic>
        <p:nvPicPr>
          <p:cNvPr id="15" name="Picture 14">
            <a:extLst>
              <a:ext uri="{FF2B5EF4-FFF2-40B4-BE49-F238E27FC236}">
                <a16:creationId xmlns:a16="http://schemas.microsoft.com/office/drawing/2014/main" id="{69C22B10-304C-B848-83C5-56976AC4E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5F153-7E82-4A63-9BE9-58CF70859A6E}"/>
              </a:ext>
            </a:extLst>
          </p:cNvPr>
          <p:cNvPicPr>
            <a:picLocks noChangeAspect="1"/>
          </p:cNvPicPr>
          <p:nvPr/>
        </p:nvPicPr>
        <p:blipFill rotWithShape="1">
          <a:blip r:embed="rId3">
            <a:extLst>
              <a:ext uri="{28A0092B-C50C-407E-A947-70E740481C1C}">
                <a14:useLocalDpi xmlns:a14="http://schemas.microsoft.com/office/drawing/2010/main" val="0"/>
              </a:ext>
            </a:extLst>
          </a:blip>
          <a:srcRect r="5396"/>
          <a:stretch/>
        </p:blipFill>
        <p:spPr>
          <a:xfrm>
            <a:off x="364208" y="827016"/>
            <a:ext cx="10037395" cy="5596152"/>
          </a:xfrm>
          <a:prstGeom prst="rect">
            <a:avLst/>
          </a:prstGeom>
        </p:spPr>
      </p:pic>
      <p:sp>
        <p:nvSpPr>
          <p:cNvPr id="6" name="Title 5">
            <a:extLst>
              <a:ext uri="{FF2B5EF4-FFF2-40B4-BE49-F238E27FC236}">
                <a16:creationId xmlns:a16="http://schemas.microsoft.com/office/drawing/2014/main" id="{ADE5B683-E3D4-4E5D-8622-A2FB7E08A37F}"/>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In your own time…</a:t>
            </a:r>
          </a:p>
        </p:txBody>
      </p:sp>
      <p:pic>
        <p:nvPicPr>
          <p:cNvPr id="7" name="Picture 6" descr="A close up of a sign&#10;&#10;Description automatically generated">
            <a:extLst>
              <a:ext uri="{FF2B5EF4-FFF2-40B4-BE49-F238E27FC236}">
                <a16:creationId xmlns:a16="http://schemas.microsoft.com/office/drawing/2014/main" id="{AF9D3A91-7C80-4A41-A9F2-B31C48F803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33401" y="3826994"/>
            <a:ext cx="1514741" cy="2139465"/>
          </a:xfrm>
          <a:prstGeom prst="rect">
            <a:avLst/>
          </a:prstGeom>
        </p:spPr>
      </p:pic>
      <p:sp>
        <p:nvSpPr>
          <p:cNvPr id="8" name="TextBox 7">
            <a:extLst>
              <a:ext uri="{FF2B5EF4-FFF2-40B4-BE49-F238E27FC236}">
                <a16:creationId xmlns:a16="http://schemas.microsoft.com/office/drawing/2014/main" id="{4C5CB47D-1F53-4298-8D14-83AA7FE118D7}"/>
              </a:ext>
            </a:extLst>
          </p:cNvPr>
          <p:cNvSpPr txBox="1"/>
          <p:nvPr/>
        </p:nvSpPr>
        <p:spPr>
          <a:xfrm>
            <a:off x="1239520" y="2440906"/>
            <a:ext cx="8128000"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i="0" dirty="0"/>
              <a:t>Come up with a memorable quote about why school matters for the wellbeing of people and planet.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i="0" dirty="0"/>
              <a:t>Find or draw an image to match your quote.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i="0" dirty="0"/>
              <a:t>Use your image and quote to make an inspirational poster.  </a:t>
            </a:r>
          </a:p>
        </p:txBody>
      </p:sp>
    </p:spTree>
    <p:extLst>
      <p:ext uri="{BB962C8B-B14F-4D97-AF65-F5344CB8AC3E}">
        <p14:creationId xmlns:p14="http://schemas.microsoft.com/office/powerpoint/2010/main" val="273087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r>
              <a:rPr lang="en-US" sz="4400" dirty="0"/>
              <a:t>Curriculum Links</a:t>
            </a:r>
          </a:p>
        </p:txBody>
      </p:sp>
      <p:graphicFrame>
        <p:nvGraphicFramePr>
          <p:cNvPr id="8" name="Table 5">
            <a:extLst>
              <a:ext uri="{FF2B5EF4-FFF2-40B4-BE49-F238E27FC236}">
                <a16:creationId xmlns:a16="http://schemas.microsoft.com/office/drawing/2014/main" id="{8E2D737A-382F-477B-8DB7-692F2DBCCFA6}"/>
              </a:ext>
            </a:extLst>
          </p:cNvPr>
          <p:cNvGraphicFramePr>
            <a:graphicFrameLocks noGrp="1"/>
          </p:cNvGraphicFramePr>
          <p:nvPr>
            <p:extLst>
              <p:ext uri="{D42A27DB-BD31-4B8C-83A1-F6EECF244321}">
                <p14:modId xmlns:p14="http://schemas.microsoft.com/office/powerpoint/2010/main" val="2031651439"/>
              </p:ext>
            </p:extLst>
          </p:nvPr>
        </p:nvGraphicFramePr>
        <p:xfrm>
          <a:off x="370113" y="1255782"/>
          <a:ext cx="11512736" cy="3001808"/>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6">
                  <a:extLst>
                    <a:ext uri="{9D8B030D-6E8A-4147-A177-3AD203B41FA5}">
                      <a16:colId xmlns:a16="http://schemas.microsoft.com/office/drawing/2014/main" val="113760052"/>
                    </a:ext>
                  </a:extLst>
                </a:gridCol>
                <a:gridCol w="4888082">
                  <a:extLst>
                    <a:ext uri="{9D8B030D-6E8A-4147-A177-3AD203B41FA5}">
                      <a16:colId xmlns:a16="http://schemas.microsoft.com/office/drawing/2014/main" val="1599478832"/>
                    </a:ext>
                  </a:extLst>
                </a:gridCol>
              </a:tblGrid>
              <a:tr h="257077">
                <a:tc>
                  <a:txBody>
                    <a:bodyPr/>
                    <a:lstStyle/>
                    <a:p>
                      <a:r>
                        <a:rPr lang="en-IE" sz="1400" dirty="0"/>
                        <a:t>Curriculum area</a:t>
                      </a:r>
                      <a:endParaRPr lang="en-IE" sz="1400" dirty="0">
                        <a:solidFill>
                          <a:schemeClr val="tx1"/>
                        </a:solidFill>
                      </a:endParaRPr>
                    </a:p>
                  </a:txBody>
                  <a:tcPr/>
                </a:tc>
                <a:tc>
                  <a:txBody>
                    <a:bodyPr/>
                    <a:lstStyle/>
                    <a:p>
                      <a:r>
                        <a:rPr lang="en-IE" sz="1400" dirty="0"/>
                        <a:t>Subject</a:t>
                      </a:r>
                      <a:endParaRPr lang="en-IE" sz="1400" dirty="0">
                        <a:solidFill>
                          <a:schemeClr val="tx1"/>
                        </a:solidFill>
                      </a:endParaRPr>
                    </a:p>
                  </a:txBody>
                  <a:tcPr/>
                </a:tc>
                <a:tc>
                  <a:txBody>
                    <a:bodyPr/>
                    <a:lstStyle/>
                    <a:p>
                      <a:r>
                        <a:rPr lang="en-IE" sz="1400" dirty="0"/>
                        <a:t>Strand</a:t>
                      </a:r>
                      <a:endParaRPr lang="en-IE" sz="1400" dirty="0">
                        <a:solidFill>
                          <a:schemeClr val="tx1"/>
                        </a:solidFill>
                      </a:endParaRPr>
                    </a:p>
                  </a:txBody>
                  <a:tcPr/>
                </a:tc>
                <a:extLst>
                  <a:ext uri="{0D108BD9-81ED-4DB2-BD59-A6C34878D82A}">
                    <a16:rowId xmlns:a16="http://schemas.microsoft.com/office/drawing/2014/main" val="574933301"/>
                  </a:ext>
                </a:extLst>
              </a:tr>
              <a:tr h="308492">
                <a:tc rowSpan="2">
                  <a:txBody>
                    <a:bodyPr/>
                    <a:lstStyle/>
                    <a:p>
                      <a:r>
                        <a:rPr lang="en-IE" sz="1400" dirty="0">
                          <a:solidFill>
                            <a:schemeClr val="tx1"/>
                          </a:solidFill>
                        </a:rPr>
                        <a:t>SESE</a:t>
                      </a:r>
                    </a:p>
                  </a:txBody>
                  <a:tcPr>
                    <a:solidFill>
                      <a:srgbClr val="F3E7ED"/>
                    </a:solidFill>
                  </a:tcPr>
                </a:tc>
                <a:tc>
                  <a:txBody>
                    <a:bodyPr/>
                    <a:lstStyle/>
                    <a:p>
                      <a:r>
                        <a:rPr lang="en-IE" sz="1400" dirty="0">
                          <a:solidFill>
                            <a:schemeClr val="tx1"/>
                          </a:solidFill>
                        </a:rPr>
                        <a:t>Geography</a:t>
                      </a:r>
                    </a:p>
                  </a:txBody>
                  <a:tcPr>
                    <a:solidFill>
                      <a:srgbClr val="F3E7ED"/>
                    </a:solidFill>
                  </a:tcPr>
                </a:tc>
                <a:tc>
                  <a:txBody>
                    <a:bodyPr/>
                    <a:lstStyle/>
                    <a:p>
                      <a:r>
                        <a:rPr lang="en-IE" sz="1400" dirty="0">
                          <a:solidFill>
                            <a:schemeClr val="tx1"/>
                          </a:solidFill>
                        </a:rPr>
                        <a:t>Human environments</a:t>
                      </a:r>
                    </a:p>
                  </a:txBody>
                  <a:tcPr>
                    <a:solidFill>
                      <a:srgbClr val="F3E7ED"/>
                    </a:solidFill>
                  </a:tcPr>
                </a:tc>
                <a:extLst>
                  <a:ext uri="{0D108BD9-81ED-4DB2-BD59-A6C34878D82A}">
                    <a16:rowId xmlns:a16="http://schemas.microsoft.com/office/drawing/2014/main" val="1248690621"/>
                  </a:ext>
                </a:extLst>
              </a:tr>
              <a:tr h="308492">
                <a:tc vMerge="1">
                  <a:txBody>
                    <a:bodyPr/>
                    <a:lstStyle/>
                    <a:p>
                      <a:endParaRPr lang="en-IE"/>
                    </a:p>
                  </a:txBody>
                  <a:tcPr/>
                </a:tc>
                <a:tc>
                  <a:txBody>
                    <a:bodyPr/>
                    <a:lstStyle/>
                    <a:p>
                      <a:r>
                        <a:rPr lang="en-IE" sz="1400" dirty="0">
                          <a:solidFill>
                            <a:schemeClr val="tx1"/>
                          </a:solidFill>
                        </a:rPr>
                        <a:t>History</a:t>
                      </a:r>
                    </a:p>
                  </a:txBody>
                  <a:tcPr>
                    <a:solidFill>
                      <a:srgbClr val="F3E7ED"/>
                    </a:solidFill>
                  </a:tcPr>
                </a:tc>
                <a:tc>
                  <a:txBody>
                    <a:bodyPr/>
                    <a:lstStyle/>
                    <a:p>
                      <a:r>
                        <a:rPr lang="en-IE" sz="1400" dirty="0">
                          <a:solidFill>
                            <a:schemeClr val="tx1"/>
                          </a:solidFill>
                        </a:rPr>
                        <a:t>Continuity and change over time</a:t>
                      </a:r>
                    </a:p>
                  </a:txBody>
                  <a:tcPr>
                    <a:solidFill>
                      <a:srgbClr val="F3E7ED"/>
                    </a:solidFill>
                  </a:tcPr>
                </a:tc>
                <a:extLst>
                  <a:ext uri="{0D108BD9-81ED-4DB2-BD59-A6C34878D82A}">
                    <a16:rowId xmlns:a16="http://schemas.microsoft.com/office/drawing/2014/main" val="1607233764"/>
                  </a:ext>
                </a:extLst>
              </a:tr>
              <a:tr h="616984">
                <a:tc gridSpan="2">
                  <a:txBody>
                    <a:bodyPr/>
                    <a:lstStyle/>
                    <a:p>
                      <a:r>
                        <a:rPr lang="en-GB" sz="1400" dirty="0">
                          <a:solidFill>
                            <a:schemeClr val="tx1"/>
                          </a:solidFill>
                        </a:rPr>
                        <a:t>SPHE</a:t>
                      </a:r>
                      <a:endParaRPr lang="en-IE" sz="1400" dirty="0">
                        <a:solidFill>
                          <a:schemeClr val="tx1"/>
                        </a:solidFill>
                      </a:endParaRPr>
                    </a:p>
                  </a:txBody>
                  <a:tcPr/>
                </a:tc>
                <a:tc hMerge="1">
                  <a:txBody>
                    <a:bodyPr/>
                    <a:lstStyle/>
                    <a:p>
                      <a:endParaRPr lang="en-IE"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chemeClr val="tx1"/>
                          </a:solidFill>
                        </a:rPr>
                        <a:t>Myself and others</a:t>
                      </a:r>
                    </a:p>
                    <a:p>
                      <a:r>
                        <a:rPr lang="en-IE" sz="1400" dirty="0">
                          <a:solidFill>
                            <a:schemeClr val="tx1"/>
                          </a:solidFill>
                        </a:rPr>
                        <a:t>Myself and the wider world</a:t>
                      </a:r>
                    </a:p>
                  </a:txBody>
                  <a:tcPr/>
                </a:tc>
                <a:extLst>
                  <a:ext uri="{0D108BD9-81ED-4DB2-BD59-A6C34878D82A}">
                    <a16:rowId xmlns:a16="http://schemas.microsoft.com/office/drawing/2014/main" val="1137565165"/>
                  </a:ext>
                </a:extLst>
              </a:tr>
              <a:tr h="616984">
                <a:tc rowSpan="2">
                  <a:txBody>
                    <a:bodyPr/>
                    <a:lstStyle/>
                    <a:p>
                      <a:r>
                        <a:rPr lang="en-IE" sz="1400" dirty="0">
                          <a:solidFill>
                            <a:schemeClr val="tx1"/>
                          </a:solidFill>
                        </a:rPr>
                        <a:t>Primary language</a:t>
                      </a:r>
                    </a:p>
                  </a:txBody>
                  <a:tcPr/>
                </a:tc>
                <a:tc>
                  <a:txBody>
                    <a:bodyPr/>
                    <a:lstStyle/>
                    <a:p>
                      <a:r>
                        <a:rPr lang="en-IE" sz="1400" dirty="0">
                          <a:solidFill>
                            <a:schemeClr val="tx1"/>
                          </a:solidFill>
                        </a:rPr>
                        <a:t>English</a:t>
                      </a:r>
                    </a:p>
                  </a:txBody>
                  <a:tcPr/>
                </a:tc>
                <a:tc>
                  <a:txBody>
                    <a:bodyPr/>
                    <a:lstStyle/>
                    <a:p>
                      <a:r>
                        <a:rPr lang="en-IE" sz="1400" dirty="0">
                          <a:solidFill>
                            <a:schemeClr val="tx1"/>
                          </a:solidFill>
                        </a:rPr>
                        <a:t>Oral language</a:t>
                      </a:r>
                    </a:p>
                    <a:p>
                      <a:r>
                        <a:rPr lang="en-IE" sz="1400" dirty="0">
                          <a:solidFill>
                            <a:schemeClr val="tx1"/>
                          </a:solidFill>
                        </a:rPr>
                        <a:t>Reading</a:t>
                      </a:r>
                    </a:p>
                    <a:p>
                      <a:r>
                        <a:rPr lang="en-IE" sz="1400" dirty="0">
                          <a:solidFill>
                            <a:schemeClr val="tx1"/>
                          </a:solidFill>
                        </a:rPr>
                        <a:t>Writing</a:t>
                      </a:r>
                    </a:p>
                  </a:txBody>
                  <a:tcPr/>
                </a:tc>
                <a:extLst>
                  <a:ext uri="{0D108BD9-81ED-4DB2-BD59-A6C34878D82A}">
                    <a16:rowId xmlns:a16="http://schemas.microsoft.com/office/drawing/2014/main" val="3863022601"/>
                  </a:ext>
                </a:extLst>
              </a:tr>
              <a:tr h="616984">
                <a:tc vMerge="1">
                  <a:txBody>
                    <a:bodyPr/>
                    <a:lstStyle/>
                    <a:p>
                      <a:endParaRPr lang="en-IE" dirty="0">
                        <a:solidFill>
                          <a:schemeClr val="tx1"/>
                        </a:solidFill>
                      </a:endParaRPr>
                    </a:p>
                  </a:txBody>
                  <a:tcPr/>
                </a:tc>
                <a:tc>
                  <a:txBody>
                    <a:bodyPr/>
                    <a:lstStyle/>
                    <a:p>
                      <a:r>
                        <a:rPr lang="en-IE" sz="1400" dirty="0">
                          <a:solidFill>
                            <a:schemeClr val="tx1"/>
                          </a:solidFill>
                        </a:rPr>
                        <a:t>Gaeilge</a:t>
                      </a:r>
                    </a:p>
                  </a:txBody>
                  <a:tcPr>
                    <a:solidFill>
                      <a:srgbClr val="F3E7ED"/>
                    </a:solidFill>
                  </a:tcPr>
                </a:tc>
                <a:tc>
                  <a:txBody>
                    <a:bodyPr/>
                    <a:lstStyle/>
                    <a:p>
                      <a:r>
                        <a:rPr lang="en-IE" sz="1400" b="0" kern="1200" dirty="0">
                          <a:solidFill>
                            <a:schemeClr val="dk1"/>
                          </a:solidFill>
                          <a:effectLst/>
                        </a:rPr>
                        <a:t>Teanga ó Bhéal </a:t>
                      </a:r>
                    </a:p>
                    <a:p>
                      <a:r>
                        <a:rPr lang="en-IE" sz="1400" b="0" kern="1200" dirty="0">
                          <a:solidFill>
                            <a:schemeClr val="dk1"/>
                          </a:solidFill>
                          <a:effectLst/>
                        </a:rPr>
                        <a:t>Léitheoireacht </a:t>
                      </a:r>
                    </a:p>
                    <a:p>
                      <a:r>
                        <a:rPr lang="en-IE" sz="1400" b="0" kern="1200" dirty="0">
                          <a:solidFill>
                            <a:schemeClr val="dk1"/>
                          </a:solidFill>
                          <a:effectLst/>
                        </a:rPr>
                        <a:t>Scríbhneoireacht</a:t>
                      </a:r>
                      <a:endParaRPr lang="en-IE" sz="1400" dirty="0">
                        <a:solidFill>
                          <a:schemeClr val="tx1"/>
                        </a:solidFill>
                      </a:endParaRPr>
                    </a:p>
                  </a:txBody>
                  <a:tcPr>
                    <a:solidFill>
                      <a:srgbClr val="F3E7ED"/>
                    </a:solidFill>
                  </a:tcPr>
                </a:tc>
                <a:extLst>
                  <a:ext uri="{0D108BD9-81ED-4DB2-BD59-A6C34878D82A}">
                    <a16:rowId xmlns:a16="http://schemas.microsoft.com/office/drawing/2014/main" val="978486810"/>
                  </a:ext>
                </a:extLst>
              </a:tr>
            </a:tbl>
          </a:graphicData>
        </a:graphic>
      </p:graphicFrame>
      <p:pic>
        <p:nvPicPr>
          <p:cNvPr id="9" name="Picture 8">
            <a:extLst>
              <a:ext uri="{FF2B5EF4-FFF2-40B4-BE49-F238E27FC236}">
                <a16:creationId xmlns:a16="http://schemas.microsoft.com/office/drawing/2014/main" id="{30759C01-374E-4434-9CDC-A59547BF0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51" y="3684711"/>
            <a:ext cx="1547042" cy="3170168"/>
          </a:xfrm>
          <a:prstGeom prst="rect">
            <a:avLst/>
          </a:prstGeom>
        </p:spPr>
      </p:pic>
      <p:pic>
        <p:nvPicPr>
          <p:cNvPr id="10" name="Picture 9" descr="A close up of a sign&#10;&#10;Description automatically generated">
            <a:extLst>
              <a:ext uri="{FF2B5EF4-FFF2-40B4-BE49-F238E27FC236}">
                <a16:creationId xmlns:a16="http://schemas.microsoft.com/office/drawing/2014/main" id="{93E317CB-671F-4DDA-9AE9-3BEE67528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959" y="3762304"/>
            <a:ext cx="2358794" cy="3331629"/>
          </a:xfrm>
          <a:prstGeom prst="rect">
            <a:avLst/>
          </a:prstGeom>
        </p:spPr>
      </p:pic>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r>
              <a:rPr lang="en-US" dirty="0"/>
              <a:t>Lesson Content</a:t>
            </a:r>
          </a:p>
        </p:txBody>
      </p:sp>
      <p:graphicFrame>
        <p:nvGraphicFramePr>
          <p:cNvPr id="6" name="Table 2">
            <a:extLst>
              <a:ext uri="{FF2B5EF4-FFF2-40B4-BE49-F238E27FC236}">
                <a16:creationId xmlns:a16="http://schemas.microsoft.com/office/drawing/2014/main" id="{C6AA6CA6-2003-4F41-AB87-B70F2F19F5E6}"/>
              </a:ext>
            </a:extLst>
          </p:cNvPr>
          <p:cNvGraphicFramePr>
            <a:graphicFrameLocks noGrp="1"/>
          </p:cNvGraphicFramePr>
          <p:nvPr>
            <p:extLst>
              <p:ext uri="{D42A27DB-BD31-4B8C-83A1-F6EECF244321}">
                <p14:modId xmlns:p14="http://schemas.microsoft.com/office/powerpoint/2010/main" val="4214058065"/>
              </p:ext>
            </p:extLst>
          </p:nvPr>
        </p:nvGraphicFramePr>
        <p:xfrm>
          <a:off x="343947" y="1107388"/>
          <a:ext cx="11630341" cy="4033325"/>
        </p:xfrm>
        <a:graphic>
          <a:graphicData uri="http://schemas.openxmlformats.org/drawingml/2006/table">
            <a:tbl>
              <a:tblPr firstRow="1" bandRow="1">
                <a:tableStyleId>{7DF18680-E054-41AD-8BC1-D1AEF772440D}</a:tableStyleId>
              </a:tblPr>
              <a:tblGrid>
                <a:gridCol w="963186">
                  <a:extLst>
                    <a:ext uri="{9D8B030D-6E8A-4147-A177-3AD203B41FA5}">
                      <a16:colId xmlns:a16="http://schemas.microsoft.com/office/drawing/2014/main" val="1391745972"/>
                    </a:ext>
                  </a:extLst>
                </a:gridCol>
                <a:gridCol w="3610592">
                  <a:extLst>
                    <a:ext uri="{9D8B030D-6E8A-4147-A177-3AD203B41FA5}">
                      <a16:colId xmlns:a16="http://schemas.microsoft.com/office/drawing/2014/main" val="3466948302"/>
                    </a:ext>
                  </a:extLst>
                </a:gridCol>
                <a:gridCol w="5904446">
                  <a:extLst>
                    <a:ext uri="{9D8B030D-6E8A-4147-A177-3AD203B41FA5}">
                      <a16:colId xmlns:a16="http://schemas.microsoft.com/office/drawing/2014/main" val="3019605965"/>
                    </a:ext>
                  </a:extLst>
                </a:gridCol>
                <a:gridCol w="1152117">
                  <a:extLst>
                    <a:ext uri="{9D8B030D-6E8A-4147-A177-3AD203B41FA5}">
                      <a16:colId xmlns:a16="http://schemas.microsoft.com/office/drawing/2014/main" val="2045338422"/>
                    </a:ext>
                  </a:extLst>
                </a:gridCol>
              </a:tblGrid>
              <a:tr h="847719">
                <a:tc>
                  <a:txBody>
                    <a:bodyPr/>
                    <a:lstStyle/>
                    <a:p>
                      <a:r>
                        <a:rPr lang="en-IE" sz="1400" dirty="0"/>
                        <a:t>Activity No.</a:t>
                      </a:r>
                    </a:p>
                  </a:txBody>
                  <a:tcPr/>
                </a:tc>
                <a:tc>
                  <a:txBody>
                    <a:bodyPr/>
                    <a:lstStyle/>
                    <a:p>
                      <a:r>
                        <a:rPr lang="en-IE" sz="1400" dirty="0"/>
                        <a:t>Activity name</a:t>
                      </a:r>
                    </a:p>
                  </a:txBody>
                  <a:tcPr/>
                </a:tc>
                <a:tc>
                  <a:txBody>
                    <a:bodyPr/>
                    <a:lstStyle/>
                    <a:p>
                      <a:r>
                        <a:rPr lang="en-IE" sz="1400" dirty="0"/>
                        <a:t>Methodologies</a:t>
                      </a:r>
                    </a:p>
                  </a:txBody>
                  <a:tcPr/>
                </a:tc>
                <a:tc>
                  <a:txBody>
                    <a:bodyPr/>
                    <a:lstStyle/>
                    <a:p>
                      <a:r>
                        <a:rPr lang="en-IE" sz="1400" dirty="0"/>
                        <a:t>Slide No.</a:t>
                      </a:r>
                    </a:p>
                  </a:txBody>
                  <a:tcPr/>
                </a:tc>
                <a:extLst>
                  <a:ext uri="{0D108BD9-81ED-4DB2-BD59-A6C34878D82A}">
                    <a16:rowId xmlns:a16="http://schemas.microsoft.com/office/drawing/2014/main" val="878082858"/>
                  </a:ext>
                </a:extLst>
              </a:tr>
              <a:tr h="343608">
                <a:tc gridSpan="2">
                  <a:txBody>
                    <a:bodyPr/>
                    <a:lstStyle/>
                    <a:p>
                      <a:r>
                        <a:rPr lang="en-IE" sz="1400" dirty="0"/>
                        <a:t>Learning Intentions</a:t>
                      </a:r>
                    </a:p>
                  </a:txBody>
                  <a:tcPr/>
                </a:tc>
                <a:tc hMerge="1">
                  <a:txBody>
                    <a:bodyPr/>
                    <a:lstStyle/>
                    <a:p>
                      <a:endParaRPr lang="en-IE" sz="1400" dirty="0"/>
                    </a:p>
                  </a:txBody>
                  <a:tcPr/>
                </a:tc>
                <a:tc>
                  <a:txBody>
                    <a:bodyPr/>
                    <a:lstStyle/>
                    <a:p>
                      <a:r>
                        <a:rPr lang="en-IE" sz="1400" dirty="0"/>
                        <a:t>Sharing the learning intentions</a:t>
                      </a:r>
                    </a:p>
                  </a:txBody>
                  <a:tcPr/>
                </a:tc>
                <a:tc>
                  <a:txBody>
                    <a:bodyPr/>
                    <a:lstStyle/>
                    <a:p>
                      <a:r>
                        <a:rPr lang="en-IE" sz="1400" dirty="0"/>
                        <a:t>4</a:t>
                      </a:r>
                    </a:p>
                  </a:txBody>
                  <a:tcPr/>
                </a:tc>
                <a:extLst>
                  <a:ext uri="{0D108BD9-81ED-4DB2-BD59-A6C34878D82A}">
                    <a16:rowId xmlns:a16="http://schemas.microsoft.com/office/drawing/2014/main" val="983773265"/>
                  </a:ext>
                </a:extLst>
              </a:tr>
              <a:tr h="584133">
                <a:tc>
                  <a:txBody>
                    <a:bodyPr/>
                    <a:lstStyle/>
                    <a:p>
                      <a:r>
                        <a:rPr lang="en-IE" sz="1400" dirty="0"/>
                        <a:t>1</a:t>
                      </a:r>
                    </a:p>
                  </a:txBody>
                  <a:tcPr/>
                </a:tc>
                <a:tc>
                  <a:txBody>
                    <a:bodyPr/>
                    <a:lstStyle/>
                    <a:p>
                      <a:r>
                        <a:rPr lang="en-IE" sz="1400" dirty="0"/>
                        <a:t>Looking back to move forward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t>Recap on learning about Irish Aid, the Global Goals and wellbeing for people and planet</a:t>
                      </a:r>
                    </a:p>
                  </a:txBody>
                  <a:tcPr/>
                </a:tc>
                <a:tc>
                  <a:txBody>
                    <a:bodyPr/>
                    <a:lstStyle/>
                    <a:p>
                      <a:r>
                        <a:rPr lang="en-IE" sz="1400" dirty="0"/>
                        <a:t>5</a:t>
                      </a:r>
                    </a:p>
                  </a:txBody>
                  <a:tcPr/>
                </a:tc>
                <a:extLst>
                  <a:ext uri="{0D108BD9-81ED-4DB2-BD59-A6C34878D82A}">
                    <a16:rowId xmlns:a16="http://schemas.microsoft.com/office/drawing/2014/main" val="842285599"/>
                  </a:ext>
                </a:extLst>
              </a:tr>
              <a:tr h="584133">
                <a:tc>
                  <a:txBody>
                    <a:bodyPr/>
                    <a:lstStyle/>
                    <a:p>
                      <a:r>
                        <a:rPr lang="en-IE" sz="1400" dirty="0"/>
                        <a:t>2</a:t>
                      </a:r>
                    </a:p>
                  </a:txBody>
                  <a:tcPr/>
                </a:tc>
                <a:tc>
                  <a:txBody>
                    <a:bodyPr/>
                    <a:lstStyle/>
                    <a:p>
                      <a:r>
                        <a:rPr lang="en-IE" sz="1400" dirty="0"/>
                        <a:t>Sierra Leone case study</a:t>
                      </a:r>
                    </a:p>
                  </a:txBody>
                  <a:tcPr/>
                </a:tc>
                <a:tc>
                  <a:txBody>
                    <a:bodyPr/>
                    <a:lstStyle/>
                    <a:p>
                      <a:r>
                        <a:rPr lang="en-IE" sz="1400" dirty="0"/>
                        <a:t>Map | Photograph – I see, I think, I wonder | Photographs – to stimulate discussion about Covid-19 experiences in Sierra Leone and Ireland</a:t>
                      </a:r>
                    </a:p>
                  </a:txBody>
                  <a:tcPr/>
                </a:tc>
                <a:tc>
                  <a:txBody>
                    <a:bodyPr/>
                    <a:lstStyle/>
                    <a:p>
                      <a:r>
                        <a:rPr lang="en-IE" sz="1400" dirty="0"/>
                        <a:t>6-8</a:t>
                      </a:r>
                    </a:p>
                  </a:txBody>
                  <a:tcPr/>
                </a:tc>
                <a:extLst>
                  <a:ext uri="{0D108BD9-81ED-4DB2-BD59-A6C34878D82A}">
                    <a16:rowId xmlns:a16="http://schemas.microsoft.com/office/drawing/2014/main" val="3530411141"/>
                  </a:ext>
                </a:extLst>
              </a:tr>
              <a:tr h="584133">
                <a:tc>
                  <a:txBody>
                    <a:bodyPr/>
                    <a:lstStyle/>
                    <a:p>
                      <a:r>
                        <a:rPr lang="en-IE" sz="1400" dirty="0"/>
                        <a:t>3</a:t>
                      </a:r>
                    </a:p>
                  </a:txBody>
                  <a:tcPr/>
                </a:tc>
                <a:tc>
                  <a:txBody>
                    <a:bodyPr/>
                    <a:lstStyle/>
                    <a:p>
                      <a:r>
                        <a:rPr lang="en-IE" sz="1400" dirty="0"/>
                        <a:t>School matters</a:t>
                      </a:r>
                    </a:p>
                  </a:txBody>
                  <a:tcPr/>
                </a:tc>
                <a:tc>
                  <a:txBody>
                    <a:bodyPr/>
                    <a:lstStyle/>
                    <a:p>
                      <a:r>
                        <a:rPr lang="en-IE" sz="1400" dirty="0"/>
                        <a:t>Small group discussion and diamond ranking | whole class discussion in response to inspirational quote</a:t>
                      </a:r>
                    </a:p>
                  </a:txBody>
                  <a:tcPr/>
                </a:tc>
                <a:tc>
                  <a:txBody>
                    <a:bodyPr/>
                    <a:lstStyle/>
                    <a:p>
                      <a:r>
                        <a:rPr lang="en-IE" sz="1400" dirty="0"/>
                        <a:t>9-11</a:t>
                      </a:r>
                    </a:p>
                  </a:txBody>
                  <a:tcPr/>
                </a:tc>
                <a:extLst>
                  <a:ext uri="{0D108BD9-81ED-4DB2-BD59-A6C34878D82A}">
                    <a16:rowId xmlns:a16="http://schemas.microsoft.com/office/drawing/2014/main" val="1055123510"/>
                  </a:ext>
                </a:extLst>
              </a:tr>
              <a:tr h="343608">
                <a:tc>
                  <a:txBody>
                    <a:bodyPr/>
                    <a:lstStyle/>
                    <a:p>
                      <a:r>
                        <a:rPr lang="en-IE"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t>Global Goal Getters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t>Thinking about our 2022 Our World Irish Aid Awards entries: input</a:t>
                      </a:r>
                    </a:p>
                  </a:txBody>
                  <a:tcPr/>
                </a:tc>
                <a:tc>
                  <a:txBody>
                    <a:bodyPr/>
                    <a:lstStyle/>
                    <a:p>
                      <a:r>
                        <a:rPr lang="en-IE" sz="1400" dirty="0"/>
                        <a:t>12</a:t>
                      </a:r>
                    </a:p>
                  </a:txBody>
                  <a:tcPr/>
                </a:tc>
                <a:extLst>
                  <a:ext uri="{0D108BD9-81ED-4DB2-BD59-A6C34878D82A}">
                    <a16:rowId xmlns:a16="http://schemas.microsoft.com/office/drawing/2014/main" val="3296855756"/>
                  </a:ext>
                </a:extLst>
              </a:tr>
              <a:tr h="343608">
                <a:tc gridSpan="2">
                  <a:txBody>
                    <a:bodyPr/>
                    <a:lstStyle/>
                    <a:p>
                      <a:r>
                        <a:rPr lang="en-IE" sz="1400" dirty="0"/>
                        <a:t>Reflection on learning</a:t>
                      </a:r>
                    </a:p>
                  </a:txBody>
                  <a:tcPr/>
                </a:tc>
                <a:tc hMerge="1">
                  <a:txBody>
                    <a:bodyPr/>
                    <a:lstStyle/>
                    <a:p>
                      <a:endParaRPr lang="en-IE"/>
                    </a:p>
                  </a:txBody>
                  <a:tcPr/>
                </a:tc>
                <a:tc>
                  <a:txBody>
                    <a:bodyPr/>
                    <a:lstStyle/>
                    <a:p>
                      <a:r>
                        <a:rPr lang="en-IE" sz="1400" dirty="0"/>
                        <a:t>Checking in with the learning intentions</a:t>
                      </a:r>
                    </a:p>
                  </a:txBody>
                  <a:tcPr/>
                </a:tc>
                <a:tc>
                  <a:txBody>
                    <a:bodyPr/>
                    <a:lstStyle/>
                    <a:p>
                      <a:r>
                        <a:rPr lang="en-IE" sz="1400" dirty="0"/>
                        <a:t>13</a:t>
                      </a:r>
                    </a:p>
                  </a:txBody>
                  <a:tcPr/>
                </a:tc>
                <a:extLst>
                  <a:ext uri="{0D108BD9-81ED-4DB2-BD59-A6C34878D82A}">
                    <a16:rowId xmlns:a16="http://schemas.microsoft.com/office/drawing/2014/main" val="4117585152"/>
                  </a:ext>
                </a:extLst>
              </a:tr>
              <a:tr h="402383">
                <a:tc gridSpan="2">
                  <a:txBody>
                    <a:bodyPr/>
                    <a:lstStyle/>
                    <a:p>
                      <a:r>
                        <a:rPr lang="en-IE" sz="1400" dirty="0"/>
                        <a:t>In your own time</a:t>
                      </a:r>
                    </a:p>
                  </a:txBody>
                  <a:tcPr/>
                </a:tc>
                <a:tc hMerge="1">
                  <a:txBody>
                    <a:bodyPr/>
                    <a:lstStyle/>
                    <a:p>
                      <a:endParaRPr lang="en-IE"/>
                    </a:p>
                  </a:txBody>
                  <a:tcPr/>
                </a:tc>
                <a:tc>
                  <a:txBody>
                    <a:bodyPr/>
                    <a:lstStyle/>
                    <a:p>
                      <a:r>
                        <a:rPr lang="en-IE" sz="1400" dirty="0"/>
                        <a:t>Education and the wellbeing of people and planet: inspirational poster</a:t>
                      </a:r>
                    </a:p>
                  </a:txBody>
                  <a:tcPr/>
                </a:tc>
                <a:tc>
                  <a:txBody>
                    <a:bodyPr/>
                    <a:lstStyle/>
                    <a:p>
                      <a:r>
                        <a:rPr lang="en-IE" sz="1400" dirty="0"/>
                        <a:t>14</a:t>
                      </a:r>
                    </a:p>
                  </a:txBody>
                  <a:tcPr/>
                </a:tc>
                <a:extLst>
                  <a:ext uri="{0D108BD9-81ED-4DB2-BD59-A6C34878D82A}">
                    <a16:rowId xmlns:a16="http://schemas.microsoft.com/office/drawing/2014/main" val="1146637527"/>
                  </a:ext>
                </a:extLst>
              </a:tr>
            </a:tbl>
          </a:graphicData>
        </a:graphic>
      </p:graphicFrame>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806860"/>
            <a:ext cx="10515600" cy="949324"/>
          </a:xfrm>
        </p:spPr>
        <p:txBody>
          <a:bodyPr anchor="t"/>
          <a:lstStyle/>
          <a:p>
            <a:r>
              <a:rPr lang="en-US" dirty="0"/>
              <a:t>We are learning to…</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942" y="4214119"/>
            <a:ext cx="2620384" cy="3308565"/>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648" y="4681343"/>
            <a:ext cx="1312278" cy="18535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7904" y="5868402"/>
            <a:ext cx="507958" cy="566161"/>
          </a:xfrm>
          <a:prstGeom prst="rect">
            <a:avLst/>
          </a:prstGeom>
        </p:spPr>
      </p:pic>
      <p:sp>
        <p:nvSpPr>
          <p:cNvPr id="10" name="TextBox 9">
            <a:extLst>
              <a:ext uri="{FF2B5EF4-FFF2-40B4-BE49-F238E27FC236}">
                <a16:creationId xmlns:a16="http://schemas.microsoft.com/office/drawing/2014/main" id="{57C2CF22-C803-594A-9EE2-26A7E13AC129}"/>
              </a:ext>
            </a:extLst>
          </p:cNvPr>
          <p:cNvSpPr txBox="1"/>
          <p:nvPr/>
        </p:nvSpPr>
        <p:spPr>
          <a:xfrm>
            <a:off x="418031" y="1857952"/>
            <a:ext cx="3512921" cy="1986982"/>
          </a:xfrm>
          <a:prstGeom prst="rect">
            <a:avLst/>
          </a:prstGeom>
          <a:solidFill>
            <a:srgbClr val="FAE398"/>
          </a:solidFill>
          <a:ln w="28575">
            <a:noFill/>
          </a:ln>
        </p:spPr>
        <p:txBody>
          <a:bodyPr wrap="square" rtlCol="0" anchor="ctr">
            <a:noAutofit/>
          </a:bodyPr>
          <a:lstStyle/>
          <a:p>
            <a:pPr algn="ctr">
              <a:lnSpc>
                <a:spcPct val="150000"/>
              </a:lnSpc>
            </a:pPr>
            <a:r>
              <a:rPr lang="en-IE" sz="2000" dirty="0"/>
              <a:t>examine some of the Covid-19 experiences of school children in Sierra Leone and Ireland</a:t>
            </a:r>
          </a:p>
        </p:txBody>
      </p:sp>
      <p:sp>
        <p:nvSpPr>
          <p:cNvPr id="12" name="TextBox 11">
            <a:extLst>
              <a:ext uri="{FF2B5EF4-FFF2-40B4-BE49-F238E27FC236}">
                <a16:creationId xmlns:a16="http://schemas.microsoft.com/office/drawing/2014/main" id="{B2892E65-F829-194B-852D-4D7EB53D0D40}"/>
              </a:ext>
            </a:extLst>
          </p:cNvPr>
          <p:cNvSpPr txBox="1"/>
          <p:nvPr/>
        </p:nvSpPr>
        <p:spPr>
          <a:xfrm>
            <a:off x="4337647" y="1857953"/>
            <a:ext cx="3512921" cy="1986982"/>
          </a:xfrm>
          <a:prstGeom prst="rect">
            <a:avLst/>
          </a:prstGeom>
          <a:solidFill>
            <a:schemeClr val="accent4">
              <a:lumMod val="20000"/>
              <a:lumOff val="80000"/>
            </a:schemeClr>
          </a:solidFill>
          <a:ln w="28575">
            <a:noFill/>
          </a:ln>
        </p:spPr>
        <p:txBody>
          <a:bodyPr wrap="square" rtlCol="0" anchor="ctr">
            <a:noAutofit/>
          </a:bodyPr>
          <a:lstStyle/>
          <a:p>
            <a:pPr algn="ctr">
              <a:lnSpc>
                <a:spcPct val="150000"/>
              </a:lnSpc>
            </a:pPr>
            <a:r>
              <a:rPr lang="en-IE" sz="2000" dirty="0"/>
              <a:t>discuss why school matters</a:t>
            </a:r>
          </a:p>
        </p:txBody>
      </p:sp>
      <p:sp>
        <p:nvSpPr>
          <p:cNvPr id="14" name="TextBox 13">
            <a:extLst>
              <a:ext uri="{FF2B5EF4-FFF2-40B4-BE49-F238E27FC236}">
                <a16:creationId xmlns:a16="http://schemas.microsoft.com/office/drawing/2014/main" id="{29A31D51-E8C1-974D-A572-1159D8E35935}"/>
              </a:ext>
            </a:extLst>
          </p:cNvPr>
          <p:cNvSpPr txBox="1"/>
          <p:nvPr/>
        </p:nvSpPr>
        <p:spPr>
          <a:xfrm>
            <a:off x="8257263" y="1857953"/>
            <a:ext cx="3512921" cy="2823390"/>
          </a:xfrm>
          <a:prstGeom prst="rect">
            <a:avLst/>
          </a:prstGeom>
          <a:solidFill>
            <a:schemeClr val="tx2">
              <a:lumMod val="10000"/>
              <a:lumOff val="90000"/>
            </a:schemeClr>
          </a:solidFill>
          <a:ln w="28575">
            <a:noFill/>
          </a:ln>
        </p:spPr>
        <p:txBody>
          <a:bodyPr wrap="square" rtlCol="0" anchor="ctr">
            <a:noAutofit/>
          </a:bodyPr>
          <a:lstStyle/>
          <a:p>
            <a:pPr algn="ctr">
              <a:lnSpc>
                <a:spcPct val="150000"/>
              </a:lnSpc>
            </a:pPr>
            <a:r>
              <a:rPr lang="en-IE" sz="2000" dirty="0"/>
              <a:t>consider the idea that education is the key to making the Global Goals happen</a:t>
            </a:r>
          </a:p>
        </p:txBody>
      </p:sp>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3368" y="3429000"/>
            <a:ext cx="2901863" cy="2951389"/>
          </a:xfrm>
          <a:prstGeom prst="rect">
            <a:avLst/>
          </a:prstGeom>
        </p:spPr>
      </p:pic>
    </p:spTree>
    <p:extLst>
      <p:ext uri="{BB962C8B-B14F-4D97-AF65-F5344CB8AC3E}">
        <p14:creationId xmlns:p14="http://schemas.microsoft.com/office/powerpoint/2010/main" val="375660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ree Copy Cliparts, Download Free Copy Cliparts png images, Free ClipArts  on Clipart Library">
            <a:extLst>
              <a:ext uri="{FF2B5EF4-FFF2-40B4-BE49-F238E27FC236}">
                <a16:creationId xmlns:a16="http://schemas.microsoft.com/office/drawing/2014/main" id="{592920C8-E76F-4021-834B-23DD181D94D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5045" t="1959" r="5370" b="5017"/>
          <a:stretch/>
        </p:blipFill>
        <p:spPr bwMode="auto">
          <a:xfrm>
            <a:off x="825681" y="399846"/>
            <a:ext cx="9581376" cy="6237514"/>
          </a:xfrm>
          <a:prstGeom prst="snip2DiagRect">
            <a:avLst>
              <a:gd name="adj1" fmla="val 0"/>
              <a:gd name="adj2" fmla="val 16667"/>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70B5DA-270B-4126-8516-7918E0407833}"/>
              </a:ext>
            </a:extLst>
          </p:cNvPr>
          <p:cNvSpPr txBox="1"/>
          <p:nvPr/>
        </p:nvSpPr>
        <p:spPr>
          <a:xfrm>
            <a:off x="514332" y="6483472"/>
            <a:ext cx="4423428" cy="307777"/>
          </a:xfrm>
          <a:prstGeom prst="rect">
            <a:avLst/>
          </a:prstGeom>
          <a:noFill/>
        </p:spPr>
        <p:txBody>
          <a:bodyPr wrap="square" rtlCol="0">
            <a:spAutoFit/>
          </a:bodyPr>
          <a:lstStyle/>
          <a:p>
            <a:r>
              <a:rPr lang="en-IE" sz="1400" dirty="0">
                <a:solidFill>
                  <a:schemeClr val="tx2"/>
                </a:solidFill>
              </a:rPr>
              <a:t>Slide 1 of 1 | Looking back to move forward</a:t>
            </a:r>
            <a:endParaRPr lang="en-IE" sz="1100" dirty="0">
              <a:solidFill>
                <a:schemeClr val="tx2"/>
              </a:solidFill>
            </a:endParaRPr>
          </a:p>
        </p:txBody>
      </p:sp>
      <p:sp>
        <p:nvSpPr>
          <p:cNvPr id="6" name="Title 5">
            <a:extLst>
              <a:ext uri="{FF2B5EF4-FFF2-40B4-BE49-F238E27FC236}">
                <a16:creationId xmlns:a16="http://schemas.microsoft.com/office/drawing/2014/main" id="{74EA3D7C-9B6A-411D-9BAD-AE0ACA902339}"/>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1</a:t>
            </a:r>
          </a:p>
        </p:txBody>
      </p:sp>
      <p:sp>
        <p:nvSpPr>
          <p:cNvPr id="8" name="Rectangle: Rounded Corners 7">
            <a:extLst>
              <a:ext uri="{FF2B5EF4-FFF2-40B4-BE49-F238E27FC236}">
                <a16:creationId xmlns:a16="http://schemas.microsoft.com/office/drawing/2014/main" id="{2B41FD82-1AE0-4A1F-98B4-5BAF0EAAA075}"/>
              </a:ext>
            </a:extLst>
          </p:cNvPr>
          <p:cNvSpPr/>
          <p:nvPr/>
        </p:nvSpPr>
        <p:spPr>
          <a:xfrm rot="884563">
            <a:off x="5852884" y="1013354"/>
            <a:ext cx="3683677" cy="4831292"/>
          </a:xfrm>
          <a:custGeom>
            <a:avLst/>
            <a:gdLst>
              <a:gd name="connsiteX0" fmla="*/ 0 w 3683677"/>
              <a:gd name="connsiteY0" fmla="*/ 613958 h 4831292"/>
              <a:gd name="connsiteX1" fmla="*/ 613958 w 3683677"/>
              <a:gd name="connsiteY1" fmla="*/ 0 h 4831292"/>
              <a:gd name="connsiteX2" fmla="*/ 1154225 w 3683677"/>
              <a:gd name="connsiteY2" fmla="*/ 0 h 4831292"/>
              <a:gd name="connsiteX3" fmla="*/ 1669935 w 3683677"/>
              <a:gd name="connsiteY3" fmla="*/ 0 h 4831292"/>
              <a:gd name="connsiteX4" fmla="*/ 2087415 w 3683677"/>
              <a:gd name="connsiteY4" fmla="*/ 0 h 4831292"/>
              <a:gd name="connsiteX5" fmla="*/ 2529452 w 3683677"/>
              <a:gd name="connsiteY5" fmla="*/ 0 h 4831292"/>
              <a:gd name="connsiteX6" fmla="*/ 3069719 w 3683677"/>
              <a:gd name="connsiteY6" fmla="*/ 0 h 4831292"/>
              <a:gd name="connsiteX7" fmla="*/ 3683677 w 3683677"/>
              <a:gd name="connsiteY7" fmla="*/ 613958 h 4831292"/>
              <a:gd name="connsiteX8" fmla="*/ 3683677 w 3683677"/>
              <a:gd name="connsiteY8" fmla="*/ 1128726 h 4831292"/>
              <a:gd name="connsiteX9" fmla="*/ 3683677 w 3683677"/>
              <a:gd name="connsiteY9" fmla="*/ 1643494 h 4831292"/>
              <a:gd name="connsiteX10" fmla="*/ 3683677 w 3683677"/>
              <a:gd name="connsiteY10" fmla="*/ 2158262 h 4831292"/>
              <a:gd name="connsiteX11" fmla="*/ 3683677 w 3683677"/>
              <a:gd name="connsiteY11" fmla="*/ 2709064 h 4831292"/>
              <a:gd name="connsiteX12" fmla="*/ 3683677 w 3683677"/>
              <a:gd name="connsiteY12" fmla="*/ 3115730 h 4831292"/>
              <a:gd name="connsiteX13" fmla="*/ 3683677 w 3683677"/>
              <a:gd name="connsiteY13" fmla="*/ 3630498 h 4831292"/>
              <a:gd name="connsiteX14" fmla="*/ 3683677 w 3683677"/>
              <a:gd name="connsiteY14" fmla="*/ 4217334 h 4831292"/>
              <a:gd name="connsiteX15" fmla="*/ 3069719 w 3683677"/>
              <a:gd name="connsiteY15" fmla="*/ 4831292 h 4831292"/>
              <a:gd name="connsiteX16" fmla="*/ 2627682 w 3683677"/>
              <a:gd name="connsiteY16" fmla="*/ 4831292 h 4831292"/>
              <a:gd name="connsiteX17" fmla="*/ 2111972 w 3683677"/>
              <a:gd name="connsiteY17" fmla="*/ 4831292 h 4831292"/>
              <a:gd name="connsiteX18" fmla="*/ 1571705 w 3683677"/>
              <a:gd name="connsiteY18" fmla="*/ 4831292 h 4831292"/>
              <a:gd name="connsiteX19" fmla="*/ 1105110 w 3683677"/>
              <a:gd name="connsiteY19" fmla="*/ 4831292 h 4831292"/>
              <a:gd name="connsiteX20" fmla="*/ 613958 w 3683677"/>
              <a:gd name="connsiteY20" fmla="*/ 4831292 h 4831292"/>
              <a:gd name="connsiteX21" fmla="*/ 0 w 3683677"/>
              <a:gd name="connsiteY21" fmla="*/ 4217334 h 4831292"/>
              <a:gd name="connsiteX22" fmla="*/ 0 w 3683677"/>
              <a:gd name="connsiteY22" fmla="*/ 3738600 h 4831292"/>
              <a:gd name="connsiteX23" fmla="*/ 0 w 3683677"/>
              <a:gd name="connsiteY23" fmla="*/ 3259866 h 4831292"/>
              <a:gd name="connsiteX24" fmla="*/ 0 w 3683677"/>
              <a:gd name="connsiteY24" fmla="*/ 2745098 h 4831292"/>
              <a:gd name="connsiteX25" fmla="*/ 0 w 3683677"/>
              <a:gd name="connsiteY25" fmla="*/ 2338431 h 4831292"/>
              <a:gd name="connsiteX26" fmla="*/ 0 w 3683677"/>
              <a:gd name="connsiteY26" fmla="*/ 1931764 h 4831292"/>
              <a:gd name="connsiteX27" fmla="*/ 0 w 3683677"/>
              <a:gd name="connsiteY27" fmla="*/ 1416996 h 4831292"/>
              <a:gd name="connsiteX28" fmla="*/ 0 w 3683677"/>
              <a:gd name="connsiteY28" fmla="*/ 613958 h 48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83677" h="4831292" extrusionOk="0">
                <a:moveTo>
                  <a:pt x="0" y="613958"/>
                </a:moveTo>
                <a:cubicBezTo>
                  <a:pt x="-30075" y="233721"/>
                  <a:pt x="195834" y="-50432"/>
                  <a:pt x="613958" y="0"/>
                </a:cubicBezTo>
                <a:cubicBezTo>
                  <a:pt x="731787" y="-7793"/>
                  <a:pt x="984102" y="63219"/>
                  <a:pt x="1154225" y="0"/>
                </a:cubicBezTo>
                <a:cubicBezTo>
                  <a:pt x="1324348" y="-63219"/>
                  <a:pt x="1439383" y="38291"/>
                  <a:pt x="1669935" y="0"/>
                </a:cubicBezTo>
                <a:cubicBezTo>
                  <a:pt x="1900487" y="-38291"/>
                  <a:pt x="1910810" y="30508"/>
                  <a:pt x="2087415" y="0"/>
                </a:cubicBezTo>
                <a:cubicBezTo>
                  <a:pt x="2264020" y="-30508"/>
                  <a:pt x="2424656" y="26363"/>
                  <a:pt x="2529452" y="0"/>
                </a:cubicBezTo>
                <a:cubicBezTo>
                  <a:pt x="2634248" y="-26363"/>
                  <a:pt x="2818231" y="34560"/>
                  <a:pt x="3069719" y="0"/>
                </a:cubicBezTo>
                <a:cubicBezTo>
                  <a:pt x="3415796" y="-23813"/>
                  <a:pt x="3679379" y="366040"/>
                  <a:pt x="3683677" y="613958"/>
                </a:cubicBezTo>
                <a:cubicBezTo>
                  <a:pt x="3685807" y="838513"/>
                  <a:pt x="3650983" y="924008"/>
                  <a:pt x="3683677" y="1128726"/>
                </a:cubicBezTo>
                <a:cubicBezTo>
                  <a:pt x="3716371" y="1333444"/>
                  <a:pt x="3663859" y="1505937"/>
                  <a:pt x="3683677" y="1643494"/>
                </a:cubicBezTo>
                <a:cubicBezTo>
                  <a:pt x="3703495" y="1781051"/>
                  <a:pt x="3664215" y="1930889"/>
                  <a:pt x="3683677" y="2158262"/>
                </a:cubicBezTo>
                <a:cubicBezTo>
                  <a:pt x="3703139" y="2385635"/>
                  <a:pt x="3649581" y="2435924"/>
                  <a:pt x="3683677" y="2709064"/>
                </a:cubicBezTo>
                <a:cubicBezTo>
                  <a:pt x="3717773" y="2982204"/>
                  <a:pt x="3672410" y="2949221"/>
                  <a:pt x="3683677" y="3115730"/>
                </a:cubicBezTo>
                <a:cubicBezTo>
                  <a:pt x="3694944" y="3282239"/>
                  <a:pt x="3678239" y="3458377"/>
                  <a:pt x="3683677" y="3630498"/>
                </a:cubicBezTo>
                <a:cubicBezTo>
                  <a:pt x="3689115" y="3802619"/>
                  <a:pt x="3631013" y="4050896"/>
                  <a:pt x="3683677" y="4217334"/>
                </a:cubicBezTo>
                <a:cubicBezTo>
                  <a:pt x="3706248" y="4567328"/>
                  <a:pt x="3398371" y="4848806"/>
                  <a:pt x="3069719" y="4831292"/>
                </a:cubicBezTo>
                <a:cubicBezTo>
                  <a:pt x="2904596" y="4882228"/>
                  <a:pt x="2842443" y="4813955"/>
                  <a:pt x="2627682" y="4831292"/>
                </a:cubicBezTo>
                <a:cubicBezTo>
                  <a:pt x="2412921" y="4848629"/>
                  <a:pt x="2257609" y="4773957"/>
                  <a:pt x="2111972" y="4831292"/>
                </a:cubicBezTo>
                <a:cubicBezTo>
                  <a:pt x="1966335" y="4888627"/>
                  <a:pt x="1738918" y="4804672"/>
                  <a:pt x="1571705" y="4831292"/>
                </a:cubicBezTo>
                <a:cubicBezTo>
                  <a:pt x="1404492" y="4857912"/>
                  <a:pt x="1262777" y="4816886"/>
                  <a:pt x="1105110" y="4831292"/>
                </a:cubicBezTo>
                <a:cubicBezTo>
                  <a:pt x="947443" y="4845698"/>
                  <a:pt x="821372" y="4830632"/>
                  <a:pt x="613958" y="4831292"/>
                </a:cubicBezTo>
                <a:cubicBezTo>
                  <a:pt x="254831" y="4826906"/>
                  <a:pt x="-41190" y="4490117"/>
                  <a:pt x="0" y="4217334"/>
                </a:cubicBezTo>
                <a:cubicBezTo>
                  <a:pt x="-36399" y="4093354"/>
                  <a:pt x="20217" y="3941896"/>
                  <a:pt x="0" y="3738600"/>
                </a:cubicBezTo>
                <a:cubicBezTo>
                  <a:pt x="-20217" y="3535304"/>
                  <a:pt x="36431" y="3393870"/>
                  <a:pt x="0" y="3259866"/>
                </a:cubicBezTo>
                <a:cubicBezTo>
                  <a:pt x="-36431" y="3125862"/>
                  <a:pt x="6072" y="2889009"/>
                  <a:pt x="0" y="2745098"/>
                </a:cubicBezTo>
                <a:cubicBezTo>
                  <a:pt x="-6072" y="2601187"/>
                  <a:pt x="8765" y="2489993"/>
                  <a:pt x="0" y="2338431"/>
                </a:cubicBezTo>
                <a:cubicBezTo>
                  <a:pt x="-8765" y="2186869"/>
                  <a:pt x="22386" y="2036559"/>
                  <a:pt x="0" y="1931764"/>
                </a:cubicBezTo>
                <a:cubicBezTo>
                  <a:pt x="-22386" y="1826969"/>
                  <a:pt x="6232" y="1552655"/>
                  <a:pt x="0" y="1416996"/>
                </a:cubicBezTo>
                <a:cubicBezTo>
                  <a:pt x="-6232" y="1281337"/>
                  <a:pt x="78232" y="803627"/>
                  <a:pt x="0" y="613958"/>
                </a:cubicBezTo>
                <a:close/>
              </a:path>
            </a:pathLst>
          </a:custGeom>
          <a:noFill/>
          <a:ln w="38100">
            <a:no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rgbClr val="BB0F8F"/>
                </a:solidFill>
              </a:rPr>
              <a:t>Insert feedback here</a:t>
            </a:r>
          </a:p>
        </p:txBody>
      </p:sp>
      <p:pic>
        <p:nvPicPr>
          <p:cNvPr id="9" name="Picture 6" descr="Germanredcross future goals sustainable engagement GIF">
            <a:extLst>
              <a:ext uri="{FF2B5EF4-FFF2-40B4-BE49-F238E27FC236}">
                <a16:creationId xmlns:a16="http://schemas.microsoft.com/office/drawing/2014/main" id="{476C7579-01AE-4CEE-962D-CD7C7AA31A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64188" y="1495278"/>
            <a:ext cx="1434603" cy="14346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extLst>
              <a:ext uri="{FF2B5EF4-FFF2-40B4-BE49-F238E27FC236}">
                <a16:creationId xmlns:a16="http://schemas.microsoft.com/office/drawing/2014/main" id="{B68D37D1-0560-414E-86B2-5BA0FE9C8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784" y="2683405"/>
            <a:ext cx="2296585" cy="1091980"/>
          </a:xfrm>
          <a:prstGeom prst="rect">
            <a:avLst/>
          </a:prstGeom>
        </p:spPr>
      </p:pic>
    </p:spTree>
    <p:extLst>
      <p:ext uri="{BB962C8B-B14F-4D97-AF65-F5344CB8AC3E}">
        <p14:creationId xmlns:p14="http://schemas.microsoft.com/office/powerpoint/2010/main" val="3857296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880BCC43-62FC-44C0-9780-F8E353061B87}"/>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pic>
        <p:nvPicPr>
          <p:cNvPr id="10" name="Picture 9" descr="Map&#10;&#10;Description automatically generated">
            <a:extLst>
              <a:ext uri="{FF2B5EF4-FFF2-40B4-BE49-F238E27FC236}">
                <a16:creationId xmlns:a16="http://schemas.microsoft.com/office/drawing/2014/main" id="{9678AEC4-1437-4033-B645-1D07E1DD0EE5}"/>
              </a:ext>
            </a:extLst>
          </p:cNvPr>
          <p:cNvPicPr>
            <a:picLocks noChangeAspect="1"/>
          </p:cNvPicPr>
          <p:nvPr/>
        </p:nvPicPr>
        <p:blipFill rotWithShape="1">
          <a:blip r:embed="rId3">
            <a:extLst>
              <a:ext uri="{28A0092B-C50C-407E-A947-70E740481C1C}">
                <a14:useLocalDpi xmlns:a14="http://schemas.microsoft.com/office/drawing/2010/main" val="0"/>
              </a:ext>
            </a:extLst>
          </a:blip>
          <a:srcRect t="7206" b="3781"/>
          <a:stretch/>
        </p:blipFill>
        <p:spPr>
          <a:xfrm>
            <a:off x="1855821" y="827016"/>
            <a:ext cx="8480357" cy="5354112"/>
          </a:xfrm>
          <a:prstGeom prst="rect">
            <a:avLst/>
          </a:prstGeom>
        </p:spPr>
      </p:pic>
      <p:cxnSp>
        <p:nvCxnSpPr>
          <p:cNvPr id="11" name="Straight Arrow Connector 10">
            <a:extLst>
              <a:ext uri="{FF2B5EF4-FFF2-40B4-BE49-F238E27FC236}">
                <a16:creationId xmlns:a16="http://schemas.microsoft.com/office/drawing/2014/main" id="{5DFE74ED-1720-47DB-85E0-AA3C1D90A078}"/>
              </a:ext>
            </a:extLst>
          </p:cNvPr>
          <p:cNvCxnSpPr>
            <a:cxnSpLocks/>
          </p:cNvCxnSpPr>
          <p:nvPr/>
        </p:nvCxnSpPr>
        <p:spPr>
          <a:xfrm>
            <a:off x="1855821" y="1725267"/>
            <a:ext cx="3761208" cy="1422882"/>
          </a:xfrm>
          <a:prstGeom prst="straightConnector1">
            <a:avLst/>
          </a:prstGeom>
          <a:ln w="57150">
            <a:solidFill>
              <a:srgbClr val="B8028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C3F2C2B-55C5-47DB-BCE8-3782449187AC}"/>
              </a:ext>
            </a:extLst>
          </p:cNvPr>
          <p:cNvCxnSpPr>
            <a:cxnSpLocks/>
          </p:cNvCxnSpPr>
          <p:nvPr/>
        </p:nvCxnSpPr>
        <p:spPr>
          <a:xfrm>
            <a:off x="1855821" y="4353180"/>
            <a:ext cx="3624416" cy="0"/>
          </a:xfrm>
          <a:prstGeom prst="straightConnector1">
            <a:avLst/>
          </a:prstGeom>
          <a:ln w="57150">
            <a:solidFill>
              <a:srgbClr val="B8028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77151B-2581-4725-B8D3-9786229A1537}"/>
              </a:ext>
            </a:extLst>
          </p:cNvPr>
          <p:cNvSpPr txBox="1"/>
          <p:nvPr/>
        </p:nvSpPr>
        <p:spPr>
          <a:xfrm>
            <a:off x="-234395" y="1511813"/>
            <a:ext cx="2090216" cy="369332"/>
          </a:xfrm>
          <a:prstGeom prst="rect">
            <a:avLst/>
          </a:prstGeom>
          <a:noFill/>
        </p:spPr>
        <p:txBody>
          <a:bodyPr wrap="square" rtlCol="0">
            <a:spAutoFit/>
          </a:bodyPr>
          <a:lstStyle/>
          <a:p>
            <a:pPr algn="r"/>
            <a:r>
              <a:rPr lang="en-IE" dirty="0"/>
              <a:t>Ireland</a:t>
            </a:r>
          </a:p>
        </p:txBody>
      </p:sp>
      <p:sp>
        <p:nvSpPr>
          <p:cNvPr id="18" name="TextBox 17">
            <a:extLst>
              <a:ext uri="{FF2B5EF4-FFF2-40B4-BE49-F238E27FC236}">
                <a16:creationId xmlns:a16="http://schemas.microsoft.com/office/drawing/2014/main" id="{F2E64F37-9F16-4486-ADC2-B7628FB06286}"/>
              </a:ext>
            </a:extLst>
          </p:cNvPr>
          <p:cNvSpPr txBox="1"/>
          <p:nvPr/>
        </p:nvSpPr>
        <p:spPr>
          <a:xfrm>
            <a:off x="-234395" y="4168514"/>
            <a:ext cx="2090216" cy="369332"/>
          </a:xfrm>
          <a:prstGeom prst="rect">
            <a:avLst/>
          </a:prstGeom>
          <a:noFill/>
        </p:spPr>
        <p:txBody>
          <a:bodyPr wrap="square" rtlCol="0">
            <a:spAutoFit/>
          </a:bodyPr>
          <a:lstStyle/>
          <a:p>
            <a:pPr algn="r"/>
            <a:r>
              <a:rPr lang="en-IE" dirty="0"/>
              <a:t>Sierra Leone</a:t>
            </a:r>
          </a:p>
        </p:txBody>
      </p:sp>
      <p:sp>
        <p:nvSpPr>
          <p:cNvPr id="14" name="TextBox 13">
            <a:extLst>
              <a:ext uri="{FF2B5EF4-FFF2-40B4-BE49-F238E27FC236}">
                <a16:creationId xmlns:a16="http://schemas.microsoft.com/office/drawing/2014/main" id="{EF1E49CF-07E8-4B27-82D4-7816ECA155EB}"/>
              </a:ext>
            </a:extLst>
          </p:cNvPr>
          <p:cNvSpPr txBox="1"/>
          <p:nvPr/>
        </p:nvSpPr>
        <p:spPr>
          <a:xfrm>
            <a:off x="514332" y="6483472"/>
            <a:ext cx="4423428" cy="307777"/>
          </a:xfrm>
          <a:prstGeom prst="rect">
            <a:avLst/>
          </a:prstGeom>
          <a:noFill/>
        </p:spPr>
        <p:txBody>
          <a:bodyPr wrap="square" rtlCol="0">
            <a:spAutoFit/>
          </a:bodyPr>
          <a:lstStyle/>
          <a:p>
            <a:r>
              <a:rPr lang="en-IE" sz="1400" dirty="0">
                <a:solidFill>
                  <a:schemeClr val="tx2"/>
                </a:solidFill>
              </a:rPr>
              <a:t>Slide 1 of 3 | Sierra Leone Case Study</a:t>
            </a:r>
            <a:endParaRPr lang="en-IE" sz="1100" dirty="0">
              <a:solidFill>
                <a:schemeClr val="tx2"/>
              </a:solidFill>
            </a:endParaRPr>
          </a:p>
        </p:txBody>
      </p:sp>
    </p:spTree>
    <p:extLst>
      <p:ext uri="{BB962C8B-B14F-4D97-AF65-F5344CB8AC3E}">
        <p14:creationId xmlns:p14="http://schemas.microsoft.com/office/powerpoint/2010/main" val="274091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B70289"/>
                </a:solidFill>
                <a:effectLst/>
                <a:uLnTx/>
                <a:uFillTx/>
                <a:latin typeface="Ziggurat HTF-Black" pitchFamily="2" charset="77"/>
                <a:ea typeface="+mj-ea"/>
                <a:cs typeface="+mj-cs"/>
              </a:rPr>
              <a:t>Activity 2</a:t>
            </a:r>
          </a:p>
        </p:txBody>
      </p:sp>
      <p:sp>
        <p:nvSpPr>
          <p:cNvPr id="7" name="TextBox 6">
            <a:extLst>
              <a:ext uri="{FF2B5EF4-FFF2-40B4-BE49-F238E27FC236}">
                <a16:creationId xmlns:a16="http://schemas.microsoft.com/office/drawing/2014/main" id="{546200BB-1DDC-40AA-A7B3-0410F3B53490}"/>
              </a:ext>
            </a:extLst>
          </p:cNvPr>
          <p:cNvSpPr txBox="1"/>
          <p:nvPr/>
        </p:nvSpPr>
        <p:spPr>
          <a:xfrm>
            <a:off x="406400" y="6367618"/>
            <a:ext cx="4423428" cy="307777"/>
          </a:xfrm>
          <a:prstGeom prst="rect">
            <a:avLst/>
          </a:prstGeom>
          <a:noFill/>
        </p:spPr>
        <p:txBody>
          <a:bodyPr wrap="square" rtlCol="0">
            <a:spAutoFit/>
          </a:bodyPr>
          <a:lstStyle/>
          <a:p>
            <a:r>
              <a:rPr lang="en-IE" sz="1400" dirty="0">
                <a:solidFill>
                  <a:schemeClr val="tx2"/>
                </a:solidFill>
              </a:rPr>
              <a:t>Slide 2 of 3 | Sierra Leone case study</a:t>
            </a:r>
            <a:endParaRPr lang="en-IE" sz="1100" dirty="0">
              <a:solidFill>
                <a:schemeClr val="tx2"/>
              </a:solidFill>
            </a:endParaRPr>
          </a:p>
        </p:txBody>
      </p:sp>
      <p:pic>
        <p:nvPicPr>
          <p:cNvPr id="4" name="Picture 3" descr="A group of people wearing backpacks&#10;&#10;Description automatically generated with medium confidence">
            <a:extLst>
              <a:ext uri="{FF2B5EF4-FFF2-40B4-BE49-F238E27FC236}">
                <a16:creationId xmlns:a16="http://schemas.microsoft.com/office/drawing/2014/main" id="{531DA7AF-3184-4734-AD75-ADECE9EC2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47" y="864424"/>
            <a:ext cx="8019143" cy="5346095"/>
          </a:xfrm>
          <a:prstGeom prst="rect">
            <a:avLst/>
          </a:prstGeom>
        </p:spPr>
      </p:pic>
      <p:grpSp>
        <p:nvGrpSpPr>
          <p:cNvPr id="12" name="Group 11">
            <a:extLst>
              <a:ext uri="{FF2B5EF4-FFF2-40B4-BE49-F238E27FC236}">
                <a16:creationId xmlns:a16="http://schemas.microsoft.com/office/drawing/2014/main" id="{F1ED63C8-C30A-40F1-88DC-7DBD5C253C8D}"/>
              </a:ext>
            </a:extLst>
          </p:cNvPr>
          <p:cNvGrpSpPr/>
          <p:nvPr/>
        </p:nvGrpSpPr>
        <p:grpSpPr>
          <a:xfrm>
            <a:off x="8516984" y="237997"/>
            <a:ext cx="2070983" cy="2160418"/>
            <a:chOff x="8516984" y="237997"/>
            <a:chExt cx="2070983" cy="2160418"/>
          </a:xfrm>
        </p:grpSpPr>
        <p:sp>
          <p:nvSpPr>
            <p:cNvPr id="6" name="Rectangle: Rounded Corners 5">
              <a:extLst>
                <a:ext uri="{FF2B5EF4-FFF2-40B4-BE49-F238E27FC236}">
                  <a16:creationId xmlns:a16="http://schemas.microsoft.com/office/drawing/2014/main" id="{8514EAF0-093D-4EC0-876F-165470726725}"/>
                </a:ext>
              </a:extLst>
            </p:cNvPr>
            <p:cNvSpPr/>
            <p:nvPr/>
          </p:nvSpPr>
          <p:spPr>
            <a:xfrm>
              <a:off x="8516984" y="272856"/>
              <a:ext cx="1817349" cy="1876924"/>
            </a:xfrm>
            <a:custGeom>
              <a:avLst/>
              <a:gdLst>
                <a:gd name="connsiteX0" fmla="*/ 0 w 1817349"/>
                <a:gd name="connsiteY0" fmla="*/ 302898 h 1876924"/>
                <a:gd name="connsiteX1" fmla="*/ 302898 w 1817349"/>
                <a:gd name="connsiteY1" fmla="*/ 0 h 1876924"/>
                <a:gd name="connsiteX2" fmla="*/ 920790 w 1817349"/>
                <a:gd name="connsiteY2" fmla="*/ 0 h 1876924"/>
                <a:gd name="connsiteX3" fmla="*/ 1514451 w 1817349"/>
                <a:gd name="connsiteY3" fmla="*/ 0 h 1876924"/>
                <a:gd name="connsiteX4" fmla="*/ 1817349 w 1817349"/>
                <a:gd name="connsiteY4" fmla="*/ 302898 h 1876924"/>
                <a:gd name="connsiteX5" fmla="*/ 1817349 w 1817349"/>
                <a:gd name="connsiteY5" fmla="*/ 925751 h 1876924"/>
                <a:gd name="connsiteX6" fmla="*/ 1817349 w 1817349"/>
                <a:gd name="connsiteY6" fmla="*/ 1574026 h 1876924"/>
                <a:gd name="connsiteX7" fmla="*/ 1514451 w 1817349"/>
                <a:gd name="connsiteY7" fmla="*/ 1876924 h 1876924"/>
                <a:gd name="connsiteX8" fmla="*/ 884443 w 1817349"/>
                <a:gd name="connsiteY8" fmla="*/ 1876924 h 1876924"/>
                <a:gd name="connsiteX9" fmla="*/ 302898 w 1817349"/>
                <a:gd name="connsiteY9" fmla="*/ 1876924 h 1876924"/>
                <a:gd name="connsiteX10" fmla="*/ 0 w 1817349"/>
                <a:gd name="connsiteY10" fmla="*/ 1574026 h 1876924"/>
                <a:gd name="connsiteX11" fmla="*/ 0 w 1817349"/>
                <a:gd name="connsiteY11" fmla="*/ 951173 h 1876924"/>
                <a:gd name="connsiteX12" fmla="*/ 0 w 1817349"/>
                <a:gd name="connsiteY12" fmla="*/ 302898 h 187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7349" h="1876924" fill="none" extrusionOk="0">
                  <a:moveTo>
                    <a:pt x="0" y="302898"/>
                  </a:moveTo>
                  <a:cubicBezTo>
                    <a:pt x="-28793" y="133636"/>
                    <a:pt x="135234" y="-11149"/>
                    <a:pt x="302898" y="0"/>
                  </a:cubicBezTo>
                  <a:cubicBezTo>
                    <a:pt x="539892" y="506"/>
                    <a:pt x="778860" y="-1627"/>
                    <a:pt x="920790" y="0"/>
                  </a:cubicBezTo>
                  <a:cubicBezTo>
                    <a:pt x="1062720" y="1627"/>
                    <a:pt x="1353129" y="-15166"/>
                    <a:pt x="1514451" y="0"/>
                  </a:cubicBezTo>
                  <a:cubicBezTo>
                    <a:pt x="1669554" y="-26146"/>
                    <a:pt x="1830065" y="136453"/>
                    <a:pt x="1817349" y="302898"/>
                  </a:cubicBezTo>
                  <a:cubicBezTo>
                    <a:pt x="1828090" y="428216"/>
                    <a:pt x="1844238" y="635440"/>
                    <a:pt x="1817349" y="925751"/>
                  </a:cubicBezTo>
                  <a:cubicBezTo>
                    <a:pt x="1790460" y="1216062"/>
                    <a:pt x="1827311" y="1337438"/>
                    <a:pt x="1817349" y="1574026"/>
                  </a:cubicBezTo>
                  <a:cubicBezTo>
                    <a:pt x="1812538" y="1743583"/>
                    <a:pt x="1649906" y="1882824"/>
                    <a:pt x="1514451" y="1876924"/>
                  </a:cubicBezTo>
                  <a:cubicBezTo>
                    <a:pt x="1200506" y="1878949"/>
                    <a:pt x="1032063" y="1866384"/>
                    <a:pt x="884443" y="1876924"/>
                  </a:cubicBezTo>
                  <a:cubicBezTo>
                    <a:pt x="736823" y="1887464"/>
                    <a:pt x="590959" y="1897721"/>
                    <a:pt x="302898" y="1876924"/>
                  </a:cubicBezTo>
                  <a:cubicBezTo>
                    <a:pt x="157981" y="1885192"/>
                    <a:pt x="-2408" y="1752403"/>
                    <a:pt x="0" y="1574026"/>
                  </a:cubicBezTo>
                  <a:cubicBezTo>
                    <a:pt x="-29472" y="1278630"/>
                    <a:pt x="27785" y="1113681"/>
                    <a:pt x="0" y="951173"/>
                  </a:cubicBezTo>
                  <a:cubicBezTo>
                    <a:pt x="-27785" y="788665"/>
                    <a:pt x="17946" y="540405"/>
                    <a:pt x="0" y="302898"/>
                  </a:cubicBezTo>
                  <a:close/>
                </a:path>
                <a:path w="1817349" h="1876924" stroke="0" extrusionOk="0">
                  <a:moveTo>
                    <a:pt x="0" y="302898"/>
                  </a:moveTo>
                  <a:cubicBezTo>
                    <a:pt x="9703" y="126005"/>
                    <a:pt x="136864" y="14674"/>
                    <a:pt x="302898" y="0"/>
                  </a:cubicBezTo>
                  <a:cubicBezTo>
                    <a:pt x="548130" y="18339"/>
                    <a:pt x="655317" y="15895"/>
                    <a:pt x="896559" y="0"/>
                  </a:cubicBezTo>
                  <a:cubicBezTo>
                    <a:pt x="1137801" y="-15895"/>
                    <a:pt x="1212772" y="23115"/>
                    <a:pt x="1514451" y="0"/>
                  </a:cubicBezTo>
                  <a:cubicBezTo>
                    <a:pt x="1685589" y="-7281"/>
                    <a:pt x="1825943" y="141133"/>
                    <a:pt x="1817349" y="302898"/>
                  </a:cubicBezTo>
                  <a:cubicBezTo>
                    <a:pt x="1834967" y="497783"/>
                    <a:pt x="1798987" y="639483"/>
                    <a:pt x="1817349" y="963885"/>
                  </a:cubicBezTo>
                  <a:cubicBezTo>
                    <a:pt x="1835711" y="1288287"/>
                    <a:pt x="1839962" y="1408655"/>
                    <a:pt x="1817349" y="1574026"/>
                  </a:cubicBezTo>
                  <a:cubicBezTo>
                    <a:pt x="1794771" y="1742775"/>
                    <a:pt x="1684641" y="1856897"/>
                    <a:pt x="1514451" y="1876924"/>
                  </a:cubicBezTo>
                  <a:cubicBezTo>
                    <a:pt x="1324680" y="1858510"/>
                    <a:pt x="1163964" y="1864675"/>
                    <a:pt x="932906" y="1876924"/>
                  </a:cubicBezTo>
                  <a:cubicBezTo>
                    <a:pt x="701848" y="1889173"/>
                    <a:pt x="559901" y="1860528"/>
                    <a:pt x="302898" y="1876924"/>
                  </a:cubicBezTo>
                  <a:cubicBezTo>
                    <a:pt x="171396" y="1866051"/>
                    <a:pt x="2122" y="1754637"/>
                    <a:pt x="0" y="1574026"/>
                  </a:cubicBezTo>
                  <a:cubicBezTo>
                    <a:pt x="27618" y="1294204"/>
                    <a:pt x="-16818" y="1137147"/>
                    <a:pt x="0" y="925751"/>
                  </a:cubicBezTo>
                  <a:cubicBezTo>
                    <a:pt x="16818" y="714356"/>
                    <a:pt x="11965" y="511161"/>
                    <a:pt x="0" y="302898"/>
                  </a:cubicBezTo>
                  <a:close/>
                </a:path>
              </a:pathLst>
            </a:custGeom>
            <a:solidFill>
              <a:schemeClr val="bg1"/>
            </a:solidFill>
            <a:ln>
              <a:solidFill>
                <a:srgbClr val="97066C"/>
              </a:solidFill>
              <a:extLst>
                <a:ext uri="{C807C97D-BFC1-408E-A445-0C87EB9F89A2}">
                  <ask:lineSketchStyleProps xmlns:ask="http://schemas.microsoft.com/office/drawing/2018/sketchyshapes" sd="28460742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Rectangle 8">
              <a:extLst>
                <a:ext uri="{FF2B5EF4-FFF2-40B4-BE49-F238E27FC236}">
                  <a16:creationId xmlns:a16="http://schemas.microsoft.com/office/drawing/2014/main" id="{2F2999E9-4C6E-4A2D-A620-16D9DEF2CC4B}"/>
                </a:ext>
              </a:extLst>
            </p:cNvPr>
            <p:cNvSpPr/>
            <p:nvPr/>
          </p:nvSpPr>
          <p:spPr>
            <a:xfrm>
              <a:off x="8516984" y="237997"/>
              <a:ext cx="1817349" cy="440240"/>
            </a:xfrm>
            <a:prstGeom prst="rect">
              <a:avLst/>
            </a:prstGeom>
            <a:solidFill>
              <a:srgbClr val="97066C"/>
            </a:solidFill>
            <a:ln>
              <a:solidFill>
                <a:srgbClr val="970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I see</a:t>
              </a:r>
            </a:p>
          </p:txBody>
        </p:sp>
        <p:pic>
          <p:nvPicPr>
            <p:cNvPr id="2056" name="Picture 8" descr="Free Magnifying Glass Clipart Transparent, Download Free Magnifying Glass  Clipart Transparent png images, Free ClipArts on Clipart Library">
              <a:extLst>
                <a:ext uri="{FF2B5EF4-FFF2-40B4-BE49-F238E27FC236}">
                  <a16:creationId xmlns:a16="http://schemas.microsoft.com/office/drawing/2014/main" id="{49ACB2D6-2281-4B65-8460-90CDE8697F1C}"/>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9703" y="864424"/>
              <a:ext cx="968264" cy="15339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D49F1831-E2D5-417E-AC92-49DB61E7AA9E}"/>
              </a:ext>
            </a:extLst>
          </p:cNvPr>
          <p:cNvGrpSpPr/>
          <p:nvPr/>
        </p:nvGrpSpPr>
        <p:grpSpPr>
          <a:xfrm>
            <a:off x="8516981" y="2398415"/>
            <a:ext cx="2587628" cy="1905833"/>
            <a:chOff x="8516981" y="2398415"/>
            <a:chExt cx="2587628" cy="1905833"/>
          </a:xfrm>
        </p:grpSpPr>
        <p:sp>
          <p:nvSpPr>
            <p:cNvPr id="13" name="Rectangle: Rounded Corners 12">
              <a:extLst>
                <a:ext uri="{FF2B5EF4-FFF2-40B4-BE49-F238E27FC236}">
                  <a16:creationId xmlns:a16="http://schemas.microsoft.com/office/drawing/2014/main" id="{FA405539-BB0E-4B65-A34B-4F016DB635A9}"/>
                </a:ext>
              </a:extLst>
            </p:cNvPr>
            <p:cNvSpPr/>
            <p:nvPr/>
          </p:nvSpPr>
          <p:spPr>
            <a:xfrm>
              <a:off x="8516982" y="2406130"/>
              <a:ext cx="1817349" cy="1898118"/>
            </a:xfrm>
            <a:custGeom>
              <a:avLst/>
              <a:gdLst>
                <a:gd name="connsiteX0" fmla="*/ 0 w 1817349"/>
                <a:gd name="connsiteY0" fmla="*/ 302898 h 1898118"/>
                <a:gd name="connsiteX1" fmla="*/ 302898 w 1817349"/>
                <a:gd name="connsiteY1" fmla="*/ 0 h 1898118"/>
                <a:gd name="connsiteX2" fmla="*/ 920790 w 1817349"/>
                <a:gd name="connsiteY2" fmla="*/ 0 h 1898118"/>
                <a:gd name="connsiteX3" fmla="*/ 1514451 w 1817349"/>
                <a:gd name="connsiteY3" fmla="*/ 0 h 1898118"/>
                <a:gd name="connsiteX4" fmla="*/ 1817349 w 1817349"/>
                <a:gd name="connsiteY4" fmla="*/ 302898 h 1898118"/>
                <a:gd name="connsiteX5" fmla="*/ 1817349 w 1817349"/>
                <a:gd name="connsiteY5" fmla="*/ 936136 h 1898118"/>
                <a:gd name="connsiteX6" fmla="*/ 1817349 w 1817349"/>
                <a:gd name="connsiteY6" fmla="*/ 1595220 h 1898118"/>
                <a:gd name="connsiteX7" fmla="*/ 1514451 w 1817349"/>
                <a:gd name="connsiteY7" fmla="*/ 1898118 h 1898118"/>
                <a:gd name="connsiteX8" fmla="*/ 884443 w 1817349"/>
                <a:gd name="connsiteY8" fmla="*/ 1898118 h 1898118"/>
                <a:gd name="connsiteX9" fmla="*/ 302898 w 1817349"/>
                <a:gd name="connsiteY9" fmla="*/ 1898118 h 1898118"/>
                <a:gd name="connsiteX10" fmla="*/ 0 w 1817349"/>
                <a:gd name="connsiteY10" fmla="*/ 1595220 h 1898118"/>
                <a:gd name="connsiteX11" fmla="*/ 0 w 1817349"/>
                <a:gd name="connsiteY11" fmla="*/ 961982 h 1898118"/>
                <a:gd name="connsiteX12" fmla="*/ 0 w 1817349"/>
                <a:gd name="connsiteY12" fmla="*/ 302898 h 189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7349" h="1898118" fill="none" extrusionOk="0">
                  <a:moveTo>
                    <a:pt x="0" y="302898"/>
                  </a:moveTo>
                  <a:cubicBezTo>
                    <a:pt x="-28793" y="133636"/>
                    <a:pt x="135234" y="-11149"/>
                    <a:pt x="302898" y="0"/>
                  </a:cubicBezTo>
                  <a:cubicBezTo>
                    <a:pt x="539892" y="506"/>
                    <a:pt x="778860" y="-1627"/>
                    <a:pt x="920790" y="0"/>
                  </a:cubicBezTo>
                  <a:cubicBezTo>
                    <a:pt x="1062720" y="1627"/>
                    <a:pt x="1353129" y="-15166"/>
                    <a:pt x="1514451" y="0"/>
                  </a:cubicBezTo>
                  <a:cubicBezTo>
                    <a:pt x="1669554" y="-26146"/>
                    <a:pt x="1830065" y="136453"/>
                    <a:pt x="1817349" y="302898"/>
                  </a:cubicBezTo>
                  <a:cubicBezTo>
                    <a:pt x="1838042" y="500313"/>
                    <a:pt x="1834226" y="763077"/>
                    <a:pt x="1817349" y="936136"/>
                  </a:cubicBezTo>
                  <a:cubicBezTo>
                    <a:pt x="1800472" y="1109195"/>
                    <a:pt x="1789809" y="1387405"/>
                    <a:pt x="1817349" y="1595220"/>
                  </a:cubicBezTo>
                  <a:cubicBezTo>
                    <a:pt x="1812538" y="1764777"/>
                    <a:pt x="1649906" y="1904018"/>
                    <a:pt x="1514451" y="1898118"/>
                  </a:cubicBezTo>
                  <a:cubicBezTo>
                    <a:pt x="1200506" y="1900143"/>
                    <a:pt x="1032063" y="1887578"/>
                    <a:pt x="884443" y="1898118"/>
                  </a:cubicBezTo>
                  <a:cubicBezTo>
                    <a:pt x="736823" y="1908658"/>
                    <a:pt x="590959" y="1918915"/>
                    <a:pt x="302898" y="1898118"/>
                  </a:cubicBezTo>
                  <a:cubicBezTo>
                    <a:pt x="157981" y="1906386"/>
                    <a:pt x="-2408" y="1773597"/>
                    <a:pt x="0" y="1595220"/>
                  </a:cubicBezTo>
                  <a:cubicBezTo>
                    <a:pt x="-28703" y="1311894"/>
                    <a:pt x="-11722" y="1118282"/>
                    <a:pt x="0" y="961982"/>
                  </a:cubicBezTo>
                  <a:cubicBezTo>
                    <a:pt x="11722" y="805682"/>
                    <a:pt x="15295" y="607554"/>
                    <a:pt x="0" y="302898"/>
                  </a:cubicBezTo>
                  <a:close/>
                </a:path>
                <a:path w="1817349" h="1898118" stroke="0" extrusionOk="0">
                  <a:moveTo>
                    <a:pt x="0" y="302898"/>
                  </a:moveTo>
                  <a:cubicBezTo>
                    <a:pt x="9703" y="126005"/>
                    <a:pt x="136864" y="14674"/>
                    <a:pt x="302898" y="0"/>
                  </a:cubicBezTo>
                  <a:cubicBezTo>
                    <a:pt x="548130" y="18339"/>
                    <a:pt x="655317" y="15895"/>
                    <a:pt x="896559" y="0"/>
                  </a:cubicBezTo>
                  <a:cubicBezTo>
                    <a:pt x="1137801" y="-15895"/>
                    <a:pt x="1212772" y="23115"/>
                    <a:pt x="1514451" y="0"/>
                  </a:cubicBezTo>
                  <a:cubicBezTo>
                    <a:pt x="1685589" y="-7281"/>
                    <a:pt x="1825943" y="141133"/>
                    <a:pt x="1817349" y="302898"/>
                  </a:cubicBezTo>
                  <a:cubicBezTo>
                    <a:pt x="1826831" y="504986"/>
                    <a:pt x="1826543" y="701469"/>
                    <a:pt x="1817349" y="974905"/>
                  </a:cubicBezTo>
                  <a:cubicBezTo>
                    <a:pt x="1808155" y="1248341"/>
                    <a:pt x="1802592" y="1305747"/>
                    <a:pt x="1817349" y="1595220"/>
                  </a:cubicBezTo>
                  <a:cubicBezTo>
                    <a:pt x="1794771" y="1763969"/>
                    <a:pt x="1684641" y="1878091"/>
                    <a:pt x="1514451" y="1898118"/>
                  </a:cubicBezTo>
                  <a:cubicBezTo>
                    <a:pt x="1324680" y="1879704"/>
                    <a:pt x="1163964" y="1885869"/>
                    <a:pt x="932906" y="1898118"/>
                  </a:cubicBezTo>
                  <a:cubicBezTo>
                    <a:pt x="701848" y="1910367"/>
                    <a:pt x="559901" y="1881722"/>
                    <a:pt x="302898" y="1898118"/>
                  </a:cubicBezTo>
                  <a:cubicBezTo>
                    <a:pt x="171396" y="1887245"/>
                    <a:pt x="2122" y="1775831"/>
                    <a:pt x="0" y="1595220"/>
                  </a:cubicBezTo>
                  <a:cubicBezTo>
                    <a:pt x="12808" y="1428307"/>
                    <a:pt x="-22215" y="1171740"/>
                    <a:pt x="0" y="936136"/>
                  </a:cubicBezTo>
                  <a:cubicBezTo>
                    <a:pt x="22215" y="700532"/>
                    <a:pt x="24202" y="607754"/>
                    <a:pt x="0" y="302898"/>
                  </a:cubicBezTo>
                  <a:close/>
                </a:path>
              </a:pathLst>
            </a:custGeom>
            <a:solidFill>
              <a:schemeClr val="bg1"/>
            </a:solidFill>
            <a:ln>
              <a:solidFill>
                <a:srgbClr val="2C84B1"/>
              </a:solidFill>
              <a:extLst>
                <a:ext uri="{C807C97D-BFC1-408E-A445-0C87EB9F89A2}">
                  <ask:lineSketchStyleProps xmlns:ask="http://schemas.microsoft.com/office/drawing/2018/sketchyshapes" sd="28460742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Rectangle 13">
              <a:extLst>
                <a:ext uri="{FF2B5EF4-FFF2-40B4-BE49-F238E27FC236}">
                  <a16:creationId xmlns:a16="http://schemas.microsoft.com/office/drawing/2014/main" id="{8152A1A3-1D4F-4D54-8967-4C3AAEA34DC0}"/>
                </a:ext>
              </a:extLst>
            </p:cNvPr>
            <p:cNvSpPr/>
            <p:nvPr/>
          </p:nvSpPr>
          <p:spPr>
            <a:xfrm>
              <a:off x="8516981" y="2398415"/>
              <a:ext cx="1817349" cy="440240"/>
            </a:xfrm>
            <a:prstGeom prst="rect">
              <a:avLst/>
            </a:prstGeom>
            <a:solidFill>
              <a:srgbClr val="2C84B1"/>
            </a:solidFill>
            <a:ln>
              <a:solidFill>
                <a:srgbClr val="2C84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I think</a:t>
              </a:r>
            </a:p>
          </p:txBody>
        </p:sp>
        <p:pic>
          <p:nvPicPr>
            <p:cNvPr id="2060" name="Picture 12" descr="black and white brain clipart - Clipart World">
              <a:extLst>
                <a:ext uri="{FF2B5EF4-FFF2-40B4-BE49-F238E27FC236}">
                  <a16:creationId xmlns:a16="http://schemas.microsoft.com/office/drawing/2014/main" id="{47E4DA06-792F-4F77-BFEE-645711AE2557}"/>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64050" y="2923539"/>
              <a:ext cx="1540559" cy="13305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1176F1C-DAA8-437C-BB01-0A8A367243DC}"/>
              </a:ext>
            </a:extLst>
          </p:cNvPr>
          <p:cNvGrpSpPr/>
          <p:nvPr/>
        </p:nvGrpSpPr>
        <p:grpSpPr>
          <a:xfrm>
            <a:off x="8516981" y="4629641"/>
            <a:ext cx="2343389" cy="1891865"/>
            <a:chOff x="8516981" y="4629641"/>
            <a:chExt cx="2343389" cy="1891865"/>
          </a:xfrm>
        </p:grpSpPr>
        <p:sp>
          <p:nvSpPr>
            <p:cNvPr id="18" name="Rectangle: Rounded Corners 17">
              <a:extLst>
                <a:ext uri="{FF2B5EF4-FFF2-40B4-BE49-F238E27FC236}">
                  <a16:creationId xmlns:a16="http://schemas.microsoft.com/office/drawing/2014/main" id="{EF94DC49-C9CA-4139-AF30-3B469BEBA8E1}"/>
                </a:ext>
              </a:extLst>
            </p:cNvPr>
            <p:cNvSpPr/>
            <p:nvPr/>
          </p:nvSpPr>
          <p:spPr>
            <a:xfrm>
              <a:off x="8516982" y="4686575"/>
              <a:ext cx="1817350" cy="1834931"/>
            </a:xfrm>
            <a:custGeom>
              <a:avLst/>
              <a:gdLst>
                <a:gd name="connsiteX0" fmla="*/ 0 w 1817350"/>
                <a:gd name="connsiteY0" fmla="*/ 302898 h 1834931"/>
                <a:gd name="connsiteX1" fmla="*/ 302898 w 1817350"/>
                <a:gd name="connsiteY1" fmla="*/ 0 h 1834931"/>
                <a:gd name="connsiteX2" fmla="*/ 920791 w 1817350"/>
                <a:gd name="connsiteY2" fmla="*/ 0 h 1834931"/>
                <a:gd name="connsiteX3" fmla="*/ 1514452 w 1817350"/>
                <a:gd name="connsiteY3" fmla="*/ 0 h 1834931"/>
                <a:gd name="connsiteX4" fmla="*/ 1817350 w 1817350"/>
                <a:gd name="connsiteY4" fmla="*/ 302898 h 1834931"/>
                <a:gd name="connsiteX5" fmla="*/ 1817350 w 1817350"/>
                <a:gd name="connsiteY5" fmla="*/ 905174 h 1834931"/>
                <a:gd name="connsiteX6" fmla="*/ 1817350 w 1817350"/>
                <a:gd name="connsiteY6" fmla="*/ 1532033 h 1834931"/>
                <a:gd name="connsiteX7" fmla="*/ 1514452 w 1817350"/>
                <a:gd name="connsiteY7" fmla="*/ 1834931 h 1834931"/>
                <a:gd name="connsiteX8" fmla="*/ 884444 w 1817350"/>
                <a:gd name="connsiteY8" fmla="*/ 1834931 h 1834931"/>
                <a:gd name="connsiteX9" fmla="*/ 302898 w 1817350"/>
                <a:gd name="connsiteY9" fmla="*/ 1834931 h 1834931"/>
                <a:gd name="connsiteX10" fmla="*/ 0 w 1817350"/>
                <a:gd name="connsiteY10" fmla="*/ 1532033 h 1834931"/>
                <a:gd name="connsiteX11" fmla="*/ 0 w 1817350"/>
                <a:gd name="connsiteY11" fmla="*/ 929757 h 1834931"/>
                <a:gd name="connsiteX12" fmla="*/ 0 w 1817350"/>
                <a:gd name="connsiteY12" fmla="*/ 302898 h 18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7350" h="1834931" fill="none" extrusionOk="0">
                  <a:moveTo>
                    <a:pt x="0" y="302898"/>
                  </a:moveTo>
                  <a:cubicBezTo>
                    <a:pt x="-28793" y="133636"/>
                    <a:pt x="135234" y="-11149"/>
                    <a:pt x="302898" y="0"/>
                  </a:cubicBezTo>
                  <a:cubicBezTo>
                    <a:pt x="537059" y="-3015"/>
                    <a:pt x="776186" y="-5105"/>
                    <a:pt x="920791" y="0"/>
                  </a:cubicBezTo>
                  <a:cubicBezTo>
                    <a:pt x="1065396" y="5105"/>
                    <a:pt x="1353130" y="-15166"/>
                    <a:pt x="1514452" y="0"/>
                  </a:cubicBezTo>
                  <a:cubicBezTo>
                    <a:pt x="1669555" y="-26146"/>
                    <a:pt x="1830066" y="136453"/>
                    <a:pt x="1817350" y="302898"/>
                  </a:cubicBezTo>
                  <a:cubicBezTo>
                    <a:pt x="1819997" y="540658"/>
                    <a:pt x="1801820" y="667433"/>
                    <a:pt x="1817350" y="905174"/>
                  </a:cubicBezTo>
                  <a:cubicBezTo>
                    <a:pt x="1832880" y="1142915"/>
                    <a:pt x="1820097" y="1347534"/>
                    <a:pt x="1817350" y="1532033"/>
                  </a:cubicBezTo>
                  <a:cubicBezTo>
                    <a:pt x="1812539" y="1701590"/>
                    <a:pt x="1649907" y="1840831"/>
                    <a:pt x="1514452" y="1834931"/>
                  </a:cubicBezTo>
                  <a:cubicBezTo>
                    <a:pt x="1200507" y="1836956"/>
                    <a:pt x="1032064" y="1824391"/>
                    <a:pt x="884444" y="1834931"/>
                  </a:cubicBezTo>
                  <a:cubicBezTo>
                    <a:pt x="736824" y="1845471"/>
                    <a:pt x="419675" y="1857619"/>
                    <a:pt x="302898" y="1834931"/>
                  </a:cubicBezTo>
                  <a:cubicBezTo>
                    <a:pt x="157981" y="1843199"/>
                    <a:pt x="-2408" y="1710410"/>
                    <a:pt x="0" y="1532033"/>
                  </a:cubicBezTo>
                  <a:cubicBezTo>
                    <a:pt x="10627" y="1336937"/>
                    <a:pt x="-20059" y="1211874"/>
                    <a:pt x="0" y="929757"/>
                  </a:cubicBezTo>
                  <a:cubicBezTo>
                    <a:pt x="20059" y="647640"/>
                    <a:pt x="-23656" y="487083"/>
                    <a:pt x="0" y="302898"/>
                  </a:cubicBezTo>
                  <a:close/>
                </a:path>
                <a:path w="1817350" h="1834931" stroke="0" extrusionOk="0">
                  <a:moveTo>
                    <a:pt x="0" y="302898"/>
                  </a:moveTo>
                  <a:cubicBezTo>
                    <a:pt x="9703" y="126005"/>
                    <a:pt x="136864" y="14674"/>
                    <a:pt x="302898" y="0"/>
                  </a:cubicBezTo>
                  <a:cubicBezTo>
                    <a:pt x="548130" y="18339"/>
                    <a:pt x="655317" y="15895"/>
                    <a:pt x="896559" y="0"/>
                  </a:cubicBezTo>
                  <a:cubicBezTo>
                    <a:pt x="1137801" y="-15895"/>
                    <a:pt x="1212089" y="17590"/>
                    <a:pt x="1514452" y="0"/>
                  </a:cubicBezTo>
                  <a:cubicBezTo>
                    <a:pt x="1685590" y="-7281"/>
                    <a:pt x="1825944" y="141133"/>
                    <a:pt x="1817350" y="302898"/>
                  </a:cubicBezTo>
                  <a:cubicBezTo>
                    <a:pt x="1801612" y="570778"/>
                    <a:pt x="1808939" y="699145"/>
                    <a:pt x="1817350" y="942048"/>
                  </a:cubicBezTo>
                  <a:cubicBezTo>
                    <a:pt x="1825762" y="1184951"/>
                    <a:pt x="1813977" y="1355225"/>
                    <a:pt x="1817350" y="1532033"/>
                  </a:cubicBezTo>
                  <a:cubicBezTo>
                    <a:pt x="1794772" y="1700782"/>
                    <a:pt x="1684642" y="1814904"/>
                    <a:pt x="1514452" y="1834931"/>
                  </a:cubicBezTo>
                  <a:cubicBezTo>
                    <a:pt x="1325131" y="1823095"/>
                    <a:pt x="1169327" y="1823536"/>
                    <a:pt x="932906" y="1834931"/>
                  </a:cubicBezTo>
                  <a:cubicBezTo>
                    <a:pt x="696485" y="1846326"/>
                    <a:pt x="559901" y="1818535"/>
                    <a:pt x="302898" y="1834931"/>
                  </a:cubicBezTo>
                  <a:cubicBezTo>
                    <a:pt x="171396" y="1824058"/>
                    <a:pt x="2122" y="1712644"/>
                    <a:pt x="0" y="1532033"/>
                  </a:cubicBezTo>
                  <a:cubicBezTo>
                    <a:pt x="-1018" y="1221126"/>
                    <a:pt x="31159" y="1116665"/>
                    <a:pt x="0" y="905174"/>
                  </a:cubicBezTo>
                  <a:cubicBezTo>
                    <a:pt x="-31159" y="693683"/>
                    <a:pt x="19882" y="546213"/>
                    <a:pt x="0" y="302898"/>
                  </a:cubicBezTo>
                  <a:close/>
                </a:path>
              </a:pathLst>
            </a:custGeom>
            <a:solidFill>
              <a:schemeClr val="bg1"/>
            </a:solidFill>
            <a:ln>
              <a:solidFill>
                <a:srgbClr val="6CA01E"/>
              </a:solidFill>
              <a:extLst>
                <a:ext uri="{C807C97D-BFC1-408E-A445-0C87EB9F89A2}">
                  <ask:lineSketchStyleProps xmlns:ask="http://schemas.microsoft.com/office/drawing/2018/sketchyshapes" sd="28460742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Rectangle 18">
              <a:extLst>
                <a:ext uri="{FF2B5EF4-FFF2-40B4-BE49-F238E27FC236}">
                  <a16:creationId xmlns:a16="http://schemas.microsoft.com/office/drawing/2014/main" id="{E89C8E0F-23E0-420E-9827-C96B60C5BFDA}"/>
                </a:ext>
              </a:extLst>
            </p:cNvPr>
            <p:cNvSpPr/>
            <p:nvPr/>
          </p:nvSpPr>
          <p:spPr>
            <a:xfrm>
              <a:off x="8516981" y="4629641"/>
              <a:ext cx="1817350" cy="440240"/>
            </a:xfrm>
            <a:prstGeom prst="rect">
              <a:avLst/>
            </a:prstGeom>
            <a:solidFill>
              <a:srgbClr val="6CA01E"/>
            </a:solidFill>
            <a:ln>
              <a:solidFill>
                <a:srgbClr val="6CA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I wonder</a:t>
              </a:r>
            </a:p>
          </p:txBody>
        </p:sp>
        <p:pic>
          <p:nvPicPr>
            <p:cNvPr id="2062" name="Picture 14" descr="Black and white question mark clipart free - WikiClipArt">
              <a:extLst>
                <a:ext uri="{FF2B5EF4-FFF2-40B4-BE49-F238E27FC236}">
                  <a16:creationId xmlns:a16="http://schemas.microsoft.com/office/drawing/2014/main" id="{76F69335-5C3E-4E6A-9F8F-45EBBD28D586}"/>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835" y="5232088"/>
              <a:ext cx="756535" cy="1191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424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B70289"/>
                </a:solidFill>
                <a:effectLst/>
                <a:uLnTx/>
                <a:uFillTx/>
                <a:latin typeface="Ziggurat HTF-Black" pitchFamily="2" charset="77"/>
                <a:ea typeface="+mj-ea"/>
                <a:cs typeface="+mj-cs"/>
              </a:rPr>
              <a:t>Activity 2</a:t>
            </a:r>
          </a:p>
        </p:txBody>
      </p:sp>
      <p:sp>
        <p:nvSpPr>
          <p:cNvPr id="7" name="TextBox 6">
            <a:extLst>
              <a:ext uri="{FF2B5EF4-FFF2-40B4-BE49-F238E27FC236}">
                <a16:creationId xmlns:a16="http://schemas.microsoft.com/office/drawing/2014/main" id="{546200BB-1DDC-40AA-A7B3-0410F3B53490}"/>
              </a:ext>
            </a:extLst>
          </p:cNvPr>
          <p:cNvSpPr txBox="1"/>
          <p:nvPr/>
        </p:nvSpPr>
        <p:spPr>
          <a:xfrm>
            <a:off x="406400" y="6367618"/>
            <a:ext cx="4423428" cy="307777"/>
          </a:xfrm>
          <a:prstGeom prst="rect">
            <a:avLst/>
          </a:prstGeom>
          <a:noFill/>
        </p:spPr>
        <p:txBody>
          <a:bodyPr wrap="square" rtlCol="0">
            <a:spAutoFit/>
          </a:bodyPr>
          <a:lstStyle/>
          <a:p>
            <a:r>
              <a:rPr lang="en-IE" sz="1400" dirty="0">
                <a:solidFill>
                  <a:schemeClr val="tx2"/>
                </a:solidFill>
              </a:rPr>
              <a:t>Slide 3 of 3 | Sierra Leone case study</a:t>
            </a:r>
            <a:endParaRPr lang="en-IE" sz="1100" dirty="0">
              <a:solidFill>
                <a:schemeClr val="tx2"/>
              </a:solidFill>
            </a:endParaRPr>
          </a:p>
        </p:txBody>
      </p:sp>
      <p:sp>
        <p:nvSpPr>
          <p:cNvPr id="11" name="Rectangle 10">
            <a:extLst>
              <a:ext uri="{FF2B5EF4-FFF2-40B4-BE49-F238E27FC236}">
                <a16:creationId xmlns:a16="http://schemas.microsoft.com/office/drawing/2014/main" id="{7F2C19DB-01FE-412F-B058-81623FC73FF9}"/>
              </a:ext>
            </a:extLst>
          </p:cNvPr>
          <p:cNvSpPr/>
          <p:nvPr/>
        </p:nvSpPr>
        <p:spPr>
          <a:xfrm>
            <a:off x="10670177" y="5837194"/>
            <a:ext cx="1426029" cy="1020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5" name="Group 4">
            <a:extLst>
              <a:ext uri="{FF2B5EF4-FFF2-40B4-BE49-F238E27FC236}">
                <a16:creationId xmlns:a16="http://schemas.microsoft.com/office/drawing/2014/main" id="{F8C1050F-FDA8-4A0F-B37B-BD0BFA2BC375}"/>
              </a:ext>
            </a:extLst>
          </p:cNvPr>
          <p:cNvGrpSpPr/>
          <p:nvPr/>
        </p:nvGrpSpPr>
        <p:grpSpPr>
          <a:xfrm>
            <a:off x="7852455" y="3509550"/>
            <a:ext cx="2817722" cy="2647759"/>
            <a:chOff x="7867838" y="880226"/>
            <a:chExt cx="2551355" cy="2548773"/>
          </a:xfrm>
        </p:grpSpPr>
        <p:pic>
          <p:nvPicPr>
            <p:cNvPr id="2064" name="Picture 16">
              <a:extLst>
                <a:ext uri="{FF2B5EF4-FFF2-40B4-BE49-F238E27FC236}">
                  <a16:creationId xmlns:a16="http://schemas.microsoft.com/office/drawing/2014/main" id="{92AC001B-0E7E-4257-8330-4DF105741F3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7867838" y="2199914"/>
              <a:ext cx="2319028" cy="12290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ierra Leone improving in health services in the last five years”-UNFPA | Sierra  Leone News, This is Sierra Leone,All about Sierra Leone and Sierra Leone  News">
              <a:extLst>
                <a:ext uri="{FF2B5EF4-FFF2-40B4-BE49-F238E27FC236}">
                  <a16:creationId xmlns:a16="http://schemas.microsoft.com/office/drawing/2014/main" id="{FCC01ECC-A6E2-4564-B7E2-BFA61DD55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838" y="880226"/>
              <a:ext cx="2551355" cy="129401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descr="A picture containing person, outdoor, people&#10;&#10;Description automatically generated">
            <a:extLst>
              <a:ext uri="{FF2B5EF4-FFF2-40B4-BE49-F238E27FC236}">
                <a16:creationId xmlns:a16="http://schemas.microsoft.com/office/drawing/2014/main" id="{3E13899E-55C7-4E76-AD1E-16A2EAFD2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10" y="827016"/>
            <a:ext cx="7353678" cy="5330293"/>
          </a:xfrm>
          <a:prstGeom prst="rect">
            <a:avLst/>
          </a:prstGeom>
        </p:spPr>
      </p:pic>
      <p:pic>
        <p:nvPicPr>
          <p:cNvPr id="30" name="Picture 29" descr="A group of people wearing backpacks&#10;&#10;Description automatically generated with medium confidence">
            <a:extLst>
              <a:ext uri="{FF2B5EF4-FFF2-40B4-BE49-F238E27FC236}">
                <a16:creationId xmlns:a16="http://schemas.microsoft.com/office/drawing/2014/main" id="{CD40A025-1924-41E2-B45B-2C755F8F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3287" y="827016"/>
            <a:ext cx="2817722" cy="1878481"/>
          </a:xfrm>
          <a:prstGeom prst="rect">
            <a:avLst/>
          </a:prstGeom>
        </p:spPr>
      </p:pic>
    </p:spTree>
    <p:extLst>
      <p:ext uri="{BB962C8B-B14F-4D97-AF65-F5344CB8AC3E}">
        <p14:creationId xmlns:p14="http://schemas.microsoft.com/office/powerpoint/2010/main" val="155998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0DB8E14-5C1C-4DF7-861B-9258F91437FB}"/>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3</a:t>
            </a:r>
          </a:p>
        </p:txBody>
      </p:sp>
      <p:sp>
        <p:nvSpPr>
          <p:cNvPr id="6" name="TextBox 5">
            <a:extLst>
              <a:ext uri="{FF2B5EF4-FFF2-40B4-BE49-F238E27FC236}">
                <a16:creationId xmlns:a16="http://schemas.microsoft.com/office/drawing/2014/main" id="{48C5FF29-7FAA-4404-B180-09F1FBF8F889}"/>
              </a:ext>
            </a:extLst>
          </p:cNvPr>
          <p:cNvSpPr txBox="1"/>
          <p:nvPr/>
        </p:nvSpPr>
        <p:spPr>
          <a:xfrm>
            <a:off x="514332" y="6483472"/>
            <a:ext cx="4423428" cy="307777"/>
          </a:xfrm>
          <a:prstGeom prst="rect">
            <a:avLst/>
          </a:prstGeom>
          <a:noFill/>
        </p:spPr>
        <p:txBody>
          <a:bodyPr wrap="square" rtlCol="0">
            <a:spAutoFit/>
          </a:bodyPr>
          <a:lstStyle/>
          <a:p>
            <a:r>
              <a:rPr lang="en-IE" sz="1400" dirty="0">
                <a:solidFill>
                  <a:schemeClr val="tx2"/>
                </a:solidFill>
              </a:rPr>
              <a:t>Slide 1 of 3 | School matters</a:t>
            </a:r>
            <a:endParaRPr lang="en-IE" sz="1100" dirty="0">
              <a:solidFill>
                <a:schemeClr val="tx2"/>
              </a:solidFill>
            </a:endParaRPr>
          </a:p>
        </p:txBody>
      </p:sp>
      <p:sp>
        <p:nvSpPr>
          <p:cNvPr id="24" name="Rectangle: Rounded Corners 23">
            <a:extLst>
              <a:ext uri="{FF2B5EF4-FFF2-40B4-BE49-F238E27FC236}">
                <a16:creationId xmlns:a16="http://schemas.microsoft.com/office/drawing/2014/main" id="{1E227CA8-9063-4BC7-9F51-A0F0EE7418A3}"/>
              </a:ext>
            </a:extLst>
          </p:cNvPr>
          <p:cNvSpPr/>
          <p:nvPr/>
        </p:nvSpPr>
        <p:spPr>
          <a:xfrm>
            <a:off x="6679785" y="1176157"/>
            <a:ext cx="5176368" cy="4374411"/>
          </a:xfrm>
          <a:custGeom>
            <a:avLst/>
            <a:gdLst>
              <a:gd name="connsiteX0" fmla="*/ 0 w 5176368"/>
              <a:gd name="connsiteY0" fmla="*/ 729083 h 4374411"/>
              <a:gd name="connsiteX1" fmla="*/ 729083 w 5176368"/>
              <a:gd name="connsiteY1" fmla="*/ 0 h 4374411"/>
              <a:gd name="connsiteX2" fmla="*/ 1334619 w 5176368"/>
              <a:gd name="connsiteY2" fmla="*/ 0 h 4374411"/>
              <a:gd name="connsiteX3" fmla="*/ 1902972 w 5176368"/>
              <a:gd name="connsiteY3" fmla="*/ 0 h 4374411"/>
              <a:gd name="connsiteX4" fmla="*/ 2322598 w 5176368"/>
              <a:gd name="connsiteY4" fmla="*/ 0 h 4374411"/>
              <a:gd name="connsiteX5" fmla="*/ 2779406 w 5176368"/>
              <a:gd name="connsiteY5" fmla="*/ 0 h 4374411"/>
              <a:gd name="connsiteX6" fmla="*/ 3347760 w 5176368"/>
              <a:gd name="connsiteY6" fmla="*/ 0 h 4374411"/>
              <a:gd name="connsiteX7" fmla="*/ 3804567 w 5176368"/>
              <a:gd name="connsiteY7" fmla="*/ 0 h 4374411"/>
              <a:gd name="connsiteX8" fmla="*/ 4447285 w 5176368"/>
              <a:gd name="connsiteY8" fmla="*/ 0 h 4374411"/>
              <a:gd name="connsiteX9" fmla="*/ 5176368 w 5176368"/>
              <a:gd name="connsiteY9" fmla="*/ 729083 h 4374411"/>
              <a:gd name="connsiteX10" fmla="*/ 5176368 w 5176368"/>
              <a:gd name="connsiteY10" fmla="*/ 1254007 h 4374411"/>
              <a:gd name="connsiteX11" fmla="*/ 5176368 w 5176368"/>
              <a:gd name="connsiteY11" fmla="*/ 1866419 h 4374411"/>
              <a:gd name="connsiteX12" fmla="*/ 5176368 w 5176368"/>
              <a:gd name="connsiteY12" fmla="*/ 2362180 h 4374411"/>
              <a:gd name="connsiteX13" fmla="*/ 5176368 w 5176368"/>
              <a:gd name="connsiteY13" fmla="*/ 2945429 h 4374411"/>
              <a:gd name="connsiteX14" fmla="*/ 5176368 w 5176368"/>
              <a:gd name="connsiteY14" fmla="*/ 3645328 h 4374411"/>
              <a:gd name="connsiteX15" fmla="*/ 4447285 w 5176368"/>
              <a:gd name="connsiteY15" fmla="*/ 4374411 h 4374411"/>
              <a:gd name="connsiteX16" fmla="*/ 3990477 w 5176368"/>
              <a:gd name="connsiteY16" fmla="*/ 4374411 h 4374411"/>
              <a:gd name="connsiteX17" fmla="*/ 3422124 w 5176368"/>
              <a:gd name="connsiteY17" fmla="*/ 4374411 h 4374411"/>
              <a:gd name="connsiteX18" fmla="*/ 2816588 w 5176368"/>
              <a:gd name="connsiteY18" fmla="*/ 4374411 h 4374411"/>
              <a:gd name="connsiteX19" fmla="*/ 2322598 w 5176368"/>
              <a:gd name="connsiteY19" fmla="*/ 4374411 h 4374411"/>
              <a:gd name="connsiteX20" fmla="*/ 1828608 w 5176368"/>
              <a:gd name="connsiteY20" fmla="*/ 4374411 h 4374411"/>
              <a:gd name="connsiteX21" fmla="*/ 1408983 w 5176368"/>
              <a:gd name="connsiteY21" fmla="*/ 4374411 h 4374411"/>
              <a:gd name="connsiteX22" fmla="*/ 729083 w 5176368"/>
              <a:gd name="connsiteY22" fmla="*/ 4374411 h 4374411"/>
              <a:gd name="connsiteX23" fmla="*/ 0 w 5176368"/>
              <a:gd name="connsiteY23" fmla="*/ 3645328 h 4374411"/>
              <a:gd name="connsiteX24" fmla="*/ 0 w 5176368"/>
              <a:gd name="connsiteY24" fmla="*/ 3003754 h 4374411"/>
              <a:gd name="connsiteX25" fmla="*/ 0 w 5176368"/>
              <a:gd name="connsiteY25" fmla="*/ 2507992 h 4374411"/>
              <a:gd name="connsiteX26" fmla="*/ 0 w 5176368"/>
              <a:gd name="connsiteY26" fmla="*/ 2012231 h 4374411"/>
              <a:gd name="connsiteX27" fmla="*/ 0 w 5176368"/>
              <a:gd name="connsiteY27" fmla="*/ 1428982 h 4374411"/>
              <a:gd name="connsiteX28" fmla="*/ 0 w 5176368"/>
              <a:gd name="connsiteY28" fmla="*/ 729083 h 43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76368" h="4374411" extrusionOk="0">
                <a:moveTo>
                  <a:pt x="0" y="729083"/>
                </a:moveTo>
                <a:cubicBezTo>
                  <a:pt x="-5623" y="318726"/>
                  <a:pt x="312190" y="-9080"/>
                  <a:pt x="729083" y="0"/>
                </a:cubicBezTo>
                <a:cubicBezTo>
                  <a:pt x="1011676" y="-12591"/>
                  <a:pt x="1114734" y="64151"/>
                  <a:pt x="1334619" y="0"/>
                </a:cubicBezTo>
                <a:cubicBezTo>
                  <a:pt x="1554504" y="-64151"/>
                  <a:pt x="1684144" y="44867"/>
                  <a:pt x="1902972" y="0"/>
                </a:cubicBezTo>
                <a:cubicBezTo>
                  <a:pt x="2121800" y="-44867"/>
                  <a:pt x="2172737" y="42555"/>
                  <a:pt x="2322598" y="0"/>
                </a:cubicBezTo>
                <a:cubicBezTo>
                  <a:pt x="2472459" y="-42555"/>
                  <a:pt x="2664137" y="15105"/>
                  <a:pt x="2779406" y="0"/>
                </a:cubicBezTo>
                <a:cubicBezTo>
                  <a:pt x="2894675" y="-15105"/>
                  <a:pt x="3213337" y="48557"/>
                  <a:pt x="3347760" y="0"/>
                </a:cubicBezTo>
                <a:cubicBezTo>
                  <a:pt x="3482183" y="-48557"/>
                  <a:pt x="3593863" y="7301"/>
                  <a:pt x="3804567" y="0"/>
                </a:cubicBezTo>
                <a:cubicBezTo>
                  <a:pt x="4015271" y="-7301"/>
                  <a:pt x="4128728" y="1532"/>
                  <a:pt x="4447285" y="0"/>
                </a:cubicBezTo>
                <a:cubicBezTo>
                  <a:pt x="4873743" y="-14879"/>
                  <a:pt x="5179529" y="406693"/>
                  <a:pt x="5176368" y="729083"/>
                </a:cubicBezTo>
                <a:cubicBezTo>
                  <a:pt x="5178320" y="834563"/>
                  <a:pt x="5125615" y="1067538"/>
                  <a:pt x="5176368" y="1254007"/>
                </a:cubicBezTo>
                <a:cubicBezTo>
                  <a:pt x="5227121" y="1440476"/>
                  <a:pt x="5117270" y="1687420"/>
                  <a:pt x="5176368" y="1866419"/>
                </a:cubicBezTo>
                <a:cubicBezTo>
                  <a:pt x="5235466" y="2045418"/>
                  <a:pt x="5131814" y="2198469"/>
                  <a:pt x="5176368" y="2362180"/>
                </a:cubicBezTo>
                <a:cubicBezTo>
                  <a:pt x="5220922" y="2525891"/>
                  <a:pt x="5156534" y="2785064"/>
                  <a:pt x="5176368" y="2945429"/>
                </a:cubicBezTo>
                <a:cubicBezTo>
                  <a:pt x="5196202" y="3105794"/>
                  <a:pt x="5099898" y="3432921"/>
                  <a:pt x="5176368" y="3645328"/>
                </a:cubicBezTo>
                <a:cubicBezTo>
                  <a:pt x="5229107" y="4073491"/>
                  <a:pt x="4789395" y="4476110"/>
                  <a:pt x="4447285" y="4374411"/>
                </a:cubicBezTo>
                <a:cubicBezTo>
                  <a:pt x="4339976" y="4420356"/>
                  <a:pt x="4098246" y="4371406"/>
                  <a:pt x="3990477" y="4374411"/>
                </a:cubicBezTo>
                <a:cubicBezTo>
                  <a:pt x="3882708" y="4377416"/>
                  <a:pt x="3684345" y="4358658"/>
                  <a:pt x="3422124" y="4374411"/>
                </a:cubicBezTo>
                <a:cubicBezTo>
                  <a:pt x="3159903" y="4390164"/>
                  <a:pt x="2955740" y="4336528"/>
                  <a:pt x="2816588" y="4374411"/>
                </a:cubicBezTo>
                <a:cubicBezTo>
                  <a:pt x="2677436" y="4412294"/>
                  <a:pt x="2480535" y="4348001"/>
                  <a:pt x="2322598" y="4374411"/>
                </a:cubicBezTo>
                <a:cubicBezTo>
                  <a:pt x="2164661" y="4400821"/>
                  <a:pt x="2047541" y="4328263"/>
                  <a:pt x="1828608" y="4374411"/>
                </a:cubicBezTo>
                <a:cubicBezTo>
                  <a:pt x="1609675" y="4420559"/>
                  <a:pt x="1597193" y="4348245"/>
                  <a:pt x="1408983" y="4374411"/>
                </a:cubicBezTo>
                <a:cubicBezTo>
                  <a:pt x="1220774" y="4400577"/>
                  <a:pt x="891777" y="4316303"/>
                  <a:pt x="729083" y="4374411"/>
                </a:cubicBezTo>
                <a:cubicBezTo>
                  <a:pt x="261198" y="4381914"/>
                  <a:pt x="-19669" y="4066014"/>
                  <a:pt x="0" y="3645328"/>
                </a:cubicBezTo>
                <a:cubicBezTo>
                  <a:pt x="-21583" y="3409310"/>
                  <a:pt x="32916" y="3141931"/>
                  <a:pt x="0" y="3003754"/>
                </a:cubicBezTo>
                <a:cubicBezTo>
                  <a:pt x="-32916" y="2865577"/>
                  <a:pt x="34570" y="2622044"/>
                  <a:pt x="0" y="2507992"/>
                </a:cubicBezTo>
                <a:cubicBezTo>
                  <a:pt x="-34570" y="2393940"/>
                  <a:pt x="30518" y="2216618"/>
                  <a:pt x="0" y="2012231"/>
                </a:cubicBezTo>
                <a:cubicBezTo>
                  <a:pt x="-30518" y="1807844"/>
                  <a:pt x="68586" y="1646537"/>
                  <a:pt x="0" y="1428982"/>
                </a:cubicBezTo>
                <a:cubicBezTo>
                  <a:pt x="-68586" y="1211427"/>
                  <a:pt x="51541" y="1012548"/>
                  <a:pt x="0" y="729083"/>
                </a:cubicBezTo>
                <a:close/>
              </a:path>
            </a:pathLst>
          </a:custGeom>
          <a:noFill/>
          <a:ln w="38100">
            <a:solidFill>
              <a:srgbClr val="BF1D95"/>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rgbClr val="BB0F8F"/>
                </a:solidFill>
              </a:rPr>
              <a:t>Insert feedback here</a:t>
            </a:r>
          </a:p>
        </p:txBody>
      </p:sp>
      <p:pic>
        <p:nvPicPr>
          <p:cNvPr id="3" name="Picture 2">
            <a:extLst>
              <a:ext uri="{FF2B5EF4-FFF2-40B4-BE49-F238E27FC236}">
                <a16:creationId xmlns:a16="http://schemas.microsoft.com/office/drawing/2014/main" id="{E4D86C86-9287-BB4A-83BC-F8D84F86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0" y="1170710"/>
            <a:ext cx="6560275" cy="3849418"/>
          </a:xfrm>
          <a:prstGeom prst="rect">
            <a:avLst/>
          </a:prstGeom>
        </p:spPr>
      </p:pic>
      <p:pic>
        <p:nvPicPr>
          <p:cNvPr id="8" name="Picture 7" descr="A picture containing mug, sitting, dark, table&#10;&#10;Description automatically generated">
            <a:extLst>
              <a:ext uri="{FF2B5EF4-FFF2-40B4-BE49-F238E27FC236}">
                <a16:creationId xmlns:a16="http://schemas.microsoft.com/office/drawing/2014/main" id="{5BB281DF-CE47-0D4B-9F40-54DCDB7D3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10" y="3485242"/>
            <a:ext cx="1498979" cy="1776042"/>
          </a:xfrm>
          <a:prstGeom prst="rect">
            <a:avLst/>
          </a:prstGeom>
        </p:spPr>
      </p:pic>
      <p:pic>
        <p:nvPicPr>
          <p:cNvPr id="9" name="Picture 8">
            <a:extLst>
              <a:ext uri="{FF2B5EF4-FFF2-40B4-BE49-F238E27FC236}">
                <a16:creationId xmlns:a16="http://schemas.microsoft.com/office/drawing/2014/main" id="{06A3D591-9B38-A14C-BCC7-0062536E4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944" y="3485242"/>
            <a:ext cx="2142669" cy="2705390"/>
          </a:xfrm>
          <a:prstGeom prst="rect">
            <a:avLst/>
          </a:prstGeom>
        </p:spPr>
      </p:pic>
    </p:spTree>
    <p:extLst>
      <p:ext uri="{BB962C8B-B14F-4D97-AF65-F5344CB8AC3E}">
        <p14:creationId xmlns:p14="http://schemas.microsoft.com/office/powerpoint/2010/main" val="1636494874"/>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1_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7026</TotalTime>
  <Words>3983</Words>
  <Application>Microsoft Office PowerPoint</Application>
  <PresentationFormat>Widescreen</PresentationFormat>
  <Paragraphs>348</Paragraphs>
  <Slides>14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Avenir Next Demi Bold</vt:lpstr>
      <vt:lpstr>Berlin Sans FB Demi</vt:lpstr>
      <vt:lpstr>Calibri</vt:lpstr>
      <vt:lpstr>DINNextLTPro-Regular</vt:lpstr>
      <vt:lpstr>inherit</vt:lpstr>
      <vt:lpstr>Times New Roman</vt:lpstr>
      <vt:lpstr>Trebuchet MS</vt:lpstr>
      <vt:lpstr>Wingdings</vt:lpstr>
      <vt:lpstr>Ziggurat HTF-Black</vt:lpstr>
      <vt:lpstr>Irish Aid OWIAA</vt:lpstr>
      <vt:lpstr>1_Irish Aid OWIAA</vt:lpstr>
      <vt:lpstr>PowerPoint Presentation</vt:lpstr>
      <vt:lpstr>Curriculum Links</vt:lpstr>
      <vt:lpstr>Lesson Content</vt:lpstr>
      <vt:lpstr>We are learning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261</cp:revision>
  <dcterms:created xsi:type="dcterms:W3CDTF">2020-09-22T16:50:24Z</dcterms:created>
  <dcterms:modified xsi:type="dcterms:W3CDTF">2022-01-07T16:04:37Z</dcterms:modified>
</cp:coreProperties>
</file>