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4" r:id="rId2"/>
  </p:sldMasterIdLst>
  <p:notesMasterIdLst>
    <p:notesMasterId r:id="rId18"/>
  </p:notesMasterIdLst>
  <p:sldIdLst>
    <p:sldId id="1112" r:id="rId3"/>
    <p:sldId id="1100" r:id="rId4"/>
    <p:sldId id="1106" r:id="rId5"/>
    <p:sldId id="1110" r:id="rId6"/>
    <p:sldId id="1121" r:id="rId7"/>
    <p:sldId id="1113" r:id="rId8"/>
    <p:sldId id="1102" r:id="rId9"/>
    <p:sldId id="1107" r:id="rId10"/>
    <p:sldId id="1118" r:id="rId11"/>
    <p:sldId id="1116" r:id="rId12"/>
    <p:sldId id="1117" r:id="rId13"/>
    <p:sldId id="1120" r:id="rId14"/>
    <p:sldId id="1099" r:id="rId15"/>
    <p:sldId id="1101" r:id="rId16"/>
    <p:sldId id="109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la Cusack" initials="MC" lastIdx="70" clrIdx="0">
    <p:extLst>
      <p:ext uri="{19B8F6BF-5375-455C-9EA6-DF929625EA0E}">
        <p15:presenceInfo xmlns:p15="http://schemas.microsoft.com/office/powerpoint/2012/main" userId="983334ebc765570c" providerId="Windows Live"/>
      </p:ext>
    </p:extLst>
  </p:cmAuthor>
  <p:cmAuthor id="2" name="Terri Cole" initials="TC" lastIdx="2" clrIdx="1">
    <p:extLst>
      <p:ext uri="{19B8F6BF-5375-455C-9EA6-DF929625EA0E}">
        <p15:presenceInfo xmlns:p15="http://schemas.microsoft.com/office/powerpoint/2012/main" userId="S-1-5-21-382674835-1827448492-2644236184-2638" providerId="AD"/>
      </p:ext>
    </p:extLst>
  </p:cmAuthor>
  <p:cmAuthor id="3" name="Ella Mulcahy" initials="EM" lastIdx="2" clrIdx="2">
    <p:extLst>
      <p:ext uri="{19B8F6BF-5375-455C-9EA6-DF929625EA0E}">
        <p15:presenceInfo xmlns:p15="http://schemas.microsoft.com/office/powerpoint/2012/main" userId="S-1-5-21-382674835-1827448492-2644236184-31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96B"/>
    <a:srgbClr val="BB0F8F"/>
    <a:srgbClr val="73337E"/>
    <a:srgbClr val="F3E7ED"/>
    <a:srgbClr val="E6CBDA"/>
    <a:srgbClr val="B8028A"/>
    <a:srgbClr val="E4EBAF"/>
    <a:srgbClr val="E5A3C7"/>
    <a:srgbClr val="FAE398"/>
    <a:srgbClr val="179C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32595" autoAdjust="0"/>
  </p:normalViewPr>
  <p:slideViewPr>
    <p:cSldViewPr snapToGrid="0">
      <p:cViewPr varScale="1">
        <p:scale>
          <a:sx n="28" d="100"/>
          <a:sy n="28" d="100"/>
        </p:scale>
        <p:origin x="2798" y="43"/>
      </p:cViewPr>
      <p:guideLst/>
    </p:cSldViewPr>
  </p:slideViewPr>
  <p:outlineViewPr>
    <p:cViewPr>
      <p:scale>
        <a:sx n="33" d="100"/>
        <a:sy n="33" d="100"/>
      </p:scale>
      <p:origin x="0" y="0"/>
    </p:cViewPr>
  </p:outlineViewPr>
  <p:notesTextViewPr>
    <p:cViewPr>
      <p:scale>
        <a:sx n="100" d="100"/>
        <a:sy n="100" d="100"/>
      </p:scale>
      <p:origin x="0" y="-432"/>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A73CE-36E8-42D8-AF9D-E15EAD0C3617}" type="datetimeFigureOut">
              <a:rPr lang="en-IE" smtClean="0"/>
              <a:t>07/01/2022</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419F4-D791-41E3-8F48-C57B6378CBDD}" type="slidenum">
              <a:rPr lang="en-IE" smtClean="0"/>
              <a:t>‹#›</a:t>
            </a:fld>
            <a:endParaRPr lang="en-IE" dirty="0"/>
          </a:p>
        </p:txBody>
      </p:sp>
    </p:spTree>
    <p:extLst>
      <p:ext uri="{BB962C8B-B14F-4D97-AF65-F5344CB8AC3E}">
        <p14:creationId xmlns:p14="http://schemas.microsoft.com/office/powerpoint/2010/main" val="3220060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ourworldirishaidawards.ie/"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irishaid.ie/teaching-and-learning/primary/" TargetMode="External"/><Relationship Id="rId4" Type="http://schemas.openxmlformats.org/officeDocument/2006/relationships/hyperlink" Target="mailto:ourworld@realnation.i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globalspinner.ourworldirishaidawards.ie/#/game/pla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irishaid.i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i="0" dirty="0">
                <a:effectLst/>
                <a:latin typeface="Calibri" panose="020F0502020204030204" pitchFamily="34" charset="0"/>
                <a:ea typeface="Calibri" panose="020F0502020204030204" pitchFamily="34" charset="0"/>
                <a:cs typeface="Times New Roman" panose="02020603050405020304" pitchFamily="18" charset="0"/>
              </a:rPr>
              <a:t>Dear 3</a:t>
            </a:r>
            <a:r>
              <a:rPr lang="en-IE" sz="1800" i="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IE" sz="1800" i="0" dirty="0">
                <a:effectLst/>
                <a:latin typeface="Calibri" panose="020F0502020204030204" pitchFamily="34" charset="0"/>
                <a:ea typeface="Calibri" panose="020F0502020204030204" pitchFamily="34" charset="0"/>
                <a:cs typeface="Times New Roman" panose="02020603050405020304" pitchFamily="18" charset="0"/>
              </a:rPr>
              <a:t>-4</a:t>
            </a:r>
            <a:r>
              <a:rPr lang="en-IE" sz="1800" i="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IE" sz="1800" i="0" dirty="0">
                <a:effectLst/>
                <a:latin typeface="Calibri" panose="020F0502020204030204" pitchFamily="34" charset="0"/>
                <a:ea typeface="Calibri" panose="020F0502020204030204" pitchFamily="34" charset="0"/>
                <a:cs typeface="Times New Roman" panose="02020603050405020304" pitchFamily="18" charset="0"/>
              </a:rPr>
              <a:t> class teacher,</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0" dirty="0">
                <a:effectLst/>
                <a:latin typeface="Calibri" panose="020F0502020204030204" pitchFamily="34" charset="0"/>
                <a:ea typeface="Calibri" panose="020F0502020204030204" pitchFamily="34" charset="0"/>
                <a:cs typeface="Times New Roman" panose="02020603050405020304" pitchFamily="18" charset="0"/>
              </a:rPr>
              <a:t>Welcome to the second of four lessons for </a:t>
            </a:r>
            <a:r>
              <a:rPr lang="en-IE" sz="1800" i="0" dirty="0">
                <a:effectLst/>
                <a:latin typeface="Calibri" panose="020F0502020204030204" pitchFamily="34" charset="0"/>
                <a:ea typeface="Calibri" panose="020F0502020204030204" pitchFamily="34" charset="0"/>
                <a:cs typeface="Times New Roman" panose="02020603050405020304" pitchFamily="18" charset="0"/>
              </a:rPr>
              <a:t>3</a:t>
            </a:r>
            <a:r>
              <a:rPr lang="en-IE" sz="1800" i="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IE" sz="1800" i="0" dirty="0">
                <a:effectLst/>
                <a:latin typeface="Calibri" panose="020F0502020204030204" pitchFamily="34" charset="0"/>
                <a:ea typeface="Calibri" panose="020F0502020204030204" pitchFamily="34" charset="0"/>
                <a:cs typeface="Times New Roman" panose="02020603050405020304" pitchFamily="18" charset="0"/>
              </a:rPr>
              <a:t>-4</a:t>
            </a:r>
            <a:r>
              <a:rPr lang="en-IE" sz="1800" i="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IE" sz="1800" i="0" dirty="0">
                <a:effectLst/>
                <a:latin typeface="Calibri" panose="020F0502020204030204" pitchFamily="34" charset="0"/>
                <a:ea typeface="Calibri" panose="020F0502020204030204" pitchFamily="34" charset="0"/>
                <a:cs typeface="Times New Roman" panose="02020603050405020304" pitchFamily="18" charset="0"/>
              </a:rPr>
              <a:t> </a:t>
            </a:r>
            <a:r>
              <a:rPr lang="en-GB" sz="1800" i="0" dirty="0">
                <a:effectLst/>
                <a:latin typeface="Calibri" panose="020F0502020204030204" pitchFamily="34" charset="0"/>
                <a:ea typeface="Calibri" panose="020F0502020204030204" pitchFamily="34" charset="0"/>
                <a:cs typeface="Times New Roman" panose="02020603050405020304" pitchFamily="18" charset="0"/>
              </a:rPr>
              <a:t>class available for the 2022 Our World Irish Aid Awards.*</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Irish Aid is the official overseas development cooperation programme of the Irish Government. The Government’s overseas development cooperation programme focuses on the realization of the United Nations Sustainable Development Goals with a specific emphasis on gender equality, reducing humanitarian need, supporting climate action, and strengthening governance in countries all around our world.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The Our World Irish Aid Awards were established in 2005 to encourage primary aged pupils to learn about how Ireland, through the Irish Aid programme, is working on these issues with international organizations (like the United Nations and the European Union), with governments, non-governmental organizations (NGOs), and with communities of people.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We are delighted that you have decided to take part in the Awards this year. You may have already engaged with the 2022 Our World Irish Aid Awards pupils’ magazine </a:t>
            </a:r>
            <a:r>
              <a:rPr lang="en-GB" sz="1800" i="0" dirty="0">
                <a:effectLst/>
                <a:latin typeface="Calibri" panose="020F0502020204030204" pitchFamily="34" charset="0"/>
                <a:ea typeface="Calibri" panose="020F0502020204030204" pitchFamily="34" charset="0"/>
                <a:cs typeface="Times New Roman" panose="02020603050405020304" pitchFamily="18" charset="0"/>
              </a:rPr>
              <a:t>and/or the first of four Our World Irish Aid Awards lessons</a:t>
            </a:r>
            <a:r>
              <a:rPr lang="en-GB" sz="1800" dirty="0">
                <a:effectLst/>
                <a:latin typeface="Calibri" panose="020F0502020204030204" pitchFamily="34" charset="0"/>
                <a:ea typeface="Calibri" panose="020F0502020204030204" pitchFamily="34" charset="0"/>
                <a:cs typeface="Calibri" panose="020F0502020204030204" pitchFamily="34" charset="0"/>
              </a:rPr>
              <a:t>. We hope that your class finds the activities and stories in the magazine and lessons engaging and fun and go on to generate and submit their own content for publication in our </a:t>
            </a:r>
            <a:r>
              <a:rPr lang="en-GB" sz="1800" b="1" i="1" dirty="0">
                <a:effectLst/>
                <a:latin typeface="Calibri" panose="020F0502020204030204" pitchFamily="34" charset="0"/>
                <a:ea typeface="Calibri" panose="020F0502020204030204" pitchFamily="34" charset="0"/>
                <a:cs typeface="Calibri" panose="020F0502020204030204" pitchFamily="34" charset="0"/>
              </a:rPr>
              <a:t>Global Goal Getters online magazines by kids, for kids</a:t>
            </a: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Calibri" panose="020F0502020204030204" pitchFamily="34" charset="0"/>
              </a:rPr>
              <a:t>EARLY SUBMISSIONS CLOSING DATE: 	Monday, 7</a:t>
            </a:r>
            <a:r>
              <a:rPr lang="en-IE" sz="1800" b="1" baseline="30000" dirty="0">
                <a:effectLst/>
                <a:latin typeface="Calibri" panose="020F0502020204030204" pitchFamily="34" charset="0"/>
                <a:ea typeface="Calibri" panose="020F0502020204030204" pitchFamily="34" charset="0"/>
                <a:cs typeface="Calibri" panose="020F0502020204030204" pitchFamily="34" charset="0"/>
              </a:rPr>
              <a:t>TH</a:t>
            </a:r>
            <a:r>
              <a:rPr lang="en-IE" sz="1800" b="1" dirty="0">
                <a:effectLst/>
                <a:latin typeface="Calibri" panose="020F0502020204030204" pitchFamily="34" charset="0"/>
                <a:ea typeface="Calibri" panose="020F0502020204030204" pitchFamily="34" charset="0"/>
                <a:cs typeface="Calibri" panose="020F0502020204030204" pitchFamily="34" charset="0"/>
              </a:rPr>
              <a:t> February 2022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School entries received on or before 7</a:t>
            </a:r>
            <a:r>
              <a:rPr lang="en-IE" sz="1800" baseline="30000" dirty="0">
                <a:effectLst/>
                <a:latin typeface="Calibri" panose="020F0502020204030204" pitchFamily="34" charset="0"/>
                <a:ea typeface="Calibri" panose="020F0502020204030204" pitchFamily="34" charset="0"/>
                <a:cs typeface="Calibri" panose="020F0502020204030204" pitchFamily="34" charset="0"/>
              </a:rPr>
              <a:t>th</a:t>
            </a:r>
            <a:r>
              <a:rPr lang="en-IE" sz="1800" dirty="0">
                <a:effectLst/>
                <a:latin typeface="Calibri" panose="020F0502020204030204" pitchFamily="34" charset="0"/>
                <a:ea typeface="Calibri" panose="020F0502020204030204" pitchFamily="34" charset="0"/>
                <a:cs typeface="Calibri" panose="020F0502020204030204" pitchFamily="34" charset="0"/>
              </a:rPr>
              <a:t> February 2022 are in with a chance to win a box of sustainable art materials.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Calibri" panose="020F0502020204030204" pitchFamily="34" charset="0"/>
              </a:rPr>
              <a:t>FINAL CLOSING DATE: 		Friday, 8</a:t>
            </a:r>
            <a:r>
              <a:rPr lang="en-IE" sz="1800" b="1" baseline="30000" dirty="0">
                <a:effectLst/>
                <a:latin typeface="Calibri" panose="020F0502020204030204" pitchFamily="34" charset="0"/>
                <a:ea typeface="Calibri" panose="020F0502020204030204" pitchFamily="34" charset="0"/>
                <a:cs typeface="Calibri" panose="020F0502020204030204" pitchFamily="34" charset="0"/>
              </a:rPr>
              <a:t>th</a:t>
            </a:r>
            <a:r>
              <a:rPr lang="en-IE" sz="1800" b="1" dirty="0">
                <a:effectLst/>
                <a:latin typeface="Calibri" panose="020F0502020204030204" pitchFamily="34" charset="0"/>
                <a:ea typeface="Calibri" panose="020F0502020204030204" pitchFamily="34" charset="0"/>
                <a:cs typeface="Calibri" panose="020F0502020204030204" pitchFamily="34" charset="0"/>
              </a:rPr>
              <a:t> April 2022</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For support, more details and information about how to submit pupil’s work for the </a:t>
            </a:r>
            <a:r>
              <a:rPr lang="en-GB" sz="1800" b="1" i="1" dirty="0">
                <a:effectLst/>
                <a:latin typeface="Calibri" panose="020F0502020204030204" pitchFamily="34" charset="0"/>
                <a:ea typeface="Calibri" panose="020F0502020204030204" pitchFamily="34" charset="0"/>
                <a:cs typeface="Calibri" panose="020F0502020204030204" pitchFamily="34" charset="0"/>
              </a:rPr>
              <a:t>Global Goal Getters</a:t>
            </a:r>
            <a:r>
              <a:rPr lang="en-GB" sz="1800" i="1" dirty="0">
                <a:effectLst/>
                <a:latin typeface="Calibri" panose="020F0502020204030204" pitchFamily="34" charset="0"/>
                <a:ea typeface="Calibri" panose="020F0502020204030204" pitchFamily="34" charset="0"/>
                <a:cs typeface="Calibri" panose="020F0502020204030204" pitchFamily="34" charset="0"/>
              </a:rPr>
              <a:t> </a:t>
            </a:r>
            <a:r>
              <a:rPr lang="en-GB" sz="1800" b="1" i="1" dirty="0">
                <a:effectLst/>
                <a:latin typeface="Calibri" panose="020F0502020204030204" pitchFamily="34" charset="0"/>
                <a:ea typeface="Calibri" panose="020F0502020204030204" pitchFamily="34" charset="0"/>
                <a:cs typeface="Calibri" panose="020F0502020204030204" pitchFamily="34" charset="0"/>
              </a:rPr>
              <a:t>online</a:t>
            </a:r>
            <a:r>
              <a:rPr lang="en-GB" sz="1800" i="1" dirty="0">
                <a:effectLst/>
                <a:latin typeface="Calibri" panose="020F0502020204030204" pitchFamily="34" charset="0"/>
                <a:ea typeface="Calibri" panose="020F0502020204030204" pitchFamily="34" charset="0"/>
                <a:cs typeface="Calibri" panose="020F0502020204030204" pitchFamily="34" charset="0"/>
              </a:rPr>
              <a:t> </a:t>
            </a:r>
            <a:r>
              <a:rPr lang="en-GB" sz="1800" b="1" i="1" dirty="0">
                <a:effectLst/>
                <a:latin typeface="Calibri" panose="020F0502020204030204" pitchFamily="34" charset="0"/>
                <a:ea typeface="Calibri" panose="020F0502020204030204" pitchFamily="34" charset="0"/>
                <a:cs typeface="Calibri" panose="020F0502020204030204" pitchFamily="34" charset="0"/>
              </a:rPr>
              <a:t>magazine</a:t>
            </a:r>
            <a:r>
              <a:rPr lang="en-GB" sz="1800" b="1" dirty="0">
                <a:effectLst/>
                <a:latin typeface="Calibri" panose="020F0502020204030204" pitchFamily="34" charset="0"/>
                <a:ea typeface="Calibri" panose="020F0502020204030204" pitchFamily="34" charset="0"/>
                <a:cs typeface="Calibri" panose="020F0502020204030204" pitchFamily="34" charset="0"/>
              </a:rPr>
              <a:t> </a:t>
            </a:r>
            <a:r>
              <a:rPr lang="en-GB" sz="1800" dirty="0">
                <a:effectLst/>
                <a:latin typeface="Calibri" panose="020F0502020204030204" pitchFamily="34" charset="0"/>
                <a:ea typeface="Calibri" panose="020F0502020204030204" pitchFamily="34" charset="0"/>
                <a:cs typeface="Calibri" panose="020F0502020204030204" pitchFamily="34" charset="0"/>
              </a:rPr>
              <a:t>see </a:t>
            </a:r>
            <a:r>
              <a:rPr lang="en-GB"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www.ourworldirishaidawards.ie</a:t>
            </a: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All lessons are designed for approximately 45 minutes of class contact time. They are curriculum linked (see Slide 2) and classroom-ready, with minimal preparation required.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rtl="0">
              <a:spcBef>
                <a:spcPts val="0"/>
              </a:spcBef>
              <a:spcAft>
                <a:spcPts val="800"/>
              </a:spcAft>
            </a:pPr>
            <a:r>
              <a:rPr lang="en-US" sz="1800" b="0" i="0" u="none" strike="noStrike" dirty="0">
                <a:solidFill>
                  <a:srgbClr val="000000"/>
                </a:solidFill>
                <a:effectLst/>
                <a:latin typeface="Calibri" panose="020F0502020204030204" pitchFamily="34" charset="0"/>
              </a:rPr>
              <a:t>All that remains is for you to read through the teacher notes (available at the bottom of each slide when in ‘normal’ mode) and </a:t>
            </a:r>
            <a:r>
              <a:rPr lang="en-US" sz="1800" b="0" i="0" u="none" strike="noStrike" dirty="0" err="1">
                <a:solidFill>
                  <a:srgbClr val="000000"/>
                </a:solidFill>
                <a:effectLst/>
                <a:latin typeface="Calibri" panose="020F0502020204030204" pitchFamily="34" charset="0"/>
              </a:rPr>
              <a:t>familiarise</a:t>
            </a:r>
            <a:r>
              <a:rPr lang="en-US" sz="1800" b="0" i="0" u="none" strike="noStrike" dirty="0">
                <a:solidFill>
                  <a:srgbClr val="000000"/>
                </a:solidFill>
                <a:effectLst/>
                <a:latin typeface="Calibri" panose="020F0502020204030204" pitchFamily="34" charset="0"/>
              </a:rPr>
              <a:t> yourself with the animations (using ‘presenter’ mode) in advance of class.  Depending on your version of PowerPoint you may be able to view the slide notes while presenting, but don’t worry, if not, you can access and print a pdf of the </a:t>
            </a:r>
            <a:r>
              <a:rPr lang="en-US" sz="1800" b="0" i="0" u="sng" strike="noStrike" dirty="0">
                <a:solidFill>
                  <a:srgbClr val="000000"/>
                </a:solidFill>
                <a:effectLst/>
                <a:latin typeface="Calibri" panose="020F0502020204030204" pitchFamily="34" charset="0"/>
              </a:rPr>
              <a:t>slide notes</a:t>
            </a:r>
            <a:r>
              <a:rPr lang="en-US" sz="1800" b="0" i="0" u="none" strike="noStrike" dirty="0">
                <a:solidFill>
                  <a:srgbClr val="000000"/>
                </a:solidFill>
                <a:effectLst/>
                <a:latin typeface="Calibri" panose="020F0502020204030204" pitchFamily="34" charset="0"/>
              </a:rPr>
              <a:t> as a support for you during class on our website.</a:t>
            </a:r>
          </a:p>
          <a:p>
            <a:pPr rtl="0">
              <a:spcBef>
                <a:spcPts val="0"/>
              </a:spcBef>
              <a:spcAft>
                <a:spcPts val="800"/>
              </a:spcAft>
            </a:pPr>
            <a:endParaRPr lang="en-US" sz="2800" b="0" dirty="0">
              <a:effectLst/>
            </a:endParaRPr>
          </a:p>
          <a:p>
            <a:r>
              <a:rPr lang="en-US" sz="1800" b="0" i="0" u="none" strike="noStrike" dirty="0">
                <a:solidFill>
                  <a:srgbClr val="000000"/>
                </a:solidFill>
                <a:effectLst/>
                <a:latin typeface="Calibri" panose="020F0502020204030204" pitchFamily="34" charset="0"/>
              </a:rPr>
              <a:t>We </a:t>
            </a:r>
            <a:r>
              <a:rPr lang="en-US" sz="1800" b="0" i="0" u="none" strike="noStrike" dirty="0" err="1">
                <a:solidFill>
                  <a:srgbClr val="000000"/>
                </a:solidFill>
                <a:effectLst/>
                <a:latin typeface="Calibri" panose="020F0502020204030204" pitchFamily="34" charset="0"/>
              </a:rPr>
              <a:t>recognise</a:t>
            </a:r>
            <a:r>
              <a:rPr lang="en-US" sz="1800" b="0" i="0" u="none" strike="noStrike" dirty="0">
                <a:solidFill>
                  <a:srgbClr val="000000"/>
                </a:solidFill>
                <a:effectLst/>
                <a:latin typeface="Calibri" panose="020F0502020204030204" pitchFamily="34" charset="0"/>
              </a:rPr>
              <a:t> that as their teacher, you know your own pupils very well.  For this reason, the slides are fully editable so that, if necessary, you can tweak the lesson to best suit the context and needs of the children in your class. You may also find it helpful to consult our </a:t>
            </a:r>
            <a:r>
              <a:rPr lang="en-US" sz="1800" b="0" i="0" u="sng" strike="noStrike" dirty="0">
                <a:solidFill>
                  <a:srgbClr val="000000"/>
                </a:solidFill>
                <a:effectLst/>
                <a:latin typeface="Calibri" panose="020F0502020204030204" pitchFamily="34" charset="0"/>
              </a:rPr>
              <a:t>Good Practice Guidelines for teaching about poverty and development</a:t>
            </a:r>
            <a:r>
              <a:rPr lang="en-US" sz="1800" b="0" i="0" u="none" strike="noStrike" dirty="0">
                <a:solidFill>
                  <a:srgbClr val="000000"/>
                </a:solidFill>
                <a:effectLst/>
                <a:latin typeface="Calibri" panose="020F0502020204030204" pitchFamily="34" charset="0"/>
              </a:rPr>
              <a:t>, available on our website. </a:t>
            </a:r>
            <a:endParaRPr lang="en-US" sz="1800" b="0" i="0" u="sng" strike="noStrike" dirty="0">
              <a:solidFill>
                <a:srgbClr val="1155CC"/>
              </a:solidFill>
              <a:effectLst/>
              <a:latin typeface="Calibri" panose="020F0502020204030204" pitchFamily="34" charset="0"/>
            </a:endParaRPr>
          </a:p>
          <a:p>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0" dirty="0">
                <a:effectLst/>
                <a:latin typeface="Calibri" panose="020F0502020204030204" pitchFamily="34" charset="0"/>
                <a:ea typeface="Calibri" panose="020F0502020204030204" pitchFamily="34" charset="0"/>
                <a:cs typeface="Times New Roman" panose="02020603050405020304" pitchFamily="18" charset="0"/>
              </a:rPr>
              <a:t>*If you have colleagues teaching 5</a:t>
            </a:r>
            <a:r>
              <a:rPr lang="en-GB" sz="1800" i="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i="0" dirty="0">
                <a:effectLst/>
                <a:latin typeface="Calibri" panose="020F0502020204030204" pitchFamily="34" charset="0"/>
                <a:ea typeface="Calibri" panose="020F0502020204030204" pitchFamily="34" charset="0"/>
                <a:cs typeface="Times New Roman" panose="02020603050405020304" pitchFamily="18" charset="0"/>
              </a:rPr>
              <a:t>-6</a:t>
            </a:r>
            <a:r>
              <a:rPr lang="en-GB" sz="1800" i="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i="0" dirty="0">
                <a:effectLst/>
                <a:latin typeface="Calibri" panose="020F0502020204030204" pitchFamily="34" charset="0"/>
                <a:ea typeface="Calibri" panose="020F0502020204030204" pitchFamily="34" charset="0"/>
                <a:cs typeface="Times New Roman" panose="02020603050405020304" pitchFamily="18" charset="0"/>
              </a:rPr>
              <a:t> class, you might like to let them know that lessons linked to the 5</a:t>
            </a:r>
            <a:r>
              <a:rPr lang="en-GB" sz="1800" i="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i="0" dirty="0">
                <a:effectLst/>
                <a:latin typeface="Calibri" panose="020F0502020204030204" pitchFamily="34" charset="0"/>
                <a:ea typeface="Calibri" panose="020F0502020204030204" pitchFamily="34" charset="0"/>
                <a:cs typeface="Times New Roman" panose="02020603050405020304" pitchFamily="18" charset="0"/>
              </a:rPr>
              <a:t>-6</a:t>
            </a:r>
            <a:r>
              <a:rPr lang="en-GB" sz="1800" i="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i="0" dirty="0">
                <a:effectLst/>
                <a:latin typeface="Calibri" panose="020F0502020204030204" pitchFamily="34" charset="0"/>
                <a:ea typeface="Calibri" panose="020F0502020204030204" pitchFamily="34" charset="0"/>
                <a:cs typeface="Times New Roman" panose="02020603050405020304" pitchFamily="18" charset="0"/>
              </a:rPr>
              <a:t> class curriculum are available on www.ourworldirishaidawards.ie</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Every year we are blown away by the creativity and innovation of the teachers and pupils around the country who take part in the Awards.  We can’t wait to see where you go with this year’s theme of ‘Wellbeing for people and planet’.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Remember to share your Our World Irish Aid Awards 2022 journey with us </a:t>
            </a:r>
            <a:r>
              <a:rPr lang="en-GB" sz="1800" b="1" dirty="0">
                <a:effectLst/>
                <a:latin typeface="Calibri" panose="020F0502020204030204" pitchFamily="34" charset="0"/>
                <a:ea typeface="Calibri" panose="020F0502020204030204" pitchFamily="34" charset="0"/>
                <a:cs typeface="Calibri" panose="020F0502020204030204" pitchFamily="34" charset="0"/>
              </a:rPr>
              <a:t>@Irish_Aid </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b="1" dirty="0">
                <a:effectLst/>
                <a:latin typeface="Calibri" panose="020F0502020204030204" pitchFamily="34" charset="0"/>
                <a:ea typeface="Calibri" panose="020F0502020204030204" pitchFamily="34" charset="0"/>
                <a:cs typeface="Calibri" panose="020F0502020204030204" pitchFamily="34" charset="0"/>
              </a:rPr>
              <a:t>@ourworldirishaidawards </a:t>
            </a:r>
            <a:r>
              <a:rPr lang="en-GB" sz="1800" dirty="0">
                <a:effectLst/>
                <a:latin typeface="Calibri" panose="020F0502020204030204" pitchFamily="34" charset="0"/>
                <a:ea typeface="Calibri" panose="020F0502020204030204" pitchFamily="34" charset="0"/>
                <a:cs typeface="Calibri" panose="020F0502020204030204" pitchFamily="34" charset="0"/>
              </a:rPr>
              <a:t>on social media using the hashtag </a:t>
            </a:r>
            <a:r>
              <a:rPr lang="en-GB" sz="1800" b="1" dirty="0">
                <a:effectLst/>
                <a:latin typeface="Calibri" panose="020F0502020204030204" pitchFamily="34" charset="0"/>
                <a:ea typeface="Calibri" panose="020F0502020204030204" pitchFamily="34" charset="0"/>
                <a:cs typeface="Calibri" panose="020F0502020204030204" pitchFamily="34" charset="0"/>
              </a:rPr>
              <a:t>#ourworldawards</a:t>
            </a:r>
            <a:r>
              <a:rPr lang="en-GB" sz="1800" dirty="0">
                <a:effectLst/>
                <a:latin typeface="Calibri" panose="020F0502020204030204" pitchFamily="34" charset="0"/>
                <a:ea typeface="Calibri" panose="020F0502020204030204" pitchFamily="34" charset="0"/>
                <a:cs typeface="Calibri" panose="020F0502020204030204" pitchFamily="34" charset="0"/>
              </a:rPr>
              <a: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All the very best to you and your wonderful pupils.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The Our World Irish Aid Awards team</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D419F4-D791-41E3-8F48-C57B6378CBDD}" type="slidenum">
              <a:rPr lang="en-IE" smtClean="0"/>
              <a:t>1</a:t>
            </a:fld>
            <a:endParaRPr lang="en-IE" dirty="0"/>
          </a:p>
        </p:txBody>
      </p:sp>
    </p:spTree>
    <p:extLst>
      <p:ext uri="{BB962C8B-B14F-4D97-AF65-F5344CB8AC3E}">
        <p14:creationId xmlns:p14="http://schemas.microsoft.com/office/powerpoint/2010/main" val="448337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Activity 2/Slide 3 of 5 </a:t>
            </a:r>
            <a:r>
              <a:rPr lang="en-IE" sz="1200" b="1" dirty="0">
                <a:effectLst/>
                <a:latin typeface="Calibri" panose="020F0502020204030204" pitchFamily="34" charset="0"/>
                <a:ea typeface="Calibri" panose="020F0502020204030204" pitchFamily="34" charset="0"/>
                <a:cs typeface="Times New Roman" panose="02020603050405020304" pitchFamily="18" charset="0"/>
              </a:rPr>
              <a:t>(Stories of progress</a:t>
            </a:r>
            <a:r>
              <a:rPr lang="en-IE" b="1" dirty="0"/>
              <a:t>) </a:t>
            </a:r>
            <a:r>
              <a:rPr lang="en-IE" b="1" i="0" dirty="0"/>
              <a:t>(2 animations at *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1" dirty="0"/>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Invite two pupils to read the information about Malawi and Mozambique on the slide.</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 Click </a:t>
            </a:r>
            <a:r>
              <a:rPr lang="en-IE" sz="1800" dirty="0">
                <a:effectLst/>
                <a:latin typeface="Calibri" panose="020F0502020204030204" pitchFamily="34" charset="0"/>
                <a:ea typeface="Calibri" panose="020F0502020204030204" pitchFamily="34" charset="0"/>
                <a:cs typeface="Times New Roman" panose="02020603050405020304" pitchFamily="18" charset="0"/>
              </a:rPr>
              <a:t>to animate in the map of Malawi with bordering countries</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The country in green on the map is Malawi, and the surrounding countries in white are the countries that border or neighbour Malawi.</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What is the name of the large lake (blue) on the map of Malawi? </a:t>
            </a:r>
            <a:r>
              <a:rPr lang="en-IE" sz="1800" dirty="0">
                <a:effectLst/>
                <a:latin typeface="Calibri" panose="020F0502020204030204" pitchFamily="34" charset="0"/>
                <a:ea typeface="Calibri" panose="020F0502020204030204" pitchFamily="34" charset="0"/>
                <a:cs typeface="Times New Roman" panose="02020603050405020304" pitchFamily="18" charset="0"/>
              </a:rPr>
              <a:t>[answer = Lake Malawi, one of the deepest lakes in our world and home to hundreds of different types of freshwater fish]</a:t>
            </a: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 Click </a:t>
            </a:r>
            <a:r>
              <a:rPr lang="en-IE" sz="1800" dirty="0">
                <a:effectLst/>
                <a:latin typeface="Calibri" panose="020F0502020204030204" pitchFamily="34" charset="0"/>
                <a:ea typeface="Calibri" panose="020F0502020204030204" pitchFamily="34" charset="0"/>
                <a:cs typeface="Times New Roman" panose="02020603050405020304" pitchFamily="18" charset="0"/>
              </a:rPr>
              <a:t>to animate in the map of Mozambique with bordering countries.</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In this map, which country is Mozambique? </a:t>
            </a:r>
            <a:r>
              <a:rPr lang="en-IE" sz="1800" dirty="0">
                <a:effectLst/>
                <a:latin typeface="Calibri" panose="020F0502020204030204" pitchFamily="34" charset="0"/>
                <a:ea typeface="Calibri" panose="020F0502020204030204" pitchFamily="34" charset="0"/>
                <a:cs typeface="Times New Roman" panose="02020603050405020304" pitchFamily="18" charset="0"/>
              </a:rPr>
              <a:t>[answer = the country in green]</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Mozambique has lots of neighbouring or bordering countries. Can you name some of Mozambique’s bordering countries? </a:t>
            </a:r>
            <a:r>
              <a:rPr lang="en-IE" sz="1800" dirty="0">
                <a:effectLst/>
                <a:latin typeface="Calibri" panose="020F0502020204030204" pitchFamily="34" charset="0"/>
                <a:ea typeface="Calibri" panose="020F0502020204030204" pitchFamily="34" charset="0"/>
                <a:cs typeface="Times New Roman" panose="02020603050405020304" pitchFamily="18" charset="0"/>
              </a:rPr>
              <a:t>[answer = Tanzania, Malawi, Zambia, Zimbabwe, South Africa, Swaziland]</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What is the name of the lake at the northwest of Mozambique on the map </a:t>
            </a:r>
            <a:r>
              <a:rPr lang="en-IE" sz="1800" dirty="0">
                <a:effectLst/>
                <a:latin typeface="Calibri" panose="020F0502020204030204" pitchFamily="34" charset="0"/>
                <a:ea typeface="Calibri" panose="020F0502020204030204" pitchFamily="34" charset="0"/>
                <a:cs typeface="Times New Roman" panose="02020603050405020304" pitchFamily="18" charset="0"/>
              </a:rPr>
              <a:t>(see arrow)? [answer = Lake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Nyassa</a:t>
            </a:r>
            <a:r>
              <a:rPr lang="en-IE" sz="1800" dirty="0">
                <a:effectLst/>
                <a:latin typeface="Calibri" panose="020F0502020204030204" pitchFamily="34" charset="0"/>
                <a:ea typeface="Calibri" panose="020F0502020204030204" pitchFamily="34" charset="0"/>
                <a:cs typeface="Times New Roman" panose="02020603050405020304" pitchFamily="18" charset="0"/>
              </a:rPr>
              <a:t>/Malawi]  </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Malawi and Mozambique are neighbours.  This same lake is called Lake </a:t>
            </a:r>
            <a:r>
              <a:rPr lang="en-IE" sz="1800" i="1" dirty="0" err="1">
                <a:effectLst/>
                <a:latin typeface="Calibri" panose="020F0502020204030204" pitchFamily="34" charset="0"/>
                <a:ea typeface="Calibri" panose="020F0502020204030204" pitchFamily="34" charset="0"/>
                <a:cs typeface="Times New Roman" panose="02020603050405020304" pitchFamily="18" charset="0"/>
              </a:rPr>
              <a:t>Nyassa</a:t>
            </a:r>
            <a:r>
              <a:rPr lang="en-IE" sz="1800" i="1" dirty="0">
                <a:effectLst/>
                <a:latin typeface="Calibri" panose="020F0502020204030204" pitchFamily="34" charset="0"/>
                <a:ea typeface="Calibri" panose="020F0502020204030204" pitchFamily="34" charset="0"/>
                <a:cs typeface="Times New Roman" panose="02020603050405020304" pitchFamily="18" charset="0"/>
              </a:rPr>
              <a:t> in Mozambique, and Lake Malawi in Malawi.</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0540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Activity 2/Slide 4 of 5 </a:t>
            </a:r>
            <a:r>
              <a:rPr lang="en-IE" sz="1200" b="1" dirty="0">
                <a:effectLst/>
                <a:latin typeface="Calibri" panose="020F0502020204030204" pitchFamily="34" charset="0"/>
                <a:ea typeface="Calibri" panose="020F0502020204030204" pitchFamily="34" charset="0"/>
                <a:cs typeface="Times New Roman" panose="02020603050405020304" pitchFamily="18" charset="0"/>
              </a:rPr>
              <a:t>(Stories of progress</a:t>
            </a:r>
            <a:r>
              <a:rPr lang="en-IE" b="1" dirty="0"/>
              <a:t>) </a:t>
            </a:r>
            <a:r>
              <a:rPr lang="en-IE" b="1" i="0" dirty="0"/>
              <a:t>(no animations)</a:t>
            </a:r>
            <a:endParaRPr lang="en-IE"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1" dirty="0"/>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Invite two pupils to read the information about Ethiopia and Tanzania on the slide.</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In Ethiopia, Irish Aid helped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send new health workers to help in Covid-19 treatment and quarantine centres.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Can anyone explain what the word quarantine means?</a:t>
            </a:r>
            <a:r>
              <a:rPr lang="en-GB" sz="1800" dirty="0">
                <a:effectLst/>
                <a:latin typeface="Calibri" panose="020F0502020204030204" pitchFamily="34" charset="0"/>
                <a:ea typeface="Calibri" panose="020F0502020204030204" pitchFamily="34" charset="0"/>
                <a:cs typeface="Times New Roman" panose="02020603050405020304" pitchFamily="18" charset="0"/>
              </a:rPr>
              <a:t>  (answer = when someone stays at a safe distance from other people because they are sick or they have been in contact with someone who is sick and are waiting to see if they develop symptoms, for example with Covid-19.)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The word quarantine comes from the Italian words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quaranta</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giorni</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or ‘forty days’ because in the past people used to have to quarantine for 40 days if they were sick from or exposed to contagious diseases.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Can you name any of the countries that border Tanzania?</a:t>
            </a:r>
            <a:r>
              <a:rPr lang="en-IE" sz="1800" dirty="0">
                <a:effectLst/>
                <a:latin typeface="Calibri" panose="020F0502020204030204" pitchFamily="34" charset="0"/>
                <a:ea typeface="Calibri" panose="020F0502020204030204" pitchFamily="34" charset="0"/>
                <a:cs typeface="Times New Roman" panose="02020603050405020304" pitchFamily="18" charset="0"/>
              </a:rPr>
              <a:t> [answer = Kenya, Mozambique, Zambia, Democratic Republic of Congo, Burundi, Rwanda and Uganda]</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With all these bordering countries, Tanzania has lots of border crossings.  Irish Aid gave personal equipment to workers at border crossings to try to stop Covid-19 spreading from one country to another.</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5066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Activity 2/Slide 5 of 5 </a:t>
            </a:r>
            <a:r>
              <a:rPr lang="en-IE" sz="1200" b="1" dirty="0">
                <a:effectLst/>
                <a:latin typeface="Calibri" panose="020F0502020204030204" pitchFamily="34" charset="0"/>
                <a:ea typeface="Calibri" panose="020F0502020204030204" pitchFamily="34" charset="0"/>
                <a:cs typeface="Times New Roman" panose="02020603050405020304" pitchFamily="18" charset="0"/>
              </a:rPr>
              <a:t>(Stories of progress</a:t>
            </a:r>
            <a:r>
              <a:rPr lang="en-IE" b="1" dirty="0"/>
              <a:t>) </a:t>
            </a:r>
            <a:r>
              <a:rPr lang="en-IE" b="1" i="0" dirty="0"/>
              <a:t>(1 animation at *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1" dirty="0"/>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Invite two pupils to read the information about Sierra Leone and Uganda on the slide.</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 Click </a:t>
            </a:r>
            <a:r>
              <a:rPr lang="en-IE" sz="1800" dirty="0">
                <a:effectLst/>
                <a:latin typeface="Calibri" panose="020F0502020204030204" pitchFamily="34" charset="0"/>
                <a:ea typeface="Calibri" panose="020F0502020204030204" pitchFamily="34" charset="0"/>
                <a:cs typeface="Times New Roman" panose="02020603050405020304" pitchFamily="18" charset="0"/>
              </a:rPr>
              <a:t>to animate in the photo of a Woman in Crisis Movement staff member with a radio</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What technology did you use to help with your learning during the Covid-19 school closures?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[possible answers = mobile phones or other devices, TV; programmes like RTE school hub, TG4 Cula4; apps like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SeeSaw</a:t>
            </a:r>
            <a:r>
              <a:rPr lang="en-IE" sz="1800" dirty="0">
                <a:effectLst/>
                <a:latin typeface="Calibri" panose="020F0502020204030204" pitchFamily="34" charset="0"/>
                <a:ea typeface="Calibri" panose="020F0502020204030204" pitchFamily="34" charset="0"/>
                <a:cs typeface="Times New Roman" panose="02020603050405020304" pitchFamily="18" charset="0"/>
              </a:rPr>
              <a:t> or Zoom; or specific websites/social media platforms]</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Can you name the Global Goals which Irish Aid’s work in Uganda might be helping to achieve?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[possible answers = Goal 3: Good health and wellbeing; Goal 10: Reduced inequalities; and Goal 17: Partnership for the Goals] </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Let’s go back to the starfish you drew earlier.</a:t>
            </a:r>
            <a:r>
              <a:rPr lang="en-IE" sz="1800" dirty="0">
                <a:effectLst/>
                <a:latin typeface="Calibri" panose="020F0502020204030204" pitchFamily="34" charset="0"/>
                <a:ea typeface="Calibri" panose="020F0502020204030204" pitchFamily="34" charset="0"/>
                <a:cs typeface="Times New Roman" panose="02020603050405020304" pitchFamily="18" charset="0"/>
              </a:rPr>
              <a:t>  (See Slide 7/notes) </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Add any new information you now have about Irish Aid to (or around) the arms of your starfish.</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8691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dirty="0">
                <a:effectLst/>
                <a:latin typeface="Calibri" panose="020F0502020204030204" pitchFamily="34" charset="0"/>
                <a:ea typeface="Calibri" panose="020F0502020204030204" pitchFamily="34" charset="0"/>
                <a:cs typeface="Times New Roman" panose="02020603050405020304" pitchFamily="18" charset="0"/>
              </a:rPr>
              <a:t>Teacher notes: Activity 3/Slide 1 of 1 (Global Goal Getters) (3 consecutive animations at *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We are going to take part in the Our World Irish Aid Awards. </a:t>
            </a:r>
            <a:endParaRPr lang="en-IE" sz="1800" u="non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Calibri" panose="020F0502020204030204" pitchFamily="34" charset="0"/>
              </a:rPr>
              <a:t>* Click </a:t>
            </a:r>
            <a:r>
              <a:rPr lang="en-IE" sz="1800" dirty="0">
                <a:effectLst/>
                <a:latin typeface="Calibri" panose="020F0502020204030204" pitchFamily="34" charset="0"/>
                <a:ea typeface="Calibri" panose="020F0502020204030204" pitchFamily="34" charset="0"/>
                <a:cs typeface="Calibri" panose="020F0502020204030204" pitchFamily="34" charset="0"/>
              </a:rPr>
              <a:t>to animate in three different examples of Award entries received in 2021</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Read the narrative provided for each entry and comment on the format (St Fiachra’s SNS = animation; Ballinure NS = classroom display; Kilcommon National School = word search) and the focus of the three entries (Irish Aid’s work in different countries around our world).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Calibri" panose="020F0502020204030204" pitchFamily="34" charset="0"/>
              </a:rPr>
              <a:t>The format for Awards entries is wide open; we can submit video, audio, written, or multimedia entries.  This means we can enter fact files about countries where Irish Aid works, or a quiz based on Irish Aid stories of progress (Slides 9-12), short stories, poems, surveys, performances, drawings etc.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Calibri" panose="020F0502020204030204" pitchFamily="34" charset="0"/>
              </a:rPr>
              <a:t>Our entries must be about the 2022 Awards theme of ‘Wellbeing for people and planet’, the Global Goals generally and/or the work of Irish Aid in different countries.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Calibri" panose="020F0502020204030204" pitchFamily="34" charset="0"/>
              </a:rPr>
              <a:t>Another great thing about the Awards is that we can take as much or as little time as we like to create our entry and we can enter more than once!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Calibri" panose="020F0502020204030204" pitchFamily="34" charset="0"/>
              </a:rPr>
              <a:t>Everyone who enters will get a certificate of participation.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Calibri" panose="020F0502020204030204" pitchFamily="34" charset="0"/>
              </a:rPr>
              <a:t>Selected entries will feature in one of two, </a:t>
            </a:r>
            <a:r>
              <a:rPr lang="en-IE" sz="1800" b="1" i="1" dirty="0">
                <a:effectLst/>
                <a:latin typeface="Calibri" panose="020F0502020204030204" pitchFamily="34" charset="0"/>
                <a:ea typeface="Calibri" panose="020F0502020204030204" pitchFamily="34" charset="0"/>
                <a:cs typeface="Calibri" panose="020F0502020204030204" pitchFamily="34" charset="0"/>
              </a:rPr>
              <a:t>Global Goal Getters online magazines, by kids, for kids</a:t>
            </a:r>
            <a:r>
              <a:rPr lang="en-IE" sz="1800" i="1" dirty="0">
                <a:effectLst/>
                <a:latin typeface="Calibri" panose="020F0502020204030204" pitchFamily="34" charset="0"/>
                <a:ea typeface="Calibri" panose="020F0502020204030204" pitchFamily="34" charset="0"/>
                <a:cs typeface="Calibri" panose="020F0502020204030204" pitchFamily="34" charset="0"/>
              </a:rPr>
              <a:t> on </a:t>
            </a:r>
            <a:r>
              <a:rPr lang="en-IE" sz="1800" b="0" i="0" u="sng" strike="noStrike" dirty="0">
                <a:solidFill>
                  <a:srgbClr val="1155CC"/>
                </a:solidFill>
                <a:effectLst/>
                <a:latin typeface="Calibri" panose="020F0502020204030204" pitchFamily="34" charset="0"/>
                <a:hlinkClick r:id="rId3"/>
              </a:rPr>
              <a:t>www.ourworldirishaidaward.ie</a:t>
            </a:r>
            <a:r>
              <a:rPr lang="en-IE" sz="1800" b="0" i="0" u="sng" strike="noStrike" dirty="0">
                <a:solidFill>
                  <a:srgbClr val="1155CC"/>
                </a:solidFill>
                <a:effectLst/>
                <a:latin typeface="Calibri" panose="020F0502020204030204" pitchFamily="34" charset="0"/>
              </a:rPr>
              <a:t>.</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Calibri" panose="020F0502020204030204" pitchFamily="34" charset="0"/>
              </a:rPr>
              <a:t>The best entries overall will appear in our </a:t>
            </a:r>
            <a:r>
              <a:rPr lang="en-IE" sz="1800" b="1" i="1" dirty="0">
                <a:effectLst/>
                <a:latin typeface="Calibri" panose="020F0502020204030204" pitchFamily="34" charset="0"/>
                <a:ea typeface="Calibri" panose="020F0502020204030204" pitchFamily="34" charset="0"/>
                <a:cs typeface="Calibri" panose="020F0502020204030204" pitchFamily="34" charset="0"/>
              </a:rPr>
              <a:t>Global Goal Getters Annual </a:t>
            </a:r>
            <a:r>
              <a:rPr lang="en-IE" sz="1800" i="1" dirty="0">
                <a:effectLst/>
                <a:latin typeface="Calibri" panose="020F0502020204030204" pitchFamily="34" charset="0"/>
                <a:ea typeface="Calibri" panose="020F0502020204030204" pitchFamily="34" charset="0"/>
                <a:cs typeface="Calibri" panose="020F0502020204030204" pitchFamily="34" charset="0"/>
              </a:rPr>
              <a:t>published in June 2022, available online and as an insert in a national newspaper.  These teachers/pupils will also be invited to attend a National Awards ceremony in June 2022. Each winner will receive copies of the Global Goal Getters Annual and a plaque or trophy for their school. </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For more support, </a:t>
            </a:r>
            <a:r>
              <a:rPr lang="en-IE" sz="1800" b="0" i="0" u="none" strike="noStrike" dirty="0">
                <a:solidFill>
                  <a:srgbClr val="000000"/>
                </a:solidFill>
                <a:effectLst/>
                <a:latin typeface="Calibri" panose="020F0502020204030204" pitchFamily="34" charset="0"/>
              </a:rPr>
              <a:t>see Lessons 1, 3 and 4</a:t>
            </a:r>
            <a:r>
              <a:rPr lang="en-IE" sz="1800" b="0" i="0" u="none" strike="noStrike" dirty="0">
                <a:solidFill>
                  <a:srgbClr val="1155CC"/>
                </a:solidFill>
                <a:effectLst/>
                <a:latin typeface="Calibri" panose="020F0502020204030204" pitchFamily="34" charset="0"/>
              </a:rPr>
              <a:t> </a:t>
            </a:r>
            <a:r>
              <a:rPr lang="en-IE" sz="1800" u="none" dirty="0">
                <a:effectLst/>
                <a:latin typeface="Calibri" panose="020F0502020204030204" pitchFamily="34" charset="0"/>
                <a:ea typeface="Calibri" panose="020F0502020204030204" pitchFamily="34" charset="0"/>
                <a:cs typeface="Calibri" panose="020F0502020204030204" pitchFamily="34" charset="0"/>
              </a:rPr>
              <a:t>and</a:t>
            </a:r>
            <a:r>
              <a:rPr lang="en-IE" sz="1800" dirty="0">
                <a:effectLst/>
                <a:latin typeface="Calibri" panose="020F0502020204030204" pitchFamily="34" charset="0"/>
                <a:ea typeface="Calibri" panose="020F0502020204030204" pitchFamily="34" charset="0"/>
                <a:cs typeface="Calibri" panose="020F0502020204030204" pitchFamily="34" charset="0"/>
              </a:rPr>
              <a:t> check out the fantastic entries featured in the last year’s </a:t>
            </a:r>
            <a:r>
              <a:rPr lang="en-IE" sz="1800" b="1" dirty="0">
                <a:effectLst/>
                <a:latin typeface="Calibri" panose="020F0502020204030204" pitchFamily="34" charset="0"/>
                <a:ea typeface="Calibri" panose="020F0502020204030204" pitchFamily="34" charset="0"/>
                <a:cs typeface="Calibri" panose="020F0502020204030204" pitchFamily="34" charset="0"/>
              </a:rPr>
              <a:t>Global Goal Getters</a:t>
            </a:r>
            <a:r>
              <a:rPr lang="en-IE" sz="1800">
                <a:effectLst/>
                <a:latin typeface="Calibri" panose="020F0502020204030204" pitchFamily="34" charset="0"/>
                <a:ea typeface="Calibri" panose="020F0502020204030204" pitchFamily="34" charset="0"/>
                <a:cs typeface="Calibri" panose="020F0502020204030204" pitchFamily="34" charset="0"/>
              </a:rPr>
              <a:t>: </a:t>
            </a:r>
            <a:r>
              <a:rPr lang="en-IE" sz="1800" u="sng">
                <a:solidFill>
                  <a:srgbClr val="0563C1"/>
                </a:solidFill>
                <a:effectLst/>
                <a:latin typeface="Calibri" panose="020F0502020204030204" pitchFamily="34" charset="0"/>
                <a:ea typeface="Calibri" panose="020F0502020204030204" pitchFamily="34" charset="0"/>
                <a:cs typeface="Calibri" panose="020F0502020204030204" pitchFamily="34" charset="0"/>
              </a:rPr>
              <a:t>https://www.ourworldirishaidawards.ie/global-goals-archive/</a:t>
            </a: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Calibri" panose="020F0502020204030204" pitchFamily="34" charset="0"/>
              </a:rPr>
              <a:t>EARLY SUBMISSIONS CLOSING DATE: 		Monday, 7</a:t>
            </a:r>
            <a:r>
              <a:rPr lang="en-IE" sz="1800" b="1" baseline="30000" dirty="0">
                <a:effectLst/>
                <a:latin typeface="Calibri" panose="020F0502020204030204" pitchFamily="34" charset="0"/>
                <a:ea typeface="Calibri" panose="020F0502020204030204" pitchFamily="34" charset="0"/>
                <a:cs typeface="Calibri" panose="020F0502020204030204" pitchFamily="34" charset="0"/>
              </a:rPr>
              <a:t>TH</a:t>
            </a:r>
            <a:r>
              <a:rPr lang="en-IE" sz="1800" b="1" dirty="0">
                <a:effectLst/>
                <a:latin typeface="Calibri" panose="020F0502020204030204" pitchFamily="34" charset="0"/>
                <a:ea typeface="Calibri" panose="020F0502020204030204" pitchFamily="34" charset="0"/>
                <a:cs typeface="Calibri" panose="020F0502020204030204" pitchFamily="34" charset="0"/>
              </a:rPr>
              <a:t> February 2022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School entries received on or before 7</a:t>
            </a:r>
            <a:r>
              <a:rPr lang="en-IE" sz="1800" baseline="30000" dirty="0">
                <a:effectLst/>
                <a:latin typeface="Calibri" panose="020F0502020204030204" pitchFamily="34" charset="0"/>
                <a:ea typeface="Calibri" panose="020F0502020204030204" pitchFamily="34" charset="0"/>
                <a:cs typeface="Calibri" panose="020F0502020204030204" pitchFamily="34" charset="0"/>
              </a:rPr>
              <a:t>th</a:t>
            </a:r>
            <a:r>
              <a:rPr lang="en-IE" sz="1800" dirty="0">
                <a:effectLst/>
                <a:latin typeface="Calibri" panose="020F0502020204030204" pitchFamily="34" charset="0"/>
                <a:ea typeface="Calibri" panose="020F0502020204030204" pitchFamily="34" charset="0"/>
                <a:cs typeface="Calibri" panose="020F0502020204030204" pitchFamily="34" charset="0"/>
              </a:rPr>
              <a:t> February 2022 are in with a chance to win a box of sustainable art materials.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Calibri" panose="020F0502020204030204" pitchFamily="34" charset="0"/>
              </a:rPr>
              <a:t>FINAL CLOSING DATE: 			Friday, 8</a:t>
            </a:r>
            <a:r>
              <a:rPr lang="en-IE" sz="1800" b="1" baseline="30000" dirty="0">
                <a:effectLst/>
                <a:latin typeface="Calibri" panose="020F0502020204030204" pitchFamily="34" charset="0"/>
                <a:ea typeface="Calibri" panose="020F0502020204030204" pitchFamily="34" charset="0"/>
                <a:cs typeface="Calibri" panose="020F0502020204030204" pitchFamily="34" charset="0"/>
              </a:rPr>
              <a:t>th</a:t>
            </a:r>
            <a:r>
              <a:rPr lang="en-IE" sz="1800" b="1" dirty="0">
                <a:effectLst/>
                <a:latin typeface="Calibri" panose="020F0502020204030204" pitchFamily="34" charset="0"/>
                <a:ea typeface="Calibri" panose="020F0502020204030204" pitchFamily="34" charset="0"/>
                <a:cs typeface="Calibri" panose="020F0502020204030204" pitchFamily="34" charset="0"/>
              </a:rPr>
              <a:t> April 2022</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Please complete an Entry Form (available in your teacher pack or for download from our website) and submit your work via email: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ourworld@realnation.ie</a:t>
            </a:r>
            <a:r>
              <a:rPr lang="en-US" sz="1800" dirty="0">
                <a:effectLst/>
                <a:latin typeface="Calibri" panose="020F0502020204030204" pitchFamily="34" charset="0"/>
                <a:ea typeface="Calibri" panose="020F0502020204030204" pitchFamily="34" charset="0"/>
                <a:cs typeface="Calibri" panose="020F0502020204030204" pitchFamily="34" charset="0"/>
              </a:rPr>
              <a:t> or by post to:</a:t>
            </a:r>
            <a:br>
              <a:rPr lang="en-US" sz="1800" dirty="0">
                <a:effectLst/>
                <a:latin typeface="Calibri" panose="020F0502020204030204" pitchFamily="34" charset="0"/>
                <a:ea typeface="Calibri" panose="020F0502020204030204" pitchFamily="34" charset="0"/>
                <a:cs typeface="Calibri" panose="020F0502020204030204" pitchFamily="34" charset="0"/>
              </a:rPr>
            </a:b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a:effectLst/>
                <a:latin typeface="Calibri" panose="020F0502020204030204" pitchFamily="34" charset="0"/>
                <a:ea typeface="Calibri" panose="020F0502020204030204" pitchFamily="34" charset="0"/>
                <a:cs typeface="Calibri" panose="020F0502020204030204" pitchFamily="34" charset="0"/>
              </a:rPr>
              <a:t>Our World Irish Aid Awards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Real Nation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24 Arran Quay Dublin 7</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D07 W620</a:t>
            </a:r>
            <a:br>
              <a:rPr lang="en-US" sz="1800" dirty="0">
                <a:effectLst/>
                <a:latin typeface="Calibri" panose="020F0502020204030204" pitchFamily="34" charset="0"/>
                <a:ea typeface="Calibri" panose="020F0502020204030204" pitchFamily="34" charset="0"/>
                <a:cs typeface="Calibri" panose="020F0502020204030204" pitchFamily="34" charset="0"/>
              </a:rPr>
            </a:b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Further information is available: </a:t>
            </a:r>
            <a:r>
              <a:rPr lang="en-IE" sz="1800" b="0" i="0" u="sng" strike="noStrike" dirty="0">
                <a:solidFill>
                  <a:srgbClr val="1155CC"/>
                </a:solidFill>
                <a:effectLst/>
                <a:latin typeface="Calibri" panose="020F0502020204030204" pitchFamily="34" charset="0"/>
                <a:hlinkClick r:id="rId3"/>
              </a:rPr>
              <a:t>www.ourworldirishaidaward.ie</a:t>
            </a:r>
            <a:br>
              <a:rPr lang="en-US" sz="1800" dirty="0">
                <a:effectLst/>
                <a:latin typeface="Calibri" panose="020F0502020204030204" pitchFamily="34" charset="0"/>
                <a:ea typeface="Calibri" panose="020F0502020204030204" pitchFamily="34" charset="0"/>
                <a:cs typeface="Calibri" panose="020F0502020204030204" pitchFamily="34" charset="0"/>
              </a:rPr>
            </a:b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You can also email or ring our project office if you have any queries about the Our World Irish Aid Awards or submission details </a:t>
            </a:r>
            <a:r>
              <a:rPr lang="en-US" sz="1800" b="1" dirty="0">
                <a:effectLst/>
                <a:latin typeface="Calibri" panose="020F0502020204030204" pitchFamily="34" charset="0"/>
                <a:ea typeface="Calibri" panose="020F0502020204030204" pitchFamily="34" charset="0"/>
                <a:cs typeface="Calibri" panose="020F0502020204030204" pitchFamily="34" charset="0"/>
              </a:rPr>
              <a:t>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ourworld@realnation.ie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a:effectLst/>
                <a:latin typeface="Calibri" panose="020F0502020204030204" pitchFamily="34" charset="0"/>
                <a:ea typeface="Calibri" panose="020F0502020204030204" pitchFamily="34" charset="0"/>
                <a:cs typeface="Calibri" panose="020F0502020204030204" pitchFamily="34" charset="0"/>
              </a:rPr>
              <a:t> P: </a:t>
            </a:r>
            <a:r>
              <a:rPr lang="en-US" sz="1800" dirty="0">
                <a:effectLst/>
                <a:latin typeface="Calibri" panose="020F0502020204030204" pitchFamily="34" charset="0"/>
                <a:ea typeface="Calibri" panose="020F0502020204030204" pitchFamily="34" charset="0"/>
                <a:cs typeface="Calibri" panose="020F0502020204030204" pitchFamily="34" charset="0"/>
              </a:rPr>
              <a:t>01 522 4834</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We would love to hear about how you are getting on with the curriculum materials and Award entries. You can share your Our World Irish Aid Awards 2022 journey with us </a:t>
            </a:r>
            <a:r>
              <a:rPr lang="en-GB" sz="1800" b="1" dirty="0">
                <a:effectLst/>
                <a:latin typeface="Calibri" panose="020F0502020204030204" pitchFamily="34" charset="0"/>
                <a:ea typeface="Calibri" panose="020F0502020204030204" pitchFamily="34" charset="0"/>
                <a:cs typeface="Calibri" panose="020F0502020204030204" pitchFamily="34" charset="0"/>
              </a:rPr>
              <a:t>@Irish_Aid </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b="1" dirty="0">
                <a:effectLst/>
                <a:latin typeface="Calibri" panose="020F0502020204030204" pitchFamily="34" charset="0"/>
                <a:ea typeface="Calibri" panose="020F0502020204030204" pitchFamily="34" charset="0"/>
                <a:cs typeface="Calibri" panose="020F0502020204030204" pitchFamily="34" charset="0"/>
              </a:rPr>
              <a:t>@ourworldirishaidawards </a:t>
            </a:r>
            <a:r>
              <a:rPr lang="en-GB" sz="1800" dirty="0">
                <a:effectLst/>
                <a:latin typeface="Calibri" panose="020F0502020204030204" pitchFamily="34" charset="0"/>
                <a:ea typeface="Calibri" panose="020F0502020204030204" pitchFamily="34" charset="0"/>
                <a:cs typeface="Calibri" panose="020F0502020204030204" pitchFamily="34" charset="0"/>
              </a:rPr>
              <a:t>on social media using the hashtag </a:t>
            </a:r>
            <a:r>
              <a:rPr lang="en-GB" sz="1800" b="1" dirty="0">
                <a:effectLst/>
                <a:latin typeface="Calibri" panose="020F0502020204030204" pitchFamily="34" charset="0"/>
                <a:ea typeface="Calibri" panose="020F0502020204030204" pitchFamily="34" charset="0"/>
                <a:cs typeface="Calibri" panose="020F0502020204030204" pitchFamily="34" charset="0"/>
              </a:rPr>
              <a:t>#ourworldawards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DID YOU KNOW?</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Additional Irish Aid primary resources are available: </a:t>
            </a:r>
            <a:r>
              <a:rPr lang="en-I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https://www.irishaid.ie/teaching-and-learning/primary/</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DDD419F4-D791-41E3-8F48-C57B6378CBDD}" type="slidenum">
              <a:rPr lang="en-IE" smtClean="0"/>
              <a:t>13</a:t>
            </a:fld>
            <a:endParaRPr lang="en-IE" dirty="0"/>
          </a:p>
        </p:txBody>
      </p:sp>
    </p:spTree>
    <p:extLst>
      <p:ext uri="{BB962C8B-B14F-4D97-AF65-F5344CB8AC3E}">
        <p14:creationId xmlns:p14="http://schemas.microsoft.com/office/powerpoint/2010/main" val="1262244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Reflection on learning </a:t>
            </a:r>
            <a:r>
              <a:rPr lang="en-IE" b="1" i="0" dirty="0"/>
              <a:t>(4 animations at * Click – 3 come in one after another on the 2</a:t>
            </a:r>
            <a:r>
              <a:rPr lang="en-IE" b="1" i="0" baseline="30000" dirty="0"/>
              <a:t>nd</a:t>
            </a:r>
            <a:r>
              <a:rPr lang="en-IE" b="1" i="0" dirty="0"/>
              <a:t>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1" dirty="0"/>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Calibri" panose="020F0502020204030204" pitchFamily="34" charset="0"/>
              </a:rPr>
              <a:t>Let’s take a few minutes to think about (reflect) on what we have learned in this lesson.  </a:t>
            </a: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Calibri" panose="020F0502020204030204" pitchFamily="34" charset="0"/>
              </a:rPr>
              <a:t>Imagine you are playing basketball.  </a:t>
            </a: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Calibri" panose="020F0502020204030204" pitchFamily="34" charset="0"/>
              </a:rPr>
              <a:t>As each of the things you were learning in this lesson appear on the board, you should mime:</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endParaRPr lang="en-IE" sz="1200" i="1"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IE" sz="1200" i="1" dirty="0">
                <a:effectLst/>
                <a:latin typeface="Calibri" panose="020F0502020204030204" pitchFamily="34" charset="0"/>
                <a:ea typeface="Calibri" panose="020F0502020204030204" pitchFamily="34" charset="0"/>
                <a:cs typeface="Calibri" panose="020F0502020204030204" pitchFamily="34" charset="0"/>
              </a:rPr>
              <a:t>Shooting and scoring the winning basket in the match – if you are happy that you have learned what is on the board</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200" b="1" dirty="0">
                <a:effectLst/>
                <a:latin typeface="Calibri" panose="020F0502020204030204" pitchFamily="34" charset="0"/>
                <a:ea typeface="Calibri" panose="020F0502020204030204" pitchFamily="34" charset="0"/>
                <a:cs typeface="Calibri" panose="020F0502020204030204" pitchFamily="34" charset="0"/>
              </a:rPr>
              <a:t>* Click</a:t>
            </a:r>
            <a:r>
              <a:rPr lang="en-IE" sz="1200" dirty="0">
                <a:effectLst/>
                <a:latin typeface="Calibri" panose="020F0502020204030204" pitchFamily="34" charset="0"/>
                <a:ea typeface="Calibri" panose="020F0502020204030204" pitchFamily="34" charset="0"/>
                <a:cs typeface="Calibri" panose="020F0502020204030204" pitchFamily="34" charset="0"/>
              </a:rPr>
              <a:t> to animate the ball dropping into the net to demonstrate what you mean</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endParaRPr lang="en-IE" sz="1200" i="1"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IE" sz="1200" i="1" dirty="0">
                <a:effectLst/>
                <a:latin typeface="Calibri" panose="020F0502020204030204" pitchFamily="34" charset="0"/>
                <a:ea typeface="Calibri" panose="020F0502020204030204" pitchFamily="34" charset="0"/>
                <a:cs typeface="Calibri" panose="020F0502020204030204" pitchFamily="34" charset="0"/>
              </a:rPr>
              <a:t>Dribbling the ball – if you still need a little support from either myself or your classmates to be able to say that you have learned what is on the board</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200" b="1" dirty="0">
                <a:effectLst/>
                <a:latin typeface="Calibri" panose="020F0502020204030204" pitchFamily="34" charset="0"/>
                <a:ea typeface="Calibri" panose="020F0502020204030204" pitchFamily="34" charset="0"/>
                <a:cs typeface="Calibri" panose="020F0502020204030204" pitchFamily="34" charset="0"/>
              </a:rPr>
              <a:t>* Click</a:t>
            </a:r>
            <a:r>
              <a:rPr lang="en-IE" sz="1200" dirty="0">
                <a:effectLst/>
                <a:latin typeface="Calibri" panose="020F0502020204030204" pitchFamily="34" charset="0"/>
                <a:ea typeface="Calibri" panose="020F0502020204030204" pitchFamily="34" charset="0"/>
                <a:cs typeface="Calibri" panose="020F0502020204030204" pitchFamily="34" charset="0"/>
              </a:rPr>
              <a:t> to animate each of the 3 learning intentions for this lesson in separately, reading each aloud as they appear.</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Calibri" panose="020F0502020204030204" pitchFamily="34" charset="0"/>
              </a:rPr>
              <a:t>Observe pupils to see who might need some extra support.  </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i="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200" i="1" dirty="0">
                <a:effectLst/>
                <a:latin typeface="Calibri" panose="020F0502020204030204" pitchFamily="34" charset="0"/>
                <a:ea typeface="Calibri" panose="020F0502020204030204" pitchFamily="34" charset="0"/>
                <a:cs typeface="Calibri" panose="020F0502020204030204" pitchFamily="34" charset="0"/>
              </a:rPr>
              <a:t>You have all done an amazing job and are all fantastic Global Goal Getters.</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2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200" dirty="0">
                <a:effectLst/>
                <a:latin typeface="Calibri" panose="020F0502020204030204" pitchFamily="34" charset="0"/>
                <a:ea typeface="Calibri" panose="020F0502020204030204" pitchFamily="34" charset="0"/>
                <a:cs typeface="Calibri" panose="020F0502020204030204" pitchFamily="34" charset="0"/>
              </a:rPr>
              <a:t>Don’t forget to check out</a:t>
            </a:r>
            <a:r>
              <a:rPr lang="en-IE" sz="1200" b="1" dirty="0">
                <a:effectLst/>
                <a:latin typeface="Calibri" panose="020F0502020204030204" pitchFamily="34" charset="0"/>
                <a:ea typeface="Calibri" panose="020F0502020204030204" pitchFamily="34" charset="0"/>
                <a:cs typeface="Calibri" panose="020F0502020204030204" pitchFamily="34" charset="0"/>
              </a:rPr>
              <a:t> </a:t>
            </a:r>
            <a:r>
              <a:rPr lang="en-GB" sz="1200" b="1" dirty="0">
                <a:effectLst/>
                <a:latin typeface="Calibri" panose="020F0502020204030204" pitchFamily="34" charset="0"/>
                <a:ea typeface="Calibri" panose="020F0502020204030204" pitchFamily="34" charset="0"/>
                <a:cs typeface="Calibri" panose="020F0502020204030204" pitchFamily="34" charset="0"/>
              </a:rPr>
              <a:t>www.ourworldirishaidaward.ie</a:t>
            </a:r>
            <a:r>
              <a:rPr lang="en-GB" sz="1200" dirty="0">
                <a:effectLst/>
                <a:latin typeface="Calibri" panose="020F0502020204030204" pitchFamily="34" charset="0"/>
                <a:ea typeface="Calibri" panose="020F0502020204030204" pitchFamily="34" charset="0"/>
                <a:cs typeface="Calibri" panose="020F0502020204030204" pitchFamily="34" charset="0"/>
              </a:rPr>
              <a:t> for information about how to get your pupils’ work published in one of our 2022 </a:t>
            </a:r>
            <a:r>
              <a:rPr lang="en-GB" sz="1200" b="1" i="1" dirty="0">
                <a:effectLst/>
                <a:latin typeface="Calibri" panose="020F0502020204030204" pitchFamily="34" charset="0"/>
                <a:ea typeface="Calibri" panose="020F0502020204030204" pitchFamily="34" charset="0"/>
                <a:cs typeface="Calibri" panose="020F0502020204030204" pitchFamily="34" charset="0"/>
              </a:rPr>
              <a:t>Global</a:t>
            </a:r>
            <a:r>
              <a:rPr lang="en-GB" sz="1200" dirty="0">
                <a:effectLst/>
                <a:latin typeface="Calibri" panose="020F0502020204030204" pitchFamily="34" charset="0"/>
                <a:ea typeface="Calibri" panose="020F0502020204030204" pitchFamily="34" charset="0"/>
                <a:cs typeface="Calibri" panose="020F0502020204030204" pitchFamily="34" charset="0"/>
              </a:rPr>
              <a:t> </a:t>
            </a:r>
            <a:r>
              <a:rPr lang="en-GB" sz="1200" b="1" i="1" dirty="0">
                <a:effectLst/>
                <a:latin typeface="Calibri" panose="020F0502020204030204" pitchFamily="34" charset="0"/>
                <a:ea typeface="Calibri" panose="020F0502020204030204" pitchFamily="34" charset="0"/>
                <a:cs typeface="Calibri" panose="020F0502020204030204" pitchFamily="34" charset="0"/>
              </a:rPr>
              <a:t>Goal Getters</a:t>
            </a:r>
            <a:r>
              <a:rPr lang="en-GB" sz="1200" i="1" dirty="0">
                <a:effectLst/>
                <a:latin typeface="Calibri" panose="020F0502020204030204" pitchFamily="34" charset="0"/>
                <a:ea typeface="Calibri" panose="020F0502020204030204" pitchFamily="34" charset="0"/>
                <a:cs typeface="Calibri" panose="020F0502020204030204" pitchFamily="34" charset="0"/>
              </a:rPr>
              <a:t> </a:t>
            </a:r>
            <a:r>
              <a:rPr lang="en-GB" sz="1200" b="1" i="1" dirty="0">
                <a:effectLst/>
                <a:latin typeface="Calibri" panose="020F0502020204030204" pitchFamily="34" charset="0"/>
                <a:ea typeface="Calibri" panose="020F0502020204030204" pitchFamily="34" charset="0"/>
                <a:cs typeface="Calibri" panose="020F0502020204030204" pitchFamily="34" charset="0"/>
              </a:rPr>
              <a:t>online magazines, by kids, for kids</a:t>
            </a:r>
            <a:r>
              <a:rPr lang="en-GB" sz="1200" i="1" dirty="0">
                <a:effectLst/>
                <a:latin typeface="Calibri" panose="020F0502020204030204" pitchFamily="34" charset="0"/>
                <a:ea typeface="Calibri" panose="020F0502020204030204" pitchFamily="34" charset="0"/>
                <a:cs typeface="Calibri" panose="020F0502020204030204" pitchFamily="34" charset="0"/>
              </a:rPr>
              <a:t>!</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1" dirty="0"/>
          </a:p>
        </p:txBody>
      </p:sp>
      <p:sp>
        <p:nvSpPr>
          <p:cNvPr id="4" name="Slide Number Placeholder 3"/>
          <p:cNvSpPr>
            <a:spLocks noGrp="1"/>
          </p:cNvSpPr>
          <p:nvPr>
            <p:ph type="sldNum" sz="quarter" idx="5"/>
          </p:nvPr>
        </p:nvSpPr>
        <p:spPr/>
        <p:txBody>
          <a:bodyPr/>
          <a:lstStyle/>
          <a:p>
            <a:fld id="{DDD419F4-D791-41E3-8F48-C57B6378CBDD}" type="slidenum">
              <a:rPr lang="en-IE" smtClean="0"/>
              <a:t>14</a:t>
            </a:fld>
            <a:endParaRPr lang="en-IE" dirty="0"/>
          </a:p>
        </p:txBody>
      </p:sp>
    </p:spTree>
    <p:extLst>
      <p:ext uri="{BB962C8B-B14F-4D97-AF65-F5344CB8AC3E}">
        <p14:creationId xmlns:p14="http://schemas.microsoft.com/office/powerpoint/2010/main" val="2069628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Teacher notes: In your own time (no animations)</a:t>
            </a:r>
          </a:p>
          <a:p>
            <a:endParaRPr lang="en-IE" dirty="0"/>
          </a:p>
          <a:p>
            <a:pPr>
              <a:lnSpc>
                <a:spcPct val="107000"/>
              </a:lnSpc>
              <a:spcAft>
                <a:spcPts val="800"/>
              </a:spcAft>
            </a:pPr>
            <a:r>
              <a:rPr lang="en-IE" sz="1200" dirty="0">
                <a:effectLst/>
                <a:latin typeface="Calibri" panose="020F0502020204030204" pitchFamily="34" charset="0"/>
                <a:ea typeface="Calibri" panose="020F0502020204030204" pitchFamily="34" charset="0"/>
                <a:cs typeface="Times New Roman" panose="02020603050405020304" pitchFamily="18" charset="0"/>
              </a:rPr>
              <a:t>Depending on your class, you might like to encourage your pupils to test their what they have learned about the Global Goals and the work of Irish Aid by competing against the clock in our online </a:t>
            </a:r>
            <a:r>
              <a:rPr lang="en-IE" sz="1800" b="0" i="0" u="sng" strike="noStrike" dirty="0">
                <a:solidFill>
                  <a:srgbClr val="1155CC"/>
                </a:solidFill>
                <a:effectLst/>
                <a:latin typeface="Calibri" panose="020F0502020204030204" pitchFamily="34" charset="0"/>
              </a:rPr>
              <a:t>Global Goal Spinner Game</a:t>
            </a:r>
            <a:r>
              <a:rPr lang="en-IE" sz="1200" dirty="0">
                <a:effectLst/>
                <a:latin typeface="Calibri" panose="020F0502020204030204" pitchFamily="34" charset="0"/>
                <a:ea typeface="Calibri" panose="020F0502020204030204" pitchFamily="34" charset="0"/>
                <a:cs typeface="Times New Roman" panose="02020603050405020304" pitchFamily="18" charset="0"/>
              </a:rPr>
              <a:t>, available: </a:t>
            </a:r>
            <a:r>
              <a:rPr lang="en-IE" sz="1800" b="0" i="0" u="sng" strike="noStrike" dirty="0">
                <a:solidFill>
                  <a:srgbClr val="1155CC"/>
                </a:solidFill>
                <a:effectLst/>
                <a:latin typeface="Arial" panose="020B0604020202020204" pitchFamily="34" charset="0"/>
                <a:hlinkClick r:id="rId3"/>
              </a:rPr>
              <a:t>https://globalspinner.ourworldirishaidawards.ie/#/game/play</a:t>
            </a:r>
            <a:r>
              <a:rPr lang="en-IE" sz="1800" b="0" i="0" u="none" strike="noStrike" dirty="0">
                <a:solidFill>
                  <a:srgbClr val="000000"/>
                </a:solidFill>
                <a:effectLst/>
                <a:latin typeface="Arial" panose="020B0604020202020204" pitchFamily="34" charset="0"/>
              </a:rPr>
              <a:t> </a:t>
            </a:r>
            <a:endParaRPr lang="en-IE" dirty="0"/>
          </a:p>
        </p:txBody>
      </p:sp>
      <p:sp>
        <p:nvSpPr>
          <p:cNvPr id="4" name="Slide Number Placeholder 3"/>
          <p:cNvSpPr>
            <a:spLocks noGrp="1"/>
          </p:cNvSpPr>
          <p:nvPr>
            <p:ph type="sldNum" sz="quarter" idx="5"/>
          </p:nvPr>
        </p:nvSpPr>
        <p:spPr/>
        <p:txBody>
          <a:bodyPr/>
          <a:lstStyle/>
          <a:p>
            <a:fld id="{DDD419F4-D791-41E3-8F48-C57B6378CBDD}" type="slidenum">
              <a:rPr lang="en-IE" smtClean="0"/>
              <a:t>15</a:t>
            </a:fld>
            <a:endParaRPr lang="en-IE" dirty="0"/>
          </a:p>
        </p:txBody>
      </p:sp>
    </p:spTree>
    <p:extLst>
      <p:ext uri="{BB962C8B-B14F-4D97-AF65-F5344CB8AC3E}">
        <p14:creationId xmlns:p14="http://schemas.microsoft.com/office/powerpoint/2010/main" val="3352543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Teacher notes: Curriculum links (none)</a:t>
            </a:r>
          </a:p>
        </p:txBody>
      </p:sp>
      <p:sp>
        <p:nvSpPr>
          <p:cNvPr id="4" name="Slide Number Placeholder 3"/>
          <p:cNvSpPr>
            <a:spLocks noGrp="1"/>
          </p:cNvSpPr>
          <p:nvPr>
            <p:ph type="sldNum" sz="quarter" idx="5"/>
          </p:nvPr>
        </p:nvSpPr>
        <p:spPr/>
        <p:txBody>
          <a:bodyPr/>
          <a:lstStyle/>
          <a:p>
            <a:fld id="{DDD419F4-D791-41E3-8F48-C57B6378CBDD}" type="slidenum">
              <a:rPr lang="en-IE" smtClean="0"/>
              <a:t>2</a:t>
            </a:fld>
            <a:endParaRPr lang="en-IE" dirty="0"/>
          </a:p>
        </p:txBody>
      </p:sp>
    </p:spTree>
    <p:extLst>
      <p:ext uri="{BB962C8B-B14F-4D97-AF65-F5344CB8AC3E}">
        <p14:creationId xmlns:p14="http://schemas.microsoft.com/office/powerpoint/2010/main" val="2597346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Lesson content (no animations)</a:t>
            </a:r>
          </a:p>
          <a:p>
            <a:endParaRPr lang="en-US" dirty="0"/>
          </a:p>
        </p:txBody>
      </p:sp>
      <p:sp>
        <p:nvSpPr>
          <p:cNvPr id="4" name="Slide Number Placeholder 3"/>
          <p:cNvSpPr>
            <a:spLocks noGrp="1"/>
          </p:cNvSpPr>
          <p:nvPr>
            <p:ph type="sldNum" sz="quarter" idx="5"/>
          </p:nvPr>
        </p:nvSpPr>
        <p:spPr/>
        <p:txBody>
          <a:bodyPr/>
          <a:lstStyle/>
          <a:p>
            <a:fld id="{DDD419F4-D791-41E3-8F48-C57B6378CBDD}" type="slidenum">
              <a:rPr lang="en-IE" smtClean="0"/>
              <a:t>3</a:t>
            </a:fld>
            <a:endParaRPr lang="en-IE" dirty="0"/>
          </a:p>
        </p:txBody>
      </p:sp>
    </p:spTree>
    <p:extLst>
      <p:ext uri="{BB962C8B-B14F-4D97-AF65-F5344CB8AC3E}">
        <p14:creationId xmlns:p14="http://schemas.microsoft.com/office/powerpoint/2010/main" val="66545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Teacher notes: Learning intentions (3 consecutive animations at * Click)</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Sensitivity note: </a:t>
            </a:r>
            <a:r>
              <a:rPr lang="en-IE" sz="1800" dirty="0">
                <a:effectLst/>
                <a:latin typeface="Calibri" panose="020F0502020204030204" pitchFamily="34" charset="0"/>
                <a:ea typeface="Calibri" panose="020F0502020204030204" pitchFamily="34" charset="0"/>
                <a:cs typeface="Times New Roman" panose="02020603050405020304" pitchFamily="18" charset="0"/>
              </a:rPr>
              <a:t>As their teacher, you know your own pupils well. Please feel free to edit the learning intentions and the activities in this lesson to best suit the context and needs of the children in your class.</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i="0" u="none" strike="noStrike" dirty="0">
                <a:solidFill>
                  <a:srgbClr val="000000"/>
                </a:solidFill>
                <a:effectLst/>
                <a:latin typeface="Calibri" panose="020F0502020204030204" pitchFamily="34" charset="0"/>
              </a:rPr>
              <a:t>See also our </a:t>
            </a:r>
            <a:r>
              <a:rPr lang="en-US" sz="1800" b="0" i="0" u="sng" strike="noStrike" dirty="0">
                <a:solidFill>
                  <a:srgbClr val="000000"/>
                </a:solidFill>
                <a:effectLst/>
                <a:latin typeface="Calibri" panose="020F0502020204030204" pitchFamily="34" charset="0"/>
              </a:rPr>
              <a:t>Good Practice Guidelines for teaching about Poverty and development</a:t>
            </a:r>
            <a:r>
              <a:rPr lang="en-US" sz="1800" b="0" i="0" u="sng" strike="noStrike" dirty="0">
                <a:solidFill>
                  <a:srgbClr val="1155CC"/>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in the lesson plan section of our website</a:t>
            </a:r>
            <a:r>
              <a:rPr lang="en-US" sz="1800" b="0" i="1" u="none" strike="noStrike" dirty="0">
                <a:solidFill>
                  <a:srgbClr val="000000"/>
                </a:solidFill>
                <a:effectLst/>
                <a:latin typeface="Calibri" panose="020F0502020204030204" pitchFamily="34" charset="0"/>
              </a:rPr>
              <a:t>:</a:t>
            </a:r>
            <a:r>
              <a:rPr lang="en-US" sz="1800" b="0" i="1" u="none" strike="noStrike" dirty="0">
                <a:solidFill>
                  <a:srgbClr val="000000"/>
                </a:solidFill>
                <a:effectLst/>
                <a:latin typeface="Calibri" panose="020F0502020204030204" pitchFamily="34" charset="0"/>
                <a:hlinkClick r:id="rId3"/>
              </a:rPr>
              <a:t> </a:t>
            </a:r>
            <a:r>
              <a:rPr lang="en-US" sz="1800" b="0" i="0" u="sng" strike="noStrike" dirty="0">
                <a:solidFill>
                  <a:srgbClr val="1155CC"/>
                </a:solidFill>
                <a:effectLst/>
                <a:latin typeface="Calibri" panose="020F0502020204030204" pitchFamily="34" charset="0"/>
                <a:hlinkClick r:id="rId3"/>
              </a:rPr>
              <a:t>www.ourworldirishaidawards.ie</a:t>
            </a:r>
            <a:endParaRPr lang="en-US" sz="1800" b="0" i="0" u="sng" strike="noStrike" dirty="0">
              <a:solidFill>
                <a:srgbClr val="1155CC"/>
              </a:solidFill>
              <a:effectLst/>
              <a:latin typeface="Calibri" panose="020F0502020204030204" pitchFamily="34"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This lesson (Two) is all about the work that Irish Aid does in different countries for the wellbeing of all people and our planet.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Irish Aid is part of the Irish Government. Irish Aid works together with other governments, with different groups (non-governmental organizations (NGOs) or charities), and with communities in countries all around our world.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Depending on your class, you might like to share that they will be entering some of their work to the Our World Irish Aid Awards.  The Our World Irish Aid Awards are a way for children and young people, like the pupils in your class, to learn about what Irish Aid does, to learn about the Global Goals, and to think about ways that they can work for the wellbeing of people and planet.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Ask for volunteers to read the three learning intentions for Lesson Two.</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b="1" dirty="0">
                <a:effectLst/>
                <a:latin typeface="Calibri" panose="020F0502020204030204" pitchFamily="34" charset="0"/>
                <a:ea typeface="Calibri" panose="020F0502020204030204" pitchFamily="34" charset="0"/>
                <a:cs typeface="Times New Roman" panose="02020603050405020304" pitchFamily="18" charset="0"/>
              </a:rPr>
              <a:t>Click</a:t>
            </a:r>
            <a:r>
              <a:rPr lang="en-IE" sz="1800" dirty="0">
                <a:effectLst/>
                <a:latin typeface="Calibri" panose="020F0502020204030204" pitchFamily="34" charset="0"/>
                <a:ea typeface="Calibri" panose="020F0502020204030204" pitchFamily="34" charset="0"/>
                <a:cs typeface="Times New Roman" panose="02020603050405020304" pitchFamily="18" charset="0"/>
              </a:rPr>
              <a:t> to animate in the three learning intentions for this lesson, one after another</a:t>
            </a:r>
          </a:p>
        </p:txBody>
      </p:sp>
      <p:sp>
        <p:nvSpPr>
          <p:cNvPr id="4" name="Slide Number Placeholder 3"/>
          <p:cNvSpPr>
            <a:spLocks noGrp="1"/>
          </p:cNvSpPr>
          <p:nvPr>
            <p:ph type="sldNum" sz="quarter" idx="5"/>
          </p:nvPr>
        </p:nvSpPr>
        <p:spPr/>
        <p:txBody>
          <a:bodyPr/>
          <a:lstStyle/>
          <a:p>
            <a:fld id="{DDD419F4-D791-41E3-8F48-C57B6378CBDD}" type="slidenum">
              <a:rPr lang="en-IE" smtClean="0"/>
              <a:t>4</a:t>
            </a:fld>
            <a:endParaRPr lang="en-IE" dirty="0"/>
          </a:p>
        </p:txBody>
      </p:sp>
    </p:spTree>
    <p:extLst>
      <p:ext uri="{BB962C8B-B14F-4D97-AF65-F5344CB8AC3E}">
        <p14:creationId xmlns:p14="http://schemas.microsoft.com/office/powerpoint/2010/main" val="4132782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Teacher notes: Activity 1/Slide 1 of 3 (Making a difference: input) </a:t>
            </a:r>
            <a:r>
              <a:rPr lang="en-IE" sz="1800" b="1" i="0" dirty="0"/>
              <a:t>(2 animations at * Click)</a:t>
            </a:r>
            <a:endParaRPr lang="en-IE" sz="1800" b="1"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u="non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 Government of Ireland has a programme for overseas development cooperation called Irish Aid. Overseas development cooperation is a term that can be difficult to understand. It means a programme that works to end world hunger and poverty and tackle climate change on behalf of the people of Ireland. </a:t>
            </a:r>
            <a:r>
              <a:rPr lang="en-GB" sz="1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For this reason, it is important that we know what Irish Aid does to try to make our world a better place. Irish Aid works with other governments, with different groups (NGOs or charities), and with communities, in countries all over our world, to try to make the Global Goals happen; so that everyone everywhere, now and in the future, can live on a healthy planet and in a better world.  </a:t>
            </a:r>
            <a:endParaRPr lang="en-I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 Click </a:t>
            </a:r>
            <a:r>
              <a:rPr lang="en-GB" sz="1800" dirty="0">
                <a:effectLst/>
                <a:latin typeface="Calibri" panose="020F0502020204030204" pitchFamily="34" charset="0"/>
                <a:ea typeface="Calibri" panose="020F0502020204030204" pitchFamily="34" charset="0"/>
                <a:cs typeface="Times New Roman" panose="02020603050405020304" pitchFamily="18" charset="0"/>
              </a:rPr>
              <a:t>to animate in the photograph of the Women in Crisis Movement staff member</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This photo is of a lady who works with a non-governmental organization (NGO or charity) in Sierra Leone called the Women in Crisis Movement.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In 2020,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Irish Aid supported the United Nations Population Fund (UNFPA) and the Women in Crisis Movement to give radios to girls from disadvantaged families so that they could listen to their lessons on the radio when schools closed because of Covid-19.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This is an example of the type of work that Irish Aid supports in different countries around our world.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 Click </a:t>
            </a:r>
            <a:r>
              <a:rPr lang="en-IE" sz="1800" dirty="0">
                <a:effectLst/>
                <a:latin typeface="Calibri" panose="020F0502020204030204" pitchFamily="34" charset="0"/>
                <a:ea typeface="Calibri" panose="020F0502020204030204" pitchFamily="34" charset="0"/>
                <a:cs typeface="Times New Roman" panose="02020603050405020304" pitchFamily="18" charset="0"/>
              </a:rPr>
              <a:t>to animate in the 17 Global Goals gif</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Which Global Goals can be linked to the example of Irish Aid supported work in Sierra Leone? </a:t>
            </a:r>
            <a:r>
              <a:rPr lang="en-IE" sz="1800" dirty="0">
                <a:effectLst/>
                <a:latin typeface="Calibri" panose="020F0502020204030204" pitchFamily="34" charset="0"/>
                <a:ea typeface="Calibri" panose="020F0502020204030204" pitchFamily="34" charset="0"/>
                <a:cs typeface="Times New Roman" panose="02020603050405020304" pitchFamily="18" charset="0"/>
              </a:rPr>
              <a:t>(possible answers: Goal 4: Quality education, Goal 5: Gender equality, Goal 10: Reduced inequalities, Goal 17: Partnership for the Goals)</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The 17 Global Goals are universal. This means that they are for everyone and especially the people in our world who are most at risk – those who do not have enough good food or clean water to live well or people who cannot afford to send their children to school or get medical help when they need it.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The fact that the Goals are universal means that we all have a responsibility to do something about the Global Goals. This applies to individual people, like you and me, but also to countries. Countries that have more money and resources, like Ireland, should support countries with less, for example, Sierra Leone, so that the Global Goals happen.  This is what Irish Aid, on behalf of the people of Ireland, is trying to do.</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A</a:t>
            </a:r>
            <a:r>
              <a:rPr lang="en-GB" sz="1800" i="1" dirty="0">
                <a:effectLst/>
                <a:latin typeface="Calibri" panose="020F0502020204030204" pitchFamily="34" charset="0"/>
                <a:ea typeface="Calibri" panose="020F0502020204030204" pitchFamily="34" charset="0"/>
                <a:cs typeface="Times New Roman" panose="02020603050405020304" pitchFamily="18" charset="0"/>
              </a:rPr>
              <a:t>s we all learn to live with COVID-19, it’s more important than ever that we think about the wellbeing of people and planet and work to make the Global Goals happen by looking after ourselves, each other, and our world.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more information about Irish Aid see: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www.irishaid.ie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D419F4-D791-41E3-8F48-C57B6378CBDD}" type="slidenum">
              <a:rPr lang="en-IE" smtClean="0"/>
              <a:t>5</a:t>
            </a:fld>
            <a:endParaRPr lang="en-IE" dirty="0"/>
          </a:p>
        </p:txBody>
      </p:sp>
    </p:spTree>
    <p:extLst>
      <p:ext uri="{BB962C8B-B14F-4D97-AF65-F5344CB8AC3E}">
        <p14:creationId xmlns:p14="http://schemas.microsoft.com/office/powerpoint/2010/main" val="1936967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Activity 1/Slide 2 of 3 </a:t>
            </a:r>
            <a:r>
              <a:rPr lang="en-IE" sz="1200" b="1" dirty="0">
                <a:effectLst/>
                <a:latin typeface="Calibri" panose="020F0502020204030204" pitchFamily="34" charset="0"/>
                <a:ea typeface="Calibri" panose="020F0502020204030204" pitchFamily="34" charset="0"/>
                <a:cs typeface="Times New Roman" panose="02020603050405020304" pitchFamily="18" charset="0"/>
              </a:rPr>
              <a:t>(Making a difference: story</a:t>
            </a:r>
            <a:r>
              <a:rPr lang="en-IE" b="1" dirty="0"/>
              <a:t>) </a:t>
            </a:r>
            <a:r>
              <a:rPr lang="en-IE" b="1" i="0" dirty="0"/>
              <a:t>(no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1" dirty="0"/>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Invite volunteers to read the Starfish Story.</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Discuss the story using the following prompt questions:</a:t>
            </a: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Who are the characters in the story?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What is the setting?</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What is the problem?</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What happens to the characters?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What is the climax or the most exciting point of the story?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How is the problem solved?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How have the characters changed?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Like the child in the story, Ireland is just one small country, but we have a really good reputation all around the world as a country that works for the wellbeing of people and our planet through Irish Aid,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the Government of Ireland’s programme for overseas development cooperation.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1" dirty="0"/>
          </a:p>
        </p:txBody>
      </p:sp>
      <p:sp>
        <p:nvSpPr>
          <p:cNvPr id="4" name="Slide Number Placeholder 3"/>
          <p:cNvSpPr>
            <a:spLocks noGrp="1"/>
          </p:cNvSpPr>
          <p:nvPr>
            <p:ph type="sldNum" sz="quarter" idx="5"/>
          </p:nvPr>
        </p:nvSpPr>
        <p:spPr/>
        <p:txBody>
          <a:bodyPr/>
          <a:lstStyle/>
          <a:p>
            <a:fld id="{DDD419F4-D791-41E3-8F48-C57B6378CBDD}" type="slidenum">
              <a:rPr lang="en-IE" smtClean="0"/>
              <a:t>6</a:t>
            </a:fld>
            <a:endParaRPr lang="en-IE" dirty="0"/>
          </a:p>
        </p:txBody>
      </p:sp>
    </p:spTree>
    <p:extLst>
      <p:ext uri="{BB962C8B-B14F-4D97-AF65-F5344CB8AC3E}">
        <p14:creationId xmlns:p14="http://schemas.microsoft.com/office/powerpoint/2010/main" val="2706668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Activity 1/Slide 2 of 3 (Making a difference) </a:t>
            </a:r>
            <a:r>
              <a:rPr lang="en-IE" b="1" i="1" dirty="0"/>
              <a:t>(no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1" dirty="0"/>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Draw a starfish with five arms in your copy/on a piece of paper.</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Take a minute to recall what you know about Irish Aid.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Write things that you know about Irish Aid on the arms of your starfish.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Share what you have written with a friend, then write down any additional things about Irish Aid on your starfish that your friend had and you did not.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Depending on your class, you might like to use the following prompt questions as a support:</a:t>
            </a: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Before these lessons, where/have you heard of Irish Aid?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What do people that work in Irish Aid do?</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Where in the world does Irish Aid work?  Can you name any of the countries?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What other groups or organizations does Irish Aid work with?</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Keep your starfish, as you will need it towards the end of this lesson </a:t>
            </a:r>
            <a:r>
              <a:rPr lang="en-IE" sz="1800" dirty="0">
                <a:effectLst/>
                <a:latin typeface="Calibri" panose="020F0502020204030204" pitchFamily="34" charset="0"/>
                <a:ea typeface="Calibri" panose="020F0502020204030204" pitchFamily="34" charset="0"/>
                <a:cs typeface="Times New Roman" panose="02020603050405020304" pitchFamily="18" charset="0"/>
              </a:rPr>
              <a:t>(see Slide 12/notes).</a:t>
            </a:r>
          </a:p>
        </p:txBody>
      </p:sp>
      <p:sp>
        <p:nvSpPr>
          <p:cNvPr id="4" name="Slide Number Placeholder 3"/>
          <p:cNvSpPr>
            <a:spLocks noGrp="1"/>
          </p:cNvSpPr>
          <p:nvPr>
            <p:ph type="sldNum" sz="quarter" idx="5"/>
          </p:nvPr>
        </p:nvSpPr>
        <p:spPr/>
        <p:txBody>
          <a:bodyPr/>
          <a:lstStyle/>
          <a:p>
            <a:fld id="{DDD419F4-D791-41E3-8F48-C57B6378CBDD}" type="slidenum">
              <a:rPr lang="en-IE" smtClean="0"/>
              <a:t>7</a:t>
            </a:fld>
            <a:endParaRPr lang="en-IE" dirty="0"/>
          </a:p>
        </p:txBody>
      </p:sp>
    </p:spTree>
    <p:extLst>
      <p:ext uri="{BB962C8B-B14F-4D97-AF65-F5344CB8AC3E}">
        <p14:creationId xmlns:p14="http://schemas.microsoft.com/office/powerpoint/2010/main" val="314687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Activity 2/Slide 1 of 5 </a:t>
            </a:r>
            <a:r>
              <a:rPr lang="en-IE" sz="1200" b="1" dirty="0">
                <a:effectLst/>
                <a:latin typeface="Calibri" panose="020F0502020204030204" pitchFamily="34" charset="0"/>
                <a:ea typeface="Calibri" panose="020F0502020204030204" pitchFamily="34" charset="0"/>
                <a:cs typeface="Times New Roman" panose="02020603050405020304" pitchFamily="18" charset="0"/>
              </a:rPr>
              <a:t>(Stories of progress</a:t>
            </a:r>
            <a:r>
              <a:rPr lang="en-IE" b="1" dirty="0"/>
              <a:t>) </a:t>
            </a:r>
            <a:r>
              <a:rPr lang="en-IE" b="1" i="1" dirty="0"/>
              <a:t>(no animation)</a:t>
            </a:r>
          </a:p>
          <a:p>
            <a:endParaRPr lang="en-US" dirty="0"/>
          </a:p>
          <a:p>
            <a:pPr>
              <a:lnSpc>
                <a:spcPct val="107000"/>
              </a:lnSpc>
              <a:spcAft>
                <a:spcPts val="800"/>
              </a:spcAft>
            </a:pPr>
            <a:r>
              <a:rPr lang="en-US" sz="1800" b="1" i="0" u="none" strike="noStrike" dirty="0">
                <a:solidFill>
                  <a:srgbClr val="000000"/>
                </a:solidFill>
                <a:effectLst/>
                <a:latin typeface="Calibri" panose="020F0502020204030204" pitchFamily="34" charset="0"/>
              </a:rPr>
              <a:t>Sensitivity note</a:t>
            </a:r>
            <a:r>
              <a:rPr lang="en-US" sz="1800" b="0" i="0" u="none" strike="noStrike" dirty="0">
                <a:solidFill>
                  <a:srgbClr val="000000"/>
                </a:solidFill>
                <a:effectLst/>
                <a:latin typeface="Calibri" panose="020F0502020204030204" pitchFamily="34" charset="0"/>
              </a:rPr>
              <a:t>: If you have pupils who are from or have family from/in one of the countries in Activity 2, you might like to firstly check in with them, to see whether they would like to contribute any thoughts as you run through Slides 9-12– see our </a:t>
            </a:r>
            <a:r>
              <a:rPr lang="en-US" sz="1800" b="0" i="0" u="sng" strike="noStrike" dirty="0">
                <a:solidFill>
                  <a:srgbClr val="000000"/>
                </a:solidFill>
                <a:effectLst/>
                <a:latin typeface="Calibri" panose="020F0502020204030204" pitchFamily="34" charset="0"/>
              </a:rPr>
              <a:t>Good Practice Guidelines for teaching about poverty and development </a:t>
            </a:r>
            <a:r>
              <a:rPr lang="en-US" sz="1800" b="0" i="0" u="none" strike="noStrike" dirty="0">
                <a:solidFill>
                  <a:srgbClr val="000000"/>
                </a:solidFill>
                <a:effectLst/>
                <a:latin typeface="Calibri" panose="020F0502020204030204" pitchFamily="34" charset="0"/>
              </a:rPr>
              <a:t>in the lesson plan section of our website:</a:t>
            </a:r>
            <a:r>
              <a:rPr lang="en-US" sz="1800" b="0" i="0" u="none" strike="noStrike" dirty="0">
                <a:solidFill>
                  <a:srgbClr val="000000"/>
                </a:solidFill>
                <a:effectLst/>
                <a:latin typeface="Calibri" panose="020F0502020204030204" pitchFamily="34" charset="0"/>
                <a:hlinkClick r:id="rId3"/>
              </a:rPr>
              <a:t> </a:t>
            </a:r>
            <a:r>
              <a:rPr lang="en-US" sz="1800" b="0" i="0" u="sng" strike="noStrike" dirty="0">
                <a:solidFill>
                  <a:srgbClr val="0563C1"/>
                </a:solidFill>
                <a:effectLst/>
                <a:latin typeface="Calibri" panose="020F0502020204030204" pitchFamily="34" charset="0"/>
                <a:hlinkClick r:id="rId3"/>
              </a:rPr>
              <a:t>www.ourworldirishaidawards.ie</a:t>
            </a:r>
            <a:endParaRPr lang="en-US" sz="1800" b="0" i="0" u="sng" strike="noStrike" dirty="0">
              <a:solidFill>
                <a:srgbClr val="0563C1"/>
              </a:solidFill>
              <a:effectLst/>
              <a:latin typeface="Calibri" panose="020F0502020204030204" pitchFamily="34"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Let’s find out more about Irish Aid supported work to progress the Global Goals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in countries all over our world</a:t>
            </a:r>
            <a:r>
              <a:rPr lang="en-IE"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NB: The information on Slides 9-12 will support your pupils to test what they have learned about the Global Goals and the work of Irish Aid by competing against the clock in our online Global Goal Spinner game, available: https://globalspinner.ourworldirishaidawards.ie/#/game/title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6119BD-EFE4-C24A-9489-974E589FF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Activity 2/Slide 2 of 5 </a:t>
            </a:r>
            <a:r>
              <a:rPr lang="en-IE" sz="1200" b="1" dirty="0">
                <a:effectLst/>
                <a:latin typeface="Calibri" panose="020F0502020204030204" pitchFamily="34" charset="0"/>
                <a:ea typeface="Calibri" panose="020F0502020204030204" pitchFamily="34" charset="0"/>
                <a:cs typeface="Times New Roman" panose="02020603050405020304" pitchFamily="18" charset="0"/>
              </a:rPr>
              <a:t>(Stories of progress</a:t>
            </a:r>
            <a:r>
              <a:rPr lang="en-IE" b="1" dirty="0"/>
              <a:t>) </a:t>
            </a:r>
            <a:r>
              <a:rPr lang="en-IE" b="1" i="0" dirty="0"/>
              <a:t>(no animations)</a:t>
            </a:r>
            <a:endParaRPr lang="en-IE"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b="0" i="1" dirty="0"/>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Read aloud the information about Zambia and Vietnam on the slide.</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Think about the stories of progress in Zambia and Vietnam and the Global Goals that these are helping to make happen.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Tell a partner which of the stories of progress you find most interesting and why.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0" dirty="0"/>
          </a:p>
        </p:txBody>
      </p:sp>
    </p:spTree>
    <p:extLst>
      <p:ext uri="{BB962C8B-B14F-4D97-AF65-F5344CB8AC3E}">
        <p14:creationId xmlns:p14="http://schemas.microsoft.com/office/powerpoint/2010/main" val="16592049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E48D-A1E4-4C3E-9E7B-38A54017FE9E}"/>
              </a:ext>
            </a:extLst>
          </p:cNvPr>
          <p:cNvSpPr>
            <a:spLocks noGrp="1"/>
          </p:cNvSpPr>
          <p:nvPr>
            <p:ph type="ctrTitle"/>
          </p:nvPr>
        </p:nvSpPr>
        <p:spPr>
          <a:xfrm>
            <a:off x="1524000" y="356553"/>
            <a:ext cx="9144000" cy="2387600"/>
          </a:xfrm>
          <a:prstGeom prst="rect">
            <a:avLst/>
          </a:prstGeom>
        </p:spPr>
        <p:txBody>
          <a:bodyPr anchor="b"/>
          <a:lstStyle>
            <a:lvl1pPr algn="ctr">
              <a:defRPr sz="6600">
                <a:solidFill>
                  <a:schemeClr val="accent3"/>
                </a:solidFill>
              </a:defRPr>
            </a:lvl1pPr>
          </a:lstStyle>
          <a:p>
            <a:r>
              <a:rPr lang="en-GB" dirty="0"/>
              <a:t>Click to edit Master title style</a:t>
            </a:r>
            <a:endParaRPr lang="en-IE" dirty="0"/>
          </a:p>
        </p:txBody>
      </p:sp>
      <p:sp>
        <p:nvSpPr>
          <p:cNvPr id="3" name="Subtitle 2">
            <a:extLst>
              <a:ext uri="{FF2B5EF4-FFF2-40B4-BE49-F238E27FC236}">
                <a16:creationId xmlns:a16="http://schemas.microsoft.com/office/drawing/2014/main" id="{27BE50D9-D233-45AB-BC42-92703E9560F2}"/>
              </a:ext>
            </a:extLst>
          </p:cNvPr>
          <p:cNvSpPr>
            <a:spLocks noGrp="1"/>
          </p:cNvSpPr>
          <p:nvPr>
            <p:ph type="subTitle" idx="1"/>
          </p:nvPr>
        </p:nvSpPr>
        <p:spPr>
          <a:xfrm>
            <a:off x="1524000" y="2859088"/>
            <a:ext cx="9144000" cy="8785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IE" dirty="0"/>
          </a:p>
        </p:txBody>
      </p:sp>
      <p:sp>
        <p:nvSpPr>
          <p:cNvPr id="6" name="Slide Number Placeholder 5">
            <a:extLst>
              <a:ext uri="{FF2B5EF4-FFF2-40B4-BE49-F238E27FC236}">
                <a16:creationId xmlns:a16="http://schemas.microsoft.com/office/drawing/2014/main" id="{12C8105A-FC55-44D4-8198-0D565BBBE9DB}"/>
              </a:ext>
            </a:extLst>
          </p:cNvPr>
          <p:cNvSpPr>
            <a:spLocks noGrp="1"/>
          </p:cNvSpPr>
          <p:nvPr>
            <p:ph type="sldNum" sz="quarter" idx="12"/>
          </p:nvPr>
        </p:nvSpPr>
        <p:spPr>
          <a:xfrm>
            <a:off x="287655" y="6318567"/>
            <a:ext cx="1009650" cy="365125"/>
          </a:xfrm>
        </p:spPr>
        <p:txBody>
          <a:bodyPr/>
          <a:lstStyle>
            <a:lvl1pPr algn="l">
              <a:defRPr/>
            </a:lvl1pPr>
          </a:lstStyle>
          <a:p>
            <a:pPr algn="l"/>
            <a:fld id="{6409BFAD-CFE0-470E-B2F4-9419CA47F564}" type="slidenum">
              <a:rPr lang="en-IE" smtClean="0"/>
              <a:pPr/>
              <a:t>‹#›</a:t>
            </a:fld>
            <a:endParaRPr lang="en-IE" dirty="0"/>
          </a:p>
        </p:txBody>
      </p:sp>
    </p:spTree>
    <p:extLst>
      <p:ext uri="{BB962C8B-B14F-4D97-AF65-F5344CB8AC3E}">
        <p14:creationId xmlns:p14="http://schemas.microsoft.com/office/powerpoint/2010/main" val="1324449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9C1A-D130-4092-BACA-CC385FDB2058}"/>
              </a:ext>
            </a:extLst>
          </p:cNvPr>
          <p:cNvSpPr>
            <a:spLocks noGrp="1"/>
          </p:cNvSpPr>
          <p:nvPr>
            <p:ph type="title"/>
          </p:nvPr>
        </p:nvSpPr>
        <p:spPr>
          <a:xfrm>
            <a:off x="232410" y="768350"/>
            <a:ext cx="10515600" cy="2852737"/>
          </a:xfrm>
          <a:prstGeom prst="rect">
            <a:avLst/>
          </a:prstGeo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1E370C10-3D59-428A-BD23-D6A22A6DF798}"/>
              </a:ext>
            </a:extLst>
          </p:cNvPr>
          <p:cNvSpPr>
            <a:spLocks noGrp="1"/>
          </p:cNvSpPr>
          <p:nvPr>
            <p:ph type="body" idx="1"/>
          </p:nvPr>
        </p:nvSpPr>
        <p:spPr>
          <a:xfrm>
            <a:off x="232410" y="39265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AD9CEB5B-1513-4500-B2CE-317865A9DC37}"/>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90480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A504-9F42-4A07-8E52-A909F656693E}"/>
              </a:ext>
            </a:extLst>
          </p:cNvPr>
          <p:cNvSpPr>
            <a:spLocks noGrp="1"/>
          </p:cNvSpPr>
          <p:nvPr>
            <p:ph type="title"/>
          </p:nvPr>
        </p:nvSpPr>
        <p:spPr>
          <a:xfrm>
            <a:off x="236220" y="232716"/>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04890214-C560-40D9-ABF5-80E3A117722A}"/>
              </a:ext>
            </a:extLst>
          </p:cNvPr>
          <p:cNvSpPr>
            <a:spLocks noGrp="1"/>
          </p:cNvSpPr>
          <p:nvPr>
            <p:ph idx="1"/>
          </p:nvPr>
        </p:nvSpPr>
        <p:spPr>
          <a:xfrm>
            <a:off x="232410" y="1562399"/>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Slide Number Placeholder 5">
            <a:extLst>
              <a:ext uri="{FF2B5EF4-FFF2-40B4-BE49-F238E27FC236}">
                <a16:creationId xmlns:a16="http://schemas.microsoft.com/office/drawing/2014/main" id="{51042445-E822-4A5E-A0AA-A2E79785977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4066419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52F8-635D-4CCC-8863-4B877C0915D4}"/>
              </a:ext>
            </a:extLst>
          </p:cNvPr>
          <p:cNvSpPr>
            <a:spLocks noGrp="1"/>
          </p:cNvSpPr>
          <p:nvPr>
            <p:ph type="title"/>
          </p:nvPr>
        </p:nvSpPr>
        <p:spPr>
          <a:xfrm>
            <a:off x="232410" y="320675"/>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EFB0C9AC-EC9D-4988-B138-61B19E2612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8F8F13E0-6305-4B18-925D-D9EAECAADF3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Slide Number Placeholder 6">
            <a:extLst>
              <a:ext uri="{FF2B5EF4-FFF2-40B4-BE49-F238E27FC236}">
                <a16:creationId xmlns:a16="http://schemas.microsoft.com/office/drawing/2014/main" id="{647F1F1B-DA8B-4CB7-87AA-521D901485B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179742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AD18-F6FC-476D-AD56-9B24EDEDF97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C743001F-73BD-483F-9786-0B5A0A8ADD18}"/>
              </a:ext>
            </a:extLst>
          </p:cNvPr>
          <p:cNvSpPr>
            <a:spLocks noGrp="1"/>
          </p:cNvSpPr>
          <p:nvPr>
            <p:ph type="body" idx="1"/>
          </p:nvPr>
        </p:nvSpPr>
        <p:spPr>
          <a:xfrm>
            <a:off x="839788" y="1681163"/>
            <a:ext cx="5157787" cy="823912"/>
          </a:xfrm>
        </p:spPr>
        <p:txBody>
          <a:bodyPr anchor="b"/>
          <a:lstStyle>
            <a:lvl1pPr marL="0" indent="0" algn="ctr">
              <a:buNone/>
              <a:defRPr sz="2400" b="1">
                <a:solidFill>
                  <a:schemeClr val="accent4"/>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A887F2-8695-4623-B863-CB552F538C2F}"/>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ext Placeholder 4">
            <a:extLst>
              <a:ext uri="{FF2B5EF4-FFF2-40B4-BE49-F238E27FC236}">
                <a16:creationId xmlns:a16="http://schemas.microsoft.com/office/drawing/2014/main" id="{FDE81C25-08C2-4B09-A1F2-421463BF092A}"/>
              </a:ext>
            </a:extLst>
          </p:cNvPr>
          <p:cNvSpPr>
            <a:spLocks noGrp="1"/>
          </p:cNvSpPr>
          <p:nvPr>
            <p:ph type="body" sz="quarter" idx="3"/>
          </p:nvPr>
        </p:nvSpPr>
        <p:spPr>
          <a:xfrm>
            <a:off x="6172200" y="1681163"/>
            <a:ext cx="5183188" cy="823912"/>
          </a:xfrm>
        </p:spPr>
        <p:txBody>
          <a:bodyPr anchor="b"/>
          <a:lstStyle>
            <a:lvl1pPr marL="0" indent="0" algn="ctr">
              <a:buNone/>
              <a:defRPr sz="2400" b="1">
                <a:solidFill>
                  <a:schemeClr val="accent6"/>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EDA637B9-5E45-48E0-AA11-B9EA34313FA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9" name="Slide Number Placeholder 8">
            <a:extLst>
              <a:ext uri="{FF2B5EF4-FFF2-40B4-BE49-F238E27FC236}">
                <a16:creationId xmlns:a16="http://schemas.microsoft.com/office/drawing/2014/main" id="{B05E493D-4F74-4031-848B-A82DBECAC48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939397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401B0-119B-4B4A-8449-AE4C161DFC8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317523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D7AB-7EB3-4AAA-9F9C-436A51B6F146}"/>
              </a:ext>
            </a:extLst>
          </p:cNvPr>
          <p:cNvSpPr>
            <a:spLocks noGrp="1"/>
          </p:cNvSpPr>
          <p:nvPr>
            <p:ph type="title"/>
          </p:nvPr>
        </p:nvSpPr>
        <p:spPr>
          <a:xfrm>
            <a:off x="232410" y="842169"/>
            <a:ext cx="3932237" cy="1600200"/>
          </a:xfrm>
          <a:prstGeom prst="rect">
            <a:avLst/>
          </a:prstGeom>
        </p:spPr>
        <p:txBody>
          <a:bodyPr anchor="b"/>
          <a:lstStyle>
            <a:lvl1pPr>
              <a:defRPr sz="3200"/>
            </a:lvl1pPr>
          </a:lstStyle>
          <a:p>
            <a:r>
              <a:rPr lang="en-GB" dirty="0"/>
              <a:t>Click to edit Master title style</a:t>
            </a:r>
            <a:endParaRPr lang="en-IE" dirty="0"/>
          </a:p>
        </p:txBody>
      </p:sp>
      <p:sp>
        <p:nvSpPr>
          <p:cNvPr id="3" name="Content Placeholder 2">
            <a:extLst>
              <a:ext uri="{FF2B5EF4-FFF2-40B4-BE49-F238E27FC236}">
                <a16:creationId xmlns:a16="http://schemas.microsoft.com/office/drawing/2014/main" id="{B9813AFC-BF0D-40F5-B1E9-70019B3A73E5}"/>
              </a:ext>
            </a:extLst>
          </p:cNvPr>
          <p:cNvSpPr>
            <a:spLocks noGrp="1"/>
          </p:cNvSpPr>
          <p:nvPr>
            <p:ph idx="1"/>
          </p:nvPr>
        </p:nvSpPr>
        <p:spPr>
          <a:xfrm>
            <a:off x="4474528" y="834390"/>
            <a:ext cx="7485062" cy="5246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4" name="Text Placeholder 3">
            <a:extLst>
              <a:ext uri="{FF2B5EF4-FFF2-40B4-BE49-F238E27FC236}">
                <a16:creationId xmlns:a16="http://schemas.microsoft.com/office/drawing/2014/main" id="{3C3CD017-AE5B-4070-9443-ED0C84994CD6}"/>
              </a:ext>
            </a:extLst>
          </p:cNvPr>
          <p:cNvSpPr>
            <a:spLocks noGrp="1"/>
          </p:cNvSpPr>
          <p:nvPr>
            <p:ph type="body" sz="half" idx="2"/>
          </p:nvPr>
        </p:nvSpPr>
        <p:spPr>
          <a:xfrm>
            <a:off x="232410" y="2537460"/>
            <a:ext cx="3932237"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DF4BCA29-1B1F-406D-9106-034CFE00890D}"/>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815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2FA6-4D15-4187-B550-B64650490C30}"/>
              </a:ext>
            </a:extLst>
          </p:cNvPr>
          <p:cNvSpPr>
            <a:spLocks noGrp="1"/>
          </p:cNvSpPr>
          <p:nvPr>
            <p:ph type="title"/>
          </p:nvPr>
        </p:nvSpPr>
        <p:spPr>
          <a:xfrm>
            <a:off x="839788" y="987425"/>
            <a:ext cx="3932237" cy="1600200"/>
          </a:xfrm>
          <a:prstGeom prst="rect">
            <a:avLst/>
          </a:prstGeo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D0F972EC-3A4B-45C9-A123-091028A1A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IE" dirty="0"/>
          </a:p>
        </p:txBody>
      </p:sp>
      <p:sp>
        <p:nvSpPr>
          <p:cNvPr id="4" name="Text Placeholder 3">
            <a:extLst>
              <a:ext uri="{FF2B5EF4-FFF2-40B4-BE49-F238E27FC236}">
                <a16:creationId xmlns:a16="http://schemas.microsoft.com/office/drawing/2014/main" id="{6DAF46AD-6297-4A5F-AC2F-3CD05AA4D1B9}"/>
              </a:ext>
            </a:extLst>
          </p:cNvPr>
          <p:cNvSpPr>
            <a:spLocks noGrp="1"/>
          </p:cNvSpPr>
          <p:nvPr>
            <p:ph type="body" sz="half" idx="2"/>
          </p:nvPr>
        </p:nvSpPr>
        <p:spPr>
          <a:xfrm>
            <a:off x="839788" y="2686050"/>
            <a:ext cx="3932237" cy="3182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12A5BDB6-0F97-4838-9F4C-C14BAD9E08EE}"/>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435750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9C1A-D130-4092-BACA-CC385FDB2058}"/>
              </a:ext>
            </a:extLst>
          </p:cNvPr>
          <p:cNvSpPr>
            <a:spLocks noGrp="1"/>
          </p:cNvSpPr>
          <p:nvPr>
            <p:ph type="title"/>
          </p:nvPr>
        </p:nvSpPr>
        <p:spPr>
          <a:xfrm>
            <a:off x="232410" y="768350"/>
            <a:ext cx="10515600" cy="2852737"/>
          </a:xfrm>
          <a:prstGeom prst="rect">
            <a:avLst/>
          </a:prstGeo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1E370C10-3D59-428A-BD23-D6A22A6DF798}"/>
              </a:ext>
            </a:extLst>
          </p:cNvPr>
          <p:cNvSpPr>
            <a:spLocks noGrp="1"/>
          </p:cNvSpPr>
          <p:nvPr>
            <p:ph type="body" idx="1"/>
          </p:nvPr>
        </p:nvSpPr>
        <p:spPr>
          <a:xfrm>
            <a:off x="232410" y="39265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AD9CEB5B-1513-4500-B2CE-317865A9DC37}"/>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07826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A504-9F42-4A07-8E52-A909F656693E}"/>
              </a:ext>
            </a:extLst>
          </p:cNvPr>
          <p:cNvSpPr>
            <a:spLocks noGrp="1"/>
          </p:cNvSpPr>
          <p:nvPr>
            <p:ph type="title"/>
          </p:nvPr>
        </p:nvSpPr>
        <p:spPr>
          <a:xfrm>
            <a:off x="236220" y="232716"/>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04890214-C560-40D9-ABF5-80E3A117722A}"/>
              </a:ext>
            </a:extLst>
          </p:cNvPr>
          <p:cNvSpPr>
            <a:spLocks noGrp="1"/>
          </p:cNvSpPr>
          <p:nvPr>
            <p:ph idx="1"/>
          </p:nvPr>
        </p:nvSpPr>
        <p:spPr>
          <a:xfrm>
            <a:off x="232410" y="1562399"/>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Slide Number Placeholder 5">
            <a:extLst>
              <a:ext uri="{FF2B5EF4-FFF2-40B4-BE49-F238E27FC236}">
                <a16:creationId xmlns:a16="http://schemas.microsoft.com/office/drawing/2014/main" id="{51042445-E822-4A5E-A0AA-A2E79785977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94727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52F8-635D-4CCC-8863-4B877C0915D4}"/>
              </a:ext>
            </a:extLst>
          </p:cNvPr>
          <p:cNvSpPr>
            <a:spLocks noGrp="1"/>
          </p:cNvSpPr>
          <p:nvPr>
            <p:ph type="title"/>
          </p:nvPr>
        </p:nvSpPr>
        <p:spPr>
          <a:xfrm>
            <a:off x="232410" y="320675"/>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EFB0C9AC-EC9D-4988-B138-61B19E2612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8F8F13E0-6305-4B18-925D-D9EAECAADF3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Slide Number Placeholder 6">
            <a:extLst>
              <a:ext uri="{FF2B5EF4-FFF2-40B4-BE49-F238E27FC236}">
                <a16:creationId xmlns:a16="http://schemas.microsoft.com/office/drawing/2014/main" id="{647F1F1B-DA8B-4CB7-87AA-521D901485B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759286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AD18-F6FC-476D-AD56-9B24EDEDF97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C743001F-73BD-483F-9786-0B5A0A8ADD18}"/>
              </a:ext>
            </a:extLst>
          </p:cNvPr>
          <p:cNvSpPr>
            <a:spLocks noGrp="1"/>
          </p:cNvSpPr>
          <p:nvPr>
            <p:ph type="body" idx="1"/>
          </p:nvPr>
        </p:nvSpPr>
        <p:spPr>
          <a:xfrm>
            <a:off x="839788" y="1681163"/>
            <a:ext cx="5157787" cy="823912"/>
          </a:xfrm>
        </p:spPr>
        <p:txBody>
          <a:bodyPr anchor="b"/>
          <a:lstStyle>
            <a:lvl1pPr marL="0" indent="0" algn="ctr">
              <a:buNone/>
              <a:defRPr sz="2400" b="1">
                <a:solidFill>
                  <a:schemeClr val="accent4"/>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A887F2-8695-4623-B863-CB552F538C2F}"/>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ext Placeholder 4">
            <a:extLst>
              <a:ext uri="{FF2B5EF4-FFF2-40B4-BE49-F238E27FC236}">
                <a16:creationId xmlns:a16="http://schemas.microsoft.com/office/drawing/2014/main" id="{FDE81C25-08C2-4B09-A1F2-421463BF092A}"/>
              </a:ext>
            </a:extLst>
          </p:cNvPr>
          <p:cNvSpPr>
            <a:spLocks noGrp="1"/>
          </p:cNvSpPr>
          <p:nvPr>
            <p:ph type="body" sz="quarter" idx="3"/>
          </p:nvPr>
        </p:nvSpPr>
        <p:spPr>
          <a:xfrm>
            <a:off x="6172200" y="1681163"/>
            <a:ext cx="5183188" cy="823912"/>
          </a:xfrm>
        </p:spPr>
        <p:txBody>
          <a:bodyPr anchor="b"/>
          <a:lstStyle>
            <a:lvl1pPr marL="0" indent="0" algn="ctr">
              <a:buNone/>
              <a:defRPr sz="2400" b="1">
                <a:solidFill>
                  <a:schemeClr val="accent6"/>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EDA637B9-5E45-48E0-AA11-B9EA34313FA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9" name="Slide Number Placeholder 8">
            <a:extLst>
              <a:ext uri="{FF2B5EF4-FFF2-40B4-BE49-F238E27FC236}">
                <a16:creationId xmlns:a16="http://schemas.microsoft.com/office/drawing/2014/main" id="{B05E493D-4F74-4031-848B-A82DBECAC48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351143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401B0-119B-4B4A-8449-AE4C161DFC8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140311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D7AB-7EB3-4AAA-9F9C-436A51B6F146}"/>
              </a:ext>
            </a:extLst>
          </p:cNvPr>
          <p:cNvSpPr>
            <a:spLocks noGrp="1"/>
          </p:cNvSpPr>
          <p:nvPr>
            <p:ph type="title"/>
          </p:nvPr>
        </p:nvSpPr>
        <p:spPr>
          <a:xfrm>
            <a:off x="232410" y="842169"/>
            <a:ext cx="3932237" cy="1600200"/>
          </a:xfrm>
          <a:prstGeom prst="rect">
            <a:avLst/>
          </a:prstGeom>
        </p:spPr>
        <p:txBody>
          <a:bodyPr anchor="b"/>
          <a:lstStyle>
            <a:lvl1pPr>
              <a:defRPr sz="3200"/>
            </a:lvl1pPr>
          </a:lstStyle>
          <a:p>
            <a:r>
              <a:rPr lang="en-GB" dirty="0"/>
              <a:t>Click to edit Master title style</a:t>
            </a:r>
            <a:endParaRPr lang="en-IE" dirty="0"/>
          </a:p>
        </p:txBody>
      </p:sp>
      <p:sp>
        <p:nvSpPr>
          <p:cNvPr id="3" name="Content Placeholder 2">
            <a:extLst>
              <a:ext uri="{FF2B5EF4-FFF2-40B4-BE49-F238E27FC236}">
                <a16:creationId xmlns:a16="http://schemas.microsoft.com/office/drawing/2014/main" id="{B9813AFC-BF0D-40F5-B1E9-70019B3A73E5}"/>
              </a:ext>
            </a:extLst>
          </p:cNvPr>
          <p:cNvSpPr>
            <a:spLocks noGrp="1"/>
          </p:cNvSpPr>
          <p:nvPr>
            <p:ph idx="1"/>
          </p:nvPr>
        </p:nvSpPr>
        <p:spPr>
          <a:xfrm>
            <a:off x="4474528" y="834390"/>
            <a:ext cx="7485062" cy="5246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4" name="Text Placeholder 3">
            <a:extLst>
              <a:ext uri="{FF2B5EF4-FFF2-40B4-BE49-F238E27FC236}">
                <a16:creationId xmlns:a16="http://schemas.microsoft.com/office/drawing/2014/main" id="{3C3CD017-AE5B-4070-9443-ED0C84994CD6}"/>
              </a:ext>
            </a:extLst>
          </p:cNvPr>
          <p:cNvSpPr>
            <a:spLocks noGrp="1"/>
          </p:cNvSpPr>
          <p:nvPr>
            <p:ph type="body" sz="half" idx="2"/>
          </p:nvPr>
        </p:nvSpPr>
        <p:spPr>
          <a:xfrm>
            <a:off x="232410" y="2537460"/>
            <a:ext cx="3932237"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DF4BCA29-1B1F-406D-9106-034CFE00890D}"/>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761836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2FA6-4D15-4187-B550-B64650490C30}"/>
              </a:ext>
            </a:extLst>
          </p:cNvPr>
          <p:cNvSpPr>
            <a:spLocks noGrp="1"/>
          </p:cNvSpPr>
          <p:nvPr>
            <p:ph type="title"/>
          </p:nvPr>
        </p:nvSpPr>
        <p:spPr>
          <a:xfrm>
            <a:off x="839788" y="987425"/>
            <a:ext cx="3932237" cy="1600200"/>
          </a:xfrm>
          <a:prstGeom prst="rect">
            <a:avLst/>
          </a:prstGeo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D0F972EC-3A4B-45C9-A123-091028A1A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IE" dirty="0"/>
          </a:p>
        </p:txBody>
      </p:sp>
      <p:sp>
        <p:nvSpPr>
          <p:cNvPr id="4" name="Text Placeholder 3">
            <a:extLst>
              <a:ext uri="{FF2B5EF4-FFF2-40B4-BE49-F238E27FC236}">
                <a16:creationId xmlns:a16="http://schemas.microsoft.com/office/drawing/2014/main" id="{6DAF46AD-6297-4A5F-AC2F-3CD05AA4D1B9}"/>
              </a:ext>
            </a:extLst>
          </p:cNvPr>
          <p:cNvSpPr>
            <a:spLocks noGrp="1"/>
          </p:cNvSpPr>
          <p:nvPr>
            <p:ph type="body" sz="half" idx="2"/>
          </p:nvPr>
        </p:nvSpPr>
        <p:spPr>
          <a:xfrm>
            <a:off x="839788" y="2686050"/>
            <a:ext cx="3932237" cy="3182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12A5BDB6-0F97-4838-9F4C-C14BAD9E08EE}"/>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402347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E48D-A1E4-4C3E-9E7B-38A54017FE9E}"/>
              </a:ext>
            </a:extLst>
          </p:cNvPr>
          <p:cNvSpPr>
            <a:spLocks noGrp="1"/>
          </p:cNvSpPr>
          <p:nvPr>
            <p:ph type="ctrTitle"/>
          </p:nvPr>
        </p:nvSpPr>
        <p:spPr>
          <a:xfrm>
            <a:off x="1524000" y="356553"/>
            <a:ext cx="9144000" cy="2387600"/>
          </a:xfrm>
          <a:prstGeom prst="rect">
            <a:avLst/>
          </a:prstGeom>
        </p:spPr>
        <p:txBody>
          <a:bodyPr anchor="b"/>
          <a:lstStyle>
            <a:lvl1pPr algn="ctr">
              <a:defRPr sz="6600">
                <a:solidFill>
                  <a:schemeClr val="accent3"/>
                </a:solidFill>
              </a:defRPr>
            </a:lvl1pPr>
          </a:lstStyle>
          <a:p>
            <a:r>
              <a:rPr lang="en-GB" dirty="0"/>
              <a:t>Click to edit Master title style</a:t>
            </a:r>
            <a:endParaRPr lang="en-IE" dirty="0"/>
          </a:p>
        </p:txBody>
      </p:sp>
      <p:sp>
        <p:nvSpPr>
          <p:cNvPr id="3" name="Subtitle 2">
            <a:extLst>
              <a:ext uri="{FF2B5EF4-FFF2-40B4-BE49-F238E27FC236}">
                <a16:creationId xmlns:a16="http://schemas.microsoft.com/office/drawing/2014/main" id="{27BE50D9-D233-45AB-BC42-92703E9560F2}"/>
              </a:ext>
            </a:extLst>
          </p:cNvPr>
          <p:cNvSpPr>
            <a:spLocks noGrp="1"/>
          </p:cNvSpPr>
          <p:nvPr>
            <p:ph type="subTitle" idx="1"/>
          </p:nvPr>
        </p:nvSpPr>
        <p:spPr>
          <a:xfrm>
            <a:off x="1524000" y="2859088"/>
            <a:ext cx="9144000" cy="8785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IE" dirty="0"/>
          </a:p>
        </p:txBody>
      </p:sp>
      <p:sp>
        <p:nvSpPr>
          <p:cNvPr id="6" name="Slide Number Placeholder 5">
            <a:extLst>
              <a:ext uri="{FF2B5EF4-FFF2-40B4-BE49-F238E27FC236}">
                <a16:creationId xmlns:a16="http://schemas.microsoft.com/office/drawing/2014/main" id="{12C8105A-FC55-44D4-8198-0D565BBBE9DB}"/>
              </a:ext>
            </a:extLst>
          </p:cNvPr>
          <p:cNvSpPr>
            <a:spLocks noGrp="1"/>
          </p:cNvSpPr>
          <p:nvPr>
            <p:ph type="sldNum" sz="quarter" idx="12"/>
          </p:nvPr>
        </p:nvSpPr>
        <p:spPr>
          <a:xfrm>
            <a:off x="287655" y="6318567"/>
            <a:ext cx="1009650" cy="365125"/>
          </a:xfrm>
        </p:spPr>
        <p:txBody>
          <a:bodyPr/>
          <a:lstStyle>
            <a:lvl1pPr algn="l">
              <a:defRPr/>
            </a:lvl1pPr>
          </a:lstStyle>
          <a:p>
            <a:pPr algn="l"/>
            <a:fld id="{6409BFAD-CFE0-470E-B2F4-9419CA47F564}" type="slidenum">
              <a:rPr lang="en-IE" smtClean="0"/>
              <a:pPr/>
              <a:t>‹#›</a:t>
            </a:fld>
            <a:endParaRPr lang="en-IE" dirty="0"/>
          </a:p>
        </p:txBody>
      </p:sp>
    </p:spTree>
    <p:extLst>
      <p:ext uri="{BB962C8B-B14F-4D97-AF65-F5344CB8AC3E}">
        <p14:creationId xmlns:p14="http://schemas.microsoft.com/office/powerpoint/2010/main" val="1204967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7.png"/><Relationship Id="rId5" Type="http://schemas.openxmlformats.org/officeDocument/2006/relationships/slideLayout" Target="../slideLayouts/slideLayout13.xml"/><Relationship Id="rId10" Type="http://schemas.openxmlformats.org/officeDocument/2006/relationships/image" Target="../media/image6.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050CC-497E-40DC-8D28-F83FAF8E2F04}"/>
              </a:ext>
            </a:extLst>
          </p:cNvPr>
          <p:cNvSpPr>
            <a:spLocks noGrp="1"/>
          </p:cNvSpPr>
          <p:nvPr>
            <p:ph type="body" idx="1"/>
          </p:nvPr>
        </p:nvSpPr>
        <p:spPr>
          <a:xfrm>
            <a:off x="236220" y="1707190"/>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6" name="Slide Number Placeholder 5">
            <a:extLst>
              <a:ext uri="{FF2B5EF4-FFF2-40B4-BE49-F238E27FC236}">
                <a16:creationId xmlns:a16="http://schemas.microsoft.com/office/drawing/2014/main" id="{49958E81-A58B-4E46-8655-AB529CCEFEA5}"/>
              </a:ext>
            </a:extLst>
          </p:cNvPr>
          <p:cNvSpPr>
            <a:spLocks noGrp="1"/>
          </p:cNvSpPr>
          <p:nvPr>
            <p:ph type="sldNum" sz="quarter" idx="4"/>
          </p:nvPr>
        </p:nvSpPr>
        <p:spPr>
          <a:xfrm>
            <a:off x="23241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409BFAD-CFE0-470E-B2F4-9419CA47F564}" type="slidenum">
              <a:rPr lang="en-IE" smtClean="0"/>
              <a:pPr/>
              <a:t>‹#›</a:t>
            </a:fld>
            <a:endParaRPr lang="en-IE" sz="1000" dirty="0"/>
          </a:p>
        </p:txBody>
      </p:sp>
      <p:pic>
        <p:nvPicPr>
          <p:cNvPr id="10" name="Picture 9" descr="A picture containing drawing, blue&#10;&#10;Description automatically generated">
            <a:extLst>
              <a:ext uri="{FF2B5EF4-FFF2-40B4-BE49-F238E27FC236}">
                <a16:creationId xmlns:a16="http://schemas.microsoft.com/office/drawing/2014/main" id="{BC099B10-6088-7649-87F1-4203BD60FB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501782" y="287967"/>
            <a:ext cx="1384452" cy="475621"/>
          </a:xfrm>
          <a:prstGeom prst="rect">
            <a:avLst/>
          </a:prstGeom>
        </p:spPr>
      </p:pic>
      <p:sp>
        <p:nvSpPr>
          <p:cNvPr id="11" name="Title Placeholder 10">
            <a:extLst>
              <a:ext uri="{FF2B5EF4-FFF2-40B4-BE49-F238E27FC236}">
                <a16:creationId xmlns:a16="http://schemas.microsoft.com/office/drawing/2014/main" id="{AA714047-8067-3043-8DCD-FA776E555623}"/>
              </a:ext>
            </a:extLst>
          </p:cNvPr>
          <p:cNvSpPr>
            <a:spLocks noGrp="1"/>
          </p:cNvSpPr>
          <p:nvPr>
            <p:ph type="title"/>
          </p:nvPr>
        </p:nvSpPr>
        <p:spPr>
          <a:xfrm>
            <a:off x="232410" y="205416"/>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7" name="Picture 6" descr="A picture containing shape&#10;&#10;Description automatically generated">
            <a:extLst>
              <a:ext uri="{FF2B5EF4-FFF2-40B4-BE49-F238E27FC236}">
                <a16:creationId xmlns:a16="http://schemas.microsoft.com/office/drawing/2014/main" id="{E867DBA2-99A3-304E-977C-320CE2491FE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885937" y="6230606"/>
            <a:ext cx="1000297" cy="475621"/>
          </a:xfrm>
          <a:prstGeom prst="rect">
            <a:avLst/>
          </a:prstGeom>
        </p:spPr>
      </p:pic>
    </p:spTree>
    <p:extLst>
      <p:ext uri="{BB962C8B-B14F-4D97-AF65-F5344CB8AC3E}">
        <p14:creationId xmlns:p14="http://schemas.microsoft.com/office/powerpoint/2010/main" val="3153893424"/>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6" r:id="rId3"/>
    <p:sldLayoutId id="2147483688" r:id="rId4"/>
    <p:sldLayoutId id="2147483689" r:id="rId5"/>
    <p:sldLayoutId id="2147483691" r:id="rId6"/>
    <p:sldLayoutId id="2147483692" r:id="rId7"/>
    <p:sldLayoutId id="2147483693" r:id="rId8"/>
  </p:sldLayoutIdLst>
  <p:txStyles>
    <p:titleStyle>
      <a:lvl1pPr algn="l" defTabSz="914400" rtl="0" eaLnBrk="1" latinLnBrk="0" hangingPunct="1">
        <a:lnSpc>
          <a:spcPct val="90000"/>
        </a:lnSpc>
        <a:spcBef>
          <a:spcPct val="0"/>
        </a:spcBef>
        <a:buNone/>
        <a:defRPr sz="4400" kern="1200">
          <a:solidFill>
            <a:schemeClr val="accent3"/>
          </a:solidFill>
          <a:latin typeface="Ziggurat HTF-Black" pitchFamily="2" charset="77"/>
          <a:ea typeface="+mj-ea"/>
          <a:cs typeface="+mj-cs"/>
        </a:defRPr>
      </a:lvl1pPr>
    </p:titleStyle>
    <p:bodyStyle>
      <a:lvl1pPr marL="514350" indent="-514350" algn="l" defTabSz="914400" rtl="0" eaLnBrk="1" latinLnBrk="0" hangingPunct="1">
        <a:lnSpc>
          <a:spcPct val="90000"/>
        </a:lnSpc>
        <a:spcBef>
          <a:spcPts val="1000"/>
        </a:spcBef>
        <a:buClr>
          <a:schemeClr val="accent3"/>
        </a:buClr>
        <a:buFont typeface="+mj-lt"/>
        <a:buAutoNum type="arabicPeriod"/>
        <a:defRPr sz="2800" b="1" kern="120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3"/>
        </a:buClr>
        <a:buSzPct val="90000"/>
        <a:buFont typeface="Wingdings" pitchFamily="2" charset="2"/>
        <a:buChar char="ü"/>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050CC-497E-40DC-8D28-F83FAF8E2F04}"/>
              </a:ext>
            </a:extLst>
          </p:cNvPr>
          <p:cNvSpPr>
            <a:spLocks noGrp="1"/>
          </p:cNvSpPr>
          <p:nvPr>
            <p:ph type="body" idx="1"/>
          </p:nvPr>
        </p:nvSpPr>
        <p:spPr>
          <a:xfrm>
            <a:off x="236220" y="1707190"/>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6" name="Slide Number Placeholder 5">
            <a:extLst>
              <a:ext uri="{FF2B5EF4-FFF2-40B4-BE49-F238E27FC236}">
                <a16:creationId xmlns:a16="http://schemas.microsoft.com/office/drawing/2014/main" id="{49958E81-A58B-4E46-8655-AB529CCEFEA5}"/>
              </a:ext>
            </a:extLst>
          </p:cNvPr>
          <p:cNvSpPr>
            <a:spLocks noGrp="1"/>
          </p:cNvSpPr>
          <p:nvPr>
            <p:ph type="sldNum" sz="quarter" idx="4"/>
          </p:nvPr>
        </p:nvSpPr>
        <p:spPr>
          <a:xfrm>
            <a:off x="23241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409BFAD-CFE0-470E-B2F4-9419CA47F564}" type="slidenum">
              <a:rPr lang="en-IE" smtClean="0"/>
              <a:pPr/>
              <a:t>‹#›</a:t>
            </a:fld>
            <a:endParaRPr lang="en-IE" sz="1000" dirty="0"/>
          </a:p>
        </p:txBody>
      </p:sp>
      <p:pic>
        <p:nvPicPr>
          <p:cNvPr id="10" name="Picture 9" descr="A picture containing drawing, blue&#10;&#10;Description automatically generated">
            <a:extLst>
              <a:ext uri="{FF2B5EF4-FFF2-40B4-BE49-F238E27FC236}">
                <a16:creationId xmlns:a16="http://schemas.microsoft.com/office/drawing/2014/main" id="{BC099B10-6088-7649-87F1-4203BD60FBAB}"/>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501782" y="287967"/>
            <a:ext cx="1384452" cy="475621"/>
          </a:xfrm>
          <a:prstGeom prst="rect">
            <a:avLst/>
          </a:prstGeom>
        </p:spPr>
      </p:pic>
      <p:sp>
        <p:nvSpPr>
          <p:cNvPr id="11" name="Title Placeholder 10">
            <a:extLst>
              <a:ext uri="{FF2B5EF4-FFF2-40B4-BE49-F238E27FC236}">
                <a16:creationId xmlns:a16="http://schemas.microsoft.com/office/drawing/2014/main" id="{AA714047-8067-3043-8DCD-FA776E555623}"/>
              </a:ext>
            </a:extLst>
          </p:cNvPr>
          <p:cNvSpPr>
            <a:spLocks noGrp="1"/>
          </p:cNvSpPr>
          <p:nvPr>
            <p:ph type="title"/>
          </p:nvPr>
        </p:nvSpPr>
        <p:spPr>
          <a:xfrm>
            <a:off x="232410" y="205416"/>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7" name="Picture 6" descr="A picture containing shape&#10;&#10;Description automatically generated">
            <a:extLst>
              <a:ext uri="{FF2B5EF4-FFF2-40B4-BE49-F238E27FC236}">
                <a16:creationId xmlns:a16="http://schemas.microsoft.com/office/drawing/2014/main" id="{E867DBA2-99A3-304E-977C-320CE2491FE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885937" y="6230606"/>
            <a:ext cx="1000297" cy="475621"/>
          </a:xfrm>
          <a:prstGeom prst="rect">
            <a:avLst/>
          </a:prstGeom>
        </p:spPr>
      </p:pic>
    </p:spTree>
    <p:extLst>
      <p:ext uri="{BB962C8B-B14F-4D97-AF65-F5344CB8AC3E}">
        <p14:creationId xmlns:p14="http://schemas.microsoft.com/office/powerpoint/2010/main" val="33444917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Lst>
  <p:txStyles>
    <p:titleStyle>
      <a:lvl1pPr algn="l" defTabSz="914400" rtl="0" eaLnBrk="1" latinLnBrk="0" hangingPunct="1">
        <a:lnSpc>
          <a:spcPct val="90000"/>
        </a:lnSpc>
        <a:spcBef>
          <a:spcPct val="0"/>
        </a:spcBef>
        <a:buNone/>
        <a:defRPr sz="4400" kern="1200">
          <a:solidFill>
            <a:schemeClr val="accent3"/>
          </a:solidFill>
          <a:latin typeface="Ziggurat HTF-Black" pitchFamily="2" charset="77"/>
          <a:ea typeface="+mj-ea"/>
          <a:cs typeface="+mj-cs"/>
        </a:defRPr>
      </a:lvl1pPr>
    </p:titleStyle>
    <p:bodyStyle>
      <a:lvl1pPr marL="514350" indent="-514350" algn="l" defTabSz="914400" rtl="0" eaLnBrk="1" latinLnBrk="0" hangingPunct="1">
        <a:lnSpc>
          <a:spcPct val="90000"/>
        </a:lnSpc>
        <a:spcBef>
          <a:spcPts val="1000"/>
        </a:spcBef>
        <a:buClr>
          <a:schemeClr val="accent3"/>
        </a:buClr>
        <a:buFont typeface="+mj-lt"/>
        <a:buAutoNum type="arabicPeriod"/>
        <a:defRPr sz="2800" b="1" kern="120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3"/>
        </a:buClr>
        <a:buSzPct val="90000"/>
        <a:buFont typeface="Wingdings" pitchFamily="2" charset="2"/>
        <a:buChar char="ü"/>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www.ourworldirishaidawards.ie/global-goals-archiv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gi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CDE748C5-1C6C-584C-ADAF-518498C69636}"/>
              </a:ext>
            </a:extLst>
          </p:cNvPr>
          <p:cNvSpPr>
            <a:spLocks noGrp="1"/>
          </p:cNvSpPr>
          <p:nvPr>
            <p:ph type="subTitle" idx="1"/>
          </p:nvPr>
        </p:nvSpPr>
        <p:spPr>
          <a:xfrm>
            <a:off x="1524000" y="2373058"/>
            <a:ext cx="9144000" cy="2650172"/>
          </a:xfrm>
        </p:spPr>
        <p:txBody>
          <a:bodyPr>
            <a:noAutofit/>
          </a:bodyPr>
          <a:lstStyle/>
          <a:p>
            <a:r>
              <a:rPr lang="en-IE" sz="1800" b="1" dirty="0">
                <a:solidFill>
                  <a:schemeClr val="accent3"/>
                </a:solidFill>
              </a:rPr>
              <a:t>“Wellbeing for people and planet”</a:t>
            </a:r>
            <a:endParaRPr lang="en-IE" sz="1800" dirty="0">
              <a:solidFill>
                <a:schemeClr val="accent3"/>
              </a:solidFill>
            </a:endParaRPr>
          </a:p>
          <a:p>
            <a:r>
              <a:rPr lang="en-IE" sz="3600" dirty="0"/>
              <a:t>LESSON TWO</a:t>
            </a:r>
          </a:p>
          <a:p>
            <a:r>
              <a:rPr lang="en-IE" sz="1800" dirty="0"/>
              <a:t>(3rd-4</a:t>
            </a:r>
            <a:r>
              <a:rPr lang="en-IE" sz="1800" baseline="30000" dirty="0"/>
              <a:t>th</a:t>
            </a:r>
            <a:r>
              <a:rPr lang="en-IE" sz="1800" dirty="0"/>
              <a:t> class)</a:t>
            </a:r>
          </a:p>
        </p:txBody>
      </p:sp>
      <p:sp>
        <p:nvSpPr>
          <p:cNvPr id="10" name="Title 1">
            <a:extLst>
              <a:ext uri="{FF2B5EF4-FFF2-40B4-BE49-F238E27FC236}">
                <a16:creationId xmlns:a16="http://schemas.microsoft.com/office/drawing/2014/main" id="{F6EB4FDA-B3DB-C449-AE68-82DDA5D0CE96}"/>
              </a:ext>
            </a:extLst>
          </p:cNvPr>
          <p:cNvSpPr txBox="1">
            <a:spLocks/>
          </p:cNvSpPr>
          <p:nvPr/>
        </p:nvSpPr>
        <p:spPr>
          <a:xfrm>
            <a:off x="1524000" y="659256"/>
            <a:ext cx="9144000" cy="2387600"/>
          </a:xfrm>
          <a:prstGeom prst="rect">
            <a:avLst/>
          </a:prstGeom>
        </p:spPr>
        <p:txBody>
          <a:bodyPr vert="horz" lIns="91440" tIns="45720" rIns="91440" bIns="45720" rtlCol="0" anchor="t">
            <a:normAutofit fontScale="90000"/>
          </a:bodyPr>
          <a:lstStyle>
            <a:lvl1pPr algn="ctr" defTabSz="914400" rtl="0" eaLnBrk="1" latinLnBrk="0" hangingPunct="1">
              <a:lnSpc>
                <a:spcPct val="90000"/>
              </a:lnSpc>
              <a:spcBef>
                <a:spcPct val="0"/>
              </a:spcBef>
              <a:buNone/>
              <a:defRPr sz="6600" kern="1200">
                <a:solidFill>
                  <a:schemeClr val="accent3"/>
                </a:solidFill>
                <a:latin typeface="Ziggurat HTF-Black" pitchFamily="2" charset="77"/>
                <a:ea typeface="+mj-ea"/>
                <a:cs typeface="+mj-cs"/>
              </a:defRPr>
            </a:lvl1pPr>
          </a:lstStyle>
          <a:p>
            <a:r>
              <a:rPr lang="en-US" dirty="0">
                <a:solidFill>
                  <a:schemeClr val="accent2"/>
                </a:solidFill>
              </a:rPr>
              <a:t>OUR WORLD </a:t>
            </a:r>
            <a:r>
              <a:rPr lang="en-US" dirty="0">
                <a:solidFill>
                  <a:srgbClr val="B8028A"/>
                </a:solidFill>
              </a:rPr>
              <a:t>IRISH AID AWARDS </a:t>
            </a:r>
            <a:r>
              <a:rPr lang="en-US" dirty="0">
                <a:solidFill>
                  <a:schemeClr val="accent2"/>
                </a:solidFill>
              </a:rPr>
              <a:t>2022</a:t>
            </a:r>
          </a:p>
        </p:txBody>
      </p:sp>
      <p:pic>
        <p:nvPicPr>
          <p:cNvPr id="12" name="Picture 11" descr="A picture containing mug, sitting, dark, table&#10;&#10;Description automatically generated">
            <a:extLst>
              <a:ext uri="{FF2B5EF4-FFF2-40B4-BE49-F238E27FC236}">
                <a16:creationId xmlns:a16="http://schemas.microsoft.com/office/drawing/2014/main" id="{095DBA0B-31D2-4149-AF73-BF679483E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78" y="3904527"/>
            <a:ext cx="2492731" cy="2953473"/>
          </a:xfrm>
          <a:prstGeom prst="rect">
            <a:avLst/>
          </a:prstGeom>
        </p:spPr>
      </p:pic>
      <p:pic>
        <p:nvPicPr>
          <p:cNvPr id="3" name="Picture 2" descr="A picture containing object, light, lamp&#10;&#10;Description automatically generated">
            <a:extLst>
              <a:ext uri="{FF2B5EF4-FFF2-40B4-BE49-F238E27FC236}">
                <a16:creationId xmlns:a16="http://schemas.microsoft.com/office/drawing/2014/main" id="{B6131401-B5B1-B24B-9DD6-FFF4D90C7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315" y="168859"/>
            <a:ext cx="1915315" cy="1625847"/>
          </a:xfrm>
          <a:prstGeom prst="rect">
            <a:avLst/>
          </a:prstGeom>
        </p:spPr>
      </p:pic>
      <p:pic>
        <p:nvPicPr>
          <p:cNvPr id="6" name="Picture 5" descr="A picture containing object, lamp, light&#10;&#10;Description automatically generated">
            <a:extLst>
              <a:ext uri="{FF2B5EF4-FFF2-40B4-BE49-F238E27FC236}">
                <a16:creationId xmlns:a16="http://schemas.microsoft.com/office/drawing/2014/main" id="{1BC774C2-AE80-3F41-ADA3-4A6AEDB700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5885" y="3001381"/>
            <a:ext cx="1204016" cy="819731"/>
          </a:xfrm>
          <a:prstGeom prst="rect">
            <a:avLst/>
          </a:prstGeom>
        </p:spPr>
      </p:pic>
      <p:pic>
        <p:nvPicPr>
          <p:cNvPr id="9" name="Picture 8" descr="A picture containing object, lamp, light&#10;&#10;Description automatically generated">
            <a:extLst>
              <a:ext uri="{FF2B5EF4-FFF2-40B4-BE49-F238E27FC236}">
                <a16:creationId xmlns:a16="http://schemas.microsoft.com/office/drawing/2014/main" id="{72DA8BDA-0B45-C54B-AE6B-550BB3EFAA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911" y="3097018"/>
            <a:ext cx="1639191" cy="1090062"/>
          </a:xfrm>
          <a:prstGeom prst="rect">
            <a:avLst/>
          </a:prstGeom>
        </p:spPr>
      </p:pic>
      <p:pic>
        <p:nvPicPr>
          <p:cNvPr id="13" name="Picture 12" descr="A picture containing object, lamp, light&#10;&#10;Description automatically generated">
            <a:extLst>
              <a:ext uri="{FF2B5EF4-FFF2-40B4-BE49-F238E27FC236}">
                <a16:creationId xmlns:a16="http://schemas.microsoft.com/office/drawing/2014/main" id="{B4EFDD84-15B2-EA4B-B30B-6FA52B5CEF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7156" y="1179375"/>
            <a:ext cx="2244217" cy="1527623"/>
          </a:xfrm>
          <a:prstGeom prst="rect">
            <a:avLst/>
          </a:prstGeom>
        </p:spPr>
      </p:pic>
      <p:pic>
        <p:nvPicPr>
          <p:cNvPr id="15" name="Picture 14" descr="A picture containing flower&#10;&#10;Description automatically generated">
            <a:extLst>
              <a:ext uri="{FF2B5EF4-FFF2-40B4-BE49-F238E27FC236}">
                <a16:creationId xmlns:a16="http://schemas.microsoft.com/office/drawing/2014/main" id="{3B3CD0CC-28C3-5C49-B351-AD4776DC74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9782" y="3642049"/>
            <a:ext cx="2164444" cy="2200689"/>
          </a:xfrm>
          <a:prstGeom prst="rect">
            <a:avLst/>
          </a:prstGeom>
        </p:spPr>
      </p:pic>
      <p:pic>
        <p:nvPicPr>
          <p:cNvPr id="7" name="Picture 6" descr="A picture containing sitting, table, cake, bear&#10;&#10;Description automatically generated">
            <a:extLst>
              <a:ext uri="{FF2B5EF4-FFF2-40B4-BE49-F238E27FC236}">
                <a16:creationId xmlns:a16="http://schemas.microsoft.com/office/drawing/2014/main" id="{4288EA92-1019-D448-9075-0B2C759F7D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1090" y="3554333"/>
            <a:ext cx="3304515" cy="4209574"/>
          </a:xfrm>
          <a:prstGeom prst="rect">
            <a:avLst/>
          </a:prstGeom>
        </p:spPr>
      </p:pic>
      <p:pic>
        <p:nvPicPr>
          <p:cNvPr id="14" name="Picture 13" descr="A picture containing flower&#10;&#10;Description automatically generated">
            <a:extLst>
              <a:ext uri="{FF2B5EF4-FFF2-40B4-BE49-F238E27FC236}">
                <a16:creationId xmlns:a16="http://schemas.microsoft.com/office/drawing/2014/main" id="{928EA0EC-263D-C44D-9297-9EF999D8F0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17893" y="2706998"/>
            <a:ext cx="3318197" cy="3373762"/>
          </a:xfrm>
          <a:prstGeom prst="rect">
            <a:avLst/>
          </a:prstGeom>
        </p:spPr>
      </p:pic>
      <p:pic>
        <p:nvPicPr>
          <p:cNvPr id="17" name="Picture 16" descr="A close up of a sign&#10;&#10;Description automatically generated">
            <a:extLst>
              <a:ext uri="{FF2B5EF4-FFF2-40B4-BE49-F238E27FC236}">
                <a16:creationId xmlns:a16="http://schemas.microsoft.com/office/drawing/2014/main" id="{F869D841-5980-5C47-9B94-971513F867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5792" y="5283060"/>
            <a:ext cx="513120" cy="571762"/>
          </a:xfrm>
          <a:prstGeom prst="rect">
            <a:avLst/>
          </a:prstGeom>
        </p:spPr>
      </p:pic>
      <p:pic>
        <p:nvPicPr>
          <p:cNvPr id="19" name="Picture 18" descr="A close up of a sign&#10;&#10;Description automatically generated">
            <a:extLst>
              <a:ext uri="{FF2B5EF4-FFF2-40B4-BE49-F238E27FC236}">
                <a16:creationId xmlns:a16="http://schemas.microsoft.com/office/drawing/2014/main" id="{3D43AAB8-D138-464C-B8BB-AB4FA12DE3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6111" y="5464256"/>
            <a:ext cx="553273" cy="616504"/>
          </a:xfrm>
          <a:prstGeom prst="rect">
            <a:avLst/>
          </a:prstGeom>
        </p:spPr>
      </p:pic>
      <p:pic>
        <p:nvPicPr>
          <p:cNvPr id="4" name="Picture 3">
            <a:extLst>
              <a:ext uri="{FF2B5EF4-FFF2-40B4-BE49-F238E27FC236}">
                <a16:creationId xmlns:a16="http://schemas.microsoft.com/office/drawing/2014/main" id="{107F53B5-C74D-0544-AD94-25CE4F48A9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38795" y="3987657"/>
            <a:ext cx="1021435" cy="2093105"/>
          </a:xfrm>
          <a:prstGeom prst="rect">
            <a:avLst/>
          </a:prstGeom>
        </p:spPr>
      </p:pic>
    </p:spTree>
    <p:extLst>
      <p:ext uri="{BB962C8B-B14F-4D97-AF65-F5344CB8AC3E}">
        <p14:creationId xmlns:p14="http://schemas.microsoft.com/office/powerpoint/2010/main" val="1025693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large map of Malawi">
            <a:extLst>
              <a:ext uri="{FF2B5EF4-FFF2-40B4-BE49-F238E27FC236}">
                <a16:creationId xmlns:a16="http://schemas.microsoft.com/office/drawing/2014/main" id="{8C042362-4739-4CA3-9ABF-F0A39368A2E2}"/>
              </a:ext>
            </a:extLst>
          </p:cNvPr>
          <p:cNvPicPr/>
          <p:nvPr/>
        </p:nvPicPr>
        <p:blipFill rotWithShape="1">
          <a:blip r:embed="rId3" cstate="print"/>
          <a:srcRect l="2862" t="1521" r="1486" b="2788"/>
          <a:stretch/>
        </p:blipFill>
        <p:spPr bwMode="auto">
          <a:xfrm>
            <a:off x="1828372" y="3031324"/>
            <a:ext cx="2661780" cy="3491706"/>
          </a:xfrm>
          <a:prstGeom prst="rect">
            <a:avLst/>
          </a:prstGeom>
          <a:noFill/>
          <a:ln w="9525">
            <a:noFill/>
            <a:miter lim="800000"/>
            <a:headEnd/>
            <a:tailEnd/>
          </a:ln>
        </p:spPr>
      </p:pic>
      <p:sp>
        <p:nvSpPr>
          <p:cNvPr id="12" name="Rectangle: Rounded Corners 11">
            <a:extLst>
              <a:ext uri="{FF2B5EF4-FFF2-40B4-BE49-F238E27FC236}">
                <a16:creationId xmlns:a16="http://schemas.microsoft.com/office/drawing/2014/main" id="{DAE911F3-DB79-43ED-802A-901F7C39A31E}"/>
              </a:ext>
            </a:extLst>
          </p:cNvPr>
          <p:cNvSpPr/>
          <p:nvPr/>
        </p:nvSpPr>
        <p:spPr>
          <a:xfrm>
            <a:off x="6249369" y="796105"/>
            <a:ext cx="5621195" cy="2312353"/>
          </a:xfrm>
          <a:custGeom>
            <a:avLst/>
            <a:gdLst>
              <a:gd name="connsiteX0" fmla="*/ 0 w 5621195"/>
              <a:gd name="connsiteY0" fmla="*/ 385400 h 2312353"/>
              <a:gd name="connsiteX1" fmla="*/ 385400 w 5621195"/>
              <a:gd name="connsiteY1" fmla="*/ 0 h 2312353"/>
              <a:gd name="connsiteX2" fmla="*/ 972837 w 5621195"/>
              <a:gd name="connsiteY2" fmla="*/ 0 h 2312353"/>
              <a:gd name="connsiteX3" fmla="*/ 1608777 w 5621195"/>
              <a:gd name="connsiteY3" fmla="*/ 0 h 2312353"/>
              <a:gd name="connsiteX4" fmla="*/ 2050702 w 5621195"/>
              <a:gd name="connsiteY4" fmla="*/ 0 h 2312353"/>
              <a:gd name="connsiteX5" fmla="*/ 2638139 w 5621195"/>
              <a:gd name="connsiteY5" fmla="*/ 0 h 2312353"/>
              <a:gd name="connsiteX6" fmla="*/ 3274080 w 5621195"/>
              <a:gd name="connsiteY6" fmla="*/ 0 h 2312353"/>
              <a:gd name="connsiteX7" fmla="*/ 3910020 w 5621195"/>
              <a:gd name="connsiteY7" fmla="*/ 0 h 2312353"/>
              <a:gd name="connsiteX8" fmla="*/ 4303441 w 5621195"/>
              <a:gd name="connsiteY8" fmla="*/ 0 h 2312353"/>
              <a:gd name="connsiteX9" fmla="*/ 5235795 w 5621195"/>
              <a:gd name="connsiteY9" fmla="*/ 0 h 2312353"/>
              <a:gd name="connsiteX10" fmla="*/ 5621195 w 5621195"/>
              <a:gd name="connsiteY10" fmla="*/ 385400 h 2312353"/>
              <a:gd name="connsiteX11" fmla="*/ 5621195 w 5621195"/>
              <a:gd name="connsiteY11" fmla="*/ 899251 h 2312353"/>
              <a:gd name="connsiteX12" fmla="*/ 5621195 w 5621195"/>
              <a:gd name="connsiteY12" fmla="*/ 1428518 h 2312353"/>
              <a:gd name="connsiteX13" fmla="*/ 5621195 w 5621195"/>
              <a:gd name="connsiteY13" fmla="*/ 1926953 h 2312353"/>
              <a:gd name="connsiteX14" fmla="*/ 5235795 w 5621195"/>
              <a:gd name="connsiteY14" fmla="*/ 2312353 h 2312353"/>
              <a:gd name="connsiteX15" fmla="*/ 4696862 w 5621195"/>
              <a:gd name="connsiteY15" fmla="*/ 2312353 h 2312353"/>
              <a:gd name="connsiteX16" fmla="*/ 4254937 w 5621195"/>
              <a:gd name="connsiteY16" fmla="*/ 2312353 h 2312353"/>
              <a:gd name="connsiteX17" fmla="*/ 3764509 w 5621195"/>
              <a:gd name="connsiteY17" fmla="*/ 2312353 h 2312353"/>
              <a:gd name="connsiteX18" fmla="*/ 3274080 w 5621195"/>
              <a:gd name="connsiteY18" fmla="*/ 2312353 h 2312353"/>
              <a:gd name="connsiteX19" fmla="*/ 2880659 w 5621195"/>
              <a:gd name="connsiteY19" fmla="*/ 2312353 h 2312353"/>
              <a:gd name="connsiteX20" fmla="*/ 2244718 w 5621195"/>
              <a:gd name="connsiteY20" fmla="*/ 2312353 h 2312353"/>
              <a:gd name="connsiteX21" fmla="*/ 1851297 w 5621195"/>
              <a:gd name="connsiteY21" fmla="*/ 2312353 h 2312353"/>
              <a:gd name="connsiteX22" fmla="*/ 1409372 w 5621195"/>
              <a:gd name="connsiteY22" fmla="*/ 2312353 h 2312353"/>
              <a:gd name="connsiteX23" fmla="*/ 918943 w 5621195"/>
              <a:gd name="connsiteY23" fmla="*/ 2312353 h 2312353"/>
              <a:gd name="connsiteX24" fmla="*/ 385400 w 5621195"/>
              <a:gd name="connsiteY24" fmla="*/ 2312353 h 2312353"/>
              <a:gd name="connsiteX25" fmla="*/ 0 w 5621195"/>
              <a:gd name="connsiteY25" fmla="*/ 1926953 h 2312353"/>
              <a:gd name="connsiteX26" fmla="*/ 0 w 5621195"/>
              <a:gd name="connsiteY26" fmla="*/ 1443933 h 2312353"/>
              <a:gd name="connsiteX27" fmla="*/ 0 w 5621195"/>
              <a:gd name="connsiteY27" fmla="*/ 930082 h 2312353"/>
              <a:gd name="connsiteX28" fmla="*/ 0 w 5621195"/>
              <a:gd name="connsiteY28" fmla="*/ 385400 h 231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21195" h="2312353" fill="none" extrusionOk="0">
                <a:moveTo>
                  <a:pt x="0" y="385400"/>
                </a:moveTo>
                <a:cubicBezTo>
                  <a:pt x="38273" y="222222"/>
                  <a:pt x="154869" y="-10519"/>
                  <a:pt x="385400" y="0"/>
                </a:cubicBezTo>
                <a:cubicBezTo>
                  <a:pt x="576826" y="-5345"/>
                  <a:pt x="826536" y="21660"/>
                  <a:pt x="972837" y="0"/>
                </a:cubicBezTo>
                <a:cubicBezTo>
                  <a:pt x="1119138" y="-21660"/>
                  <a:pt x="1359238" y="66513"/>
                  <a:pt x="1608777" y="0"/>
                </a:cubicBezTo>
                <a:cubicBezTo>
                  <a:pt x="1858316" y="-66513"/>
                  <a:pt x="1961532" y="13498"/>
                  <a:pt x="2050702" y="0"/>
                </a:cubicBezTo>
                <a:cubicBezTo>
                  <a:pt x="2139873" y="-13498"/>
                  <a:pt x="2481796" y="40746"/>
                  <a:pt x="2638139" y="0"/>
                </a:cubicBezTo>
                <a:cubicBezTo>
                  <a:pt x="2794482" y="-40746"/>
                  <a:pt x="2998575" y="7620"/>
                  <a:pt x="3274080" y="0"/>
                </a:cubicBezTo>
                <a:cubicBezTo>
                  <a:pt x="3549585" y="-7620"/>
                  <a:pt x="3631757" y="47389"/>
                  <a:pt x="3910020" y="0"/>
                </a:cubicBezTo>
                <a:cubicBezTo>
                  <a:pt x="4188283" y="-47389"/>
                  <a:pt x="4139477" y="23615"/>
                  <a:pt x="4303441" y="0"/>
                </a:cubicBezTo>
                <a:cubicBezTo>
                  <a:pt x="4467405" y="-23615"/>
                  <a:pt x="4860532" y="42939"/>
                  <a:pt x="5235795" y="0"/>
                </a:cubicBezTo>
                <a:cubicBezTo>
                  <a:pt x="5468491" y="11527"/>
                  <a:pt x="5588132" y="160896"/>
                  <a:pt x="5621195" y="385400"/>
                </a:cubicBezTo>
                <a:cubicBezTo>
                  <a:pt x="5656352" y="563126"/>
                  <a:pt x="5581477" y="771441"/>
                  <a:pt x="5621195" y="899251"/>
                </a:cubicBezTo>
                <a:cubicBezTo>
                  <a:pt x="5660913" y="1027061"/>
                  <a:pt x="5580597" y="1181303"/>
                  <a:pt x="5621195" y="1428518"/>
                </a:cubicBezTo>
                <a:cubicBezTo>
                  <a:pt x="5661793" y="1675733"/>
                  <a:pt x="5604424" y="1715847"/>
                  <a:pt x="5621195" y="1926953"/>
                </a:cubicBezTo>
                <a:cubicBezTo>
                  <a:pt x="5660229" y="2114428"/>
                  <a:pt x="5425008" y="2260845"/>
                  <a:pt x="5235795" y="2312353"/>
                </a:cubicBezTo>
                <a:cubicBezTo>
                  <a:pt x="4967935" y="2339973"/>
                  <a:pt x="4887663" y="2283276"/>
                  <a:pt x="4696862" y="2312353"/>
                </a:cubicBezTo>
                <a:cubicBezTo>
                  <a:pt x="4506061" y="2341430"/>
                  <a:pt x="4389879" y="2260495"/>
                  <a:pt x="4254937" y="2312353"/>
                </a:cubicBezTo>
                <a:cubicBezTo>
                  <a:pt x="4119996" y="2364211"/>
                  <a:pt x="3924448" y="2305296"/>
                  <a:pt x="3764509" y="2312353"/>
                </a:cubicBezTo>
                <a:cubicBezTo>
                  <a:pt x="3604570" y="2319410"/>
                  <a:pt x="3495998" y="2295444"/>
                  <a:pt x="3274080" y="2312353"/>
                </a:cubicBezTo>
                <a:cubicBezTo>
                  <a:pt x="3052162" y="2329262"/>
                  <a:pt x="2988020" y="2308657"/>
                  <a:pt x="2880659" y="2312353"/>
                </a:cubicBezTo>
                <a:cubicBezTo>
                  <a:pt x="2773298" y="2316049"/>
                  <a:pt x="2405376" y="2299277"/>
                  <a:pt x="2244718" y="2312353"/>
                </a:cubicBezTo>
                <a:cubicBezTo>
                  <a:pt x="2084060" y="2325429"/>
                  <a:pt x="2016925" y="2311507"/>
                  <a:pt x="1851297" y="2312353"/>
                </a:cubicBezTo>
                <a:cubicBezTo>
                  <a:pt x="1685669" y="2313199"/>
                  <a:pt x="1580324" y="2309118"/>
                  <a:pt x="1409372" y="2312353"/>
                </a:cubicBezTo>
                <a:cubicBezTo>
                  <a:pt x="1238420" y="2315588"/>
                  <a:pt x="1133656" y="2257381"/>
                  <a:pt x="918943" y="2312353"/>
                </a:cubicBezTo>
                <a:cubicBezTo>
                  <a:pt x="704230" y="2367325"/>
                  <a:pt x="546448" y="2275783"/>
                  <a:pt x="385400" y="2312353"/>
                </a:cubicBezTo>
                <a:cubicBezTo>
                  <a:pt x="134732" y="2270891"/>
                  <a:pt x="20241" y="2162077"/>
                  <a:pt x="0" y="1926953"/>
                </a:cubicBezTo>
                <a:cubicBezTo>
                  <a:pt x="-18161" y="1810005"/>
                  <a:pt x="32380" y="1617043"/>
                  <a:pt x="0" y="1443933"/>
                </a:cubicBezTo>
                <a:cubicBezTo>
                  <a:pt x="-32380" y="1270823"/>
                  <a:pt x="51657" y="1180602"/>
                  <a:pt x="0" y="930082"/>
                </a:cubicBezTo>
                <a:cubicBezTo>
                  <a:pt x="-51657" y="679562"/>
                  <a:pt x="52245" y="517667"/>
                  <a:pt x="0" y="385400"/>
                </a:cubicBezTo>
                <a:close/>
              </a:path>
              <a:path w="5621195" h="2312353" stroke="0" extrusionOk="0">
                <a:moveTo>
                  <a:pt x="0" y="385400"/>
                </a:moveTo>
                <a:cubicBezTo>
                  <a:pt x="-15238" y="151696"/>
                  <a:pt x="122943" y="-31650"/>
                  <a:pt x="385400" y="0"/>
                </a:cubicBezTo>
                <a:cubicBezTo>
                  <a:pt x="604729" y="-33368"/>
                  <a:pt x="739635" y="7223"/>
                  <a:pt x="1021341" y="0"/>
                </a:cubicBezTo>
                <a:cubicBezTo>
                  <a:pt x="1303047" y="-7223"/>
                  <a:pt x="1386852" y="40631"/>
                  <a:pt x="1608777" y="0"/>
                </a:cubicBezTo>
                <a:cubicBezTo>
                  <a:pt x="1830702" y="-40631"/>
                  <a:pt x="1848571" y="27562"/>
                  <a:pt x="2002198" y="0"/>
                </a:cubicBezTo>
                <a:cubicBezTo>
                  <a:pt x="2155825" y="-27562"/>
                  <a:pt x="2224922" y="23466"/>
                  <a:pt x="2444123" y="0"/>
                </a:cubicBezTo>
                <a:cubicBezTo>
                  <a:pt x="2663324" y="-23466"/>
                  <a:pt x="2767551" y="36161"/>
                  <a:pt x="3031560" y="0"/>
                </a:cubicBezTo>
                <a:cubicBezTo>
                  <a:pt x="3295569" y="-36161"/>
                  <a:pt x="3328208" y="23489"/>
                  <a:pt x="3473485" y="0"/>
                </a:cubicBezTo>
                <a:cubicBezTo>
                  <a:pt x="3618763" y="-23489"/>
                  <a:pt x="3765451" y="17478"/>
                  <a:pt x="4012418" y="0"/>
                </a:cubicBezTo>
                <a:cubicBezTo>
                  <a:pt x="4259385" y="-17478"/>
                  <a:pt x="4314708" y="26047"/>
                  <a:pt x="4405839" y="0"/>
                </a:cubicBezTo>
                <a:cubicBezTo>
                  <a:pt x="4496970" y="-26047"/>
                  <a:pt x="4960163" y="29830"/>
                  <a:pt x="5235795" y="0"/>
                </a:cubicBezTo>
                <a:cubicBezTo>
                  <a:pt x="5437375" y="-44345"/>
                  <a:pt x="5602866" y="149860"/>
                  <a:pt x="5621195" y="385400"/>
                </a:cubicBezTo>
                <a:cubicBezTo>
                  <a:pt x="5647700" y="562081"/>
                  <a:pt x="5584250" y="660596"/>
                  <a:pt x="5621195" y="899251"/>
                </a:cubicBezTo>
                <a:cubicBezTo>
                  <a:pt x="5658140" y="1137906"/>
                  <a:pt x="5567706" y="1193661"/>
                  <a:pt x="5621195" y="1413102"/>
                </a:cubicBezTo>
                <a:cubicBezTo>
                  <a:pt x="5674684" y="1632543"/>
                  <a:pt x="5619950" y="1691819"/>
                  <a:pt x="5621195" y="1926953"/>
                </a:cubicBezTo>
                <a:cubicBezTo>
                  <a:pt x="5677473" y="2167017"/>
                  <a:pt x="5421426" y="2358071"/>
                  <a:pt x="5235795" y="2312353"/>
                </a:cubicBezTo>
                <a:cubicBezTo>
                  <a:pt x="5016314" y="2319169"/>
                  <a:pt x="4911517" y="2269129"/>
                  <a:pt x="4793870" y="2312353"/>
                </a:cubicBezTo>
                <a:cubicBezTo>
                  <a:pt x="4676223" y="2355577"/>
                  <a:pt x="4331828" y="2250239"/>
                  <a:pt x="4206433" y="2312353"/>
                </a:cubicBezTo>
                <a:cubicBezTo>
                  <a:pt x="4081038" y="2374467"/>
                  <a:pt x="3791272" y="2272227"/>
                  <a:pt x="3570493" y="2312353"/>
                </a:cubicBezTo>
                <a:cubicBezTo>
                  <a:pt x="3349714" y="2352479"/>
                  <a:pt x="3215674" y="2302166"/>
                  <a:pt x="3080064" y="2312353"/>
                </a:cubicBezTo>
                <a:cubicBezTo>
                  <a:pt x="2944454" y="2322540"/>
                  <a:pt x="2691896" y="2260823"/>
                  <a:pt x="2589635" y="2312353"/>
                </a:cubicBezTo>
                <a:cubicBezTo>
                  <a:pt x="2487374" y="2363883"/>
                  <a:pt x="2297031" y="2268500"/>
                  <a:pt x="2196214" y="2312353"/>
                </a:cubicBezTo>
                <a:cubicBezTo>
                  <a:pt x="2095397" y="2356206"/>
                  <a:pt x="1863140" y="2267453"/>
                  <a:pt x="1705785" y="2312353"/>
                </a:cubicBezTo>
                <a:cubicBezTo>
                  <a:pt x="1548430" y="2357253"/>
                  <a:pt x="1466236" y="2268169"/>
                  <a:pt x="1263860" y="2312353"/>
                </a:cubicBezTo>
                <a:cubicBezTo>
                  <a:pt x="1061484" y="2356537"/>
                  <a:pt x="801821" y="2289738"/>
                  <a:pt x="385400" y="2312353"/>
                </a:cubicBezTo>
                <a:cubicBezTo>
                  <a:pt x="174392" y="2342912"/>
                  <a:pt x="33907" y="2143212"/>
                  <a:pt x="0" y="1926953"/>
                </a:cubicBezTo>
                <a:cubicBezTo>
                  <a:pt x="-33095" y="1770845"/>
                  <a:pt x="56813" y="1522128"/>
                  <a:pt x="0" y="1382271"/>
                </a:cubicBezTo>
                <a:cubicBezTo>
                  <a:pt x="-56813" y="1242414"/>
                  <a:pt x="37515" y="988072"/>
                  <a:pt x="0" y="868420"/>
                </a:cubicBezTo>
                <a:cubicBezTo>
                  <a:pt x="-37515" y="748768"/>
                  <a:pt x="46328" y="600819"/>
                  <a:pt x="0" y="385400"/>
                </a:cubicBezTo>
                <a:close/>
              </a:path>
            </a:pathLst>
          </a:custGeom>
          <a:solidFill>
            <a:schemeClr val="bg1"/>
          </a:solid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620"/>
              </a:spcAft>
              <a:buClrTx/>
              <a:buSzTx/>
              <a:buFontTx/>
              <a:buNone/>
              <a:tabLst/>
              <a:defRPr/>
            </a:pPr>
            <a:endParaRPr lang="en-IE"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620"/>
              </a:spcAft>
              <a:buClrTx/>
              <a:buSzTx/>
              <a:buFontTx/>
              <a:buNone/>
              <a:tabLst/>
              <a:defRPr/>
            </a:pPr>
            <a:endParaRPr lang="en-IE"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620"/>
              </a:spcAft>
              <a:buClrTx/>
              <a:buSzTx/>
              <a:buFontTx/>
              <a:buNone/>
              <a:tabLst/>
              <a:defRPr/>
            </a:pPr>
            <a:r>
              <a:rPr lang="en-IE" b="1" dirty="0">
                <a:solidFill>
                  <a:srgbClr val="000000"/>
                </a:solidFill>
                <a:latin typeface="Calibri" panose="020F0502020204030204" pitchFamily="34" charset="0"/>
                <a:ea typeface="Calibri" panose="020F0502020204030204" pitchFamily="34" charset="0"/>
                <a:cs typeface="Calibri" panose="020F0502020204030204" pitchFamily="34" charset="0"/>
              </a:rPr>
              <a:t>Mozambique</a:t>
            </a:r>
            <a:endPar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620"/>
              </a:spcAft>
              <a:buClrTx/>
              <a:buSzTx/>
              <a:buFontTx/>
              <a:buNone/>
              <a:tabLst/>
              <a:defRPr/>
            </a:pPr>
            <a:r>
              <a:rPr kumimoji="0" lang="en-IE"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Location:</a:t>
            </a:r>
            <a:r>
              <a:rPr kumimoji="0" lang="en-IE" sz="180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Southeast Africa</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IE"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Population:</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31.2 million          </a:t>
            </a:r>
          </a:p>
          <a:p>
            <a:pPr>
              <a:lnSpc>
                <a:spcPct val="115000"/>
              </a:lnSpc>
              <a:spcAft>
                <a:spcPts val="1620"/>
              </a:spcAft>
              <a:defRPr/>
            </a:pPr>
            <a:r>
              <a:rPr lang="en-IE"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Story of progress: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2020, Ireland supported 271,947 people in Mozambique to get Covid-19 tests.  </a:t>
            </a:r>
            <a:endParaRPr lang="en-IE"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15000"/>
              </a:lnSpc>
              <a:spcBef>
                <a:spcPts val="0"/>
              </a:spcBef>
              <a:spcAft>
                <a:spcPts val="1620"/>
              </a:spcAft>
              <a:buClrTx/>
              <a:buSzTx/>
              <a:buFontTx/>
              <a:buNone/>
              <a:tabLst/>
              <a:defRPr/>
            </a:pPr>
            <a:endPar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15000"/>
              </a:lnSpc>
              <a:spcBef>
                <a:spcPts val="0"/>
              </a:spcBef>
              <a:spcAft>
                <a:spcPts val="1620"/>
              </a:spcAft>
              <a:buClrTx/>
              <a:buSzTx/>
              <a:buFontTx/>
              <a:buNone/>
              <a:tabLst/>
              <a:defRPr/>
            </a:pPr>
            <a:endPar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Title 5">
            <a:extLst>
              <a:ext uri="{FF2B5EF4-FFF2-40B4-BE49-F238E27FC236}">
                <a16:creationId xmlns:a16="http://schemas.microsoft.com/office/drawing/2014/main" id="{72CF85F2-32E8-D245-B777-D545D7270E16}"/>
              </a:ext>
            </a:extLst>
          </p:cNvPr>
          <p:cNvSpPr txBox="1">
            <a:spLocks/>
          </p:cNvSpPr>
          <p:nvPr/>
        </p:nvSpPr>
        <p:spPr>
          <a:xfrm>
            <a:off x="168066" y="101270"/>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Activity 2</a:t>
            </a:r>
          </a:p>
        </p:txBody>
      </p:sp>
      <p:sp>
        <p:nvSpPr>
          <p:cNvPr id="6" name="Rectangle: Rounded Corners 5">
            <a:extLst>
              <a:ext uri="{FF2B5EF4-FFF2-40B4-BE49-F238E27FC236}">
                <a16:creationId xmlns:a16="http://schemas.microsoft.com/office/drawing/2014/main" id="{59A91B87-3C27-4458-A2CF-4D01BFE66875}"/>
              </a:ext>
            </a:extLst>
          </p:cNvPr>
          <p:cNvSpPr/>
          <p:nvPr/>
        </p:nvSpPr>
        <p:spPr>
          <a:xfrm>
            <a:off x="168066" y="821294"/>
            <a:ext cx="5774565" cy="2210029"/>
          </a:xfrm>
          <a:custGeom>
            <a:avLst/>
            <a:gdLst>
              <a:gd name="connsiteX0" fmla="*/ 0 w 5774565"/>
              <a:gd name="connsiteY0" fmla="*/ 368346 h 2210029"/>
              <a:gd name="connsiteX1" fmla="*/ 368346 w 5774565"/>
              <a:gd name="connsiteY1" fmla="*/ 0 h 2210029"/>
              <a:gd name="connsiteX2" fmla="*/ 1028867 w 5774565"/>
              <a:gd name="connsiteY2" fmla="*/ 0 h 2210029"/>
              <a:gd name="connsiteX3" fmla="*/ 1639010 w 5774565"/>
              <a:gd name="connsiteY3" fmla="*/ 0 h 2210029"/>
              <a:gd name="connsiteX4" fmla="*/ 2047637 w 5774565"/>
              <a:gd name="connsiteY4" fmla="*/ 0 h 2210029"/>
              <a:gd name="connsiteX5" fmla="*/ 2506643 w 5774565"/>
              <a:gd name="connsiteY5" fmla="*/ 0 h 2210029"/>
              <a:gd name="connsiteX6" fmla="*/ 3116786 w 5774565"/>
              <a:gd name="connsiteY6" fmla="*/ 0 h 2210029"/>
              <a:gd name="connsiteX7" fmla="*/ 3575792 w 5774565"/>
              <a:gd name="connsiteY7" fmla="*/ 0 h 2210029"/>
              <a:gd name="connsiteX8" fmla="*/ 4135555 w 5774565"/>
              <a:gd name="connsiteY8" fmla="*/ 0 h 2210029"/>
              <a:gd name="connsiteX9" fmla="*/ 4544183 w 5774565"/>
              <a:gd name="connsiteY9" fmla="*/ 0 h 2210029"/>
              <a:gd name="connsiteX10" fmla="*/ 5406219 w 5774565"/>
              <a:gd name="connsiteY10" fmla="*/ 0 h 2210029"/>
              <a:gd name="connsiteX11" fmla="*/ 5774565 w 5774565"/>
              <a:gd name="connsiteY11" fmla="*/ 368346 h 2210029"/>
              <a:gd name="connsiteX12" fmla="*/ 5774565 w 5774565"/>
              <a:gd name="connsiteY12" fmla="*/ 859458 h 2210029"/>
              <a:gd name="connsiteX13" fmla="*/ 5774565 w 5774565"/>
              <a:gd name="connsiteY13" fmla="*/ 1350571 h 2210029"/>
              <a:gd name="connsiteX14" fmla="*/ 5774565 w 5774565"/>
              <a:gd name="connsiteY14" fmla="*/ 1841683 h 2210029"/>
              <a:gd name="connsiteX15" fmla="*/ 5406219 w 5774565"/>
              <a:gd name="connsiteY15" fmla="*/ 2210029 h 2210029"/>
              <a:gd name="connsiteX16" fmla="*/ 4947213 w 5774565"/>
              <a:gd name="connsiteY16" fmla="*/ 2210029 h 2210029"/>
              <a:gd name="connsiteX17" fmla="*/ 4337070 w 5774565"/>
              <a:gd name="connsiteY17" fmla="*/ 2210029 h 2210029"/>
              <a:gd name="connsiteX18" fmla="*/ 3676549 w 5774565"/>
              <a:gd name="connsiteY18" fmla="*/ 2210029 h 2210029"/>
              <a:gd name="connsiteX19" fmla="*/ 3167164 w 5774565"/>
              <a:gd name="connsiteY19" fmla="*/ 2210029 h 2210029"/>
              <a:gd name="connsiteX20" fmla="*/ 2657779 w 5774565"/>
              <a:gd name="connsiteY20" fmla="*/ 2210029 h 2210029"/>
              <a:gd name="connsiteX21" fmla="*/ 2249152 w 5774565"/>
              <a:gd name="connsiteY21" fmla="*/ 2210029 h 2210029"/>
              <a:gd name="connsiteX22" fmla="*/ 1739767 w 5774565"/>
              <a:gd name="connsiteY22" fmla="*/ 2210029 h 2210029"/>
              <a:gd name="connsiteX23" fmla="*/ 1280761 w 5774565"/>
              <a:gd name="connsiteY23" fmla="*/ 2210029 h 2210029"/>
              <a:gd name="connsiteX24" fmla="*/ 368346 w 5774565"/>
              <a:gd name="connsiteY24" fmla="*/ 2210029 h 2210029"/>
              <a:gd name="connsiteX25" fmla="*/ 0 w 5774565"/>
              <a:gd name="connsiteY25" fmla="*/ 1841683 h 2210029"/>
              <a:gd name="connsiteX26" fmla="*/ 0 w 5774565"/>
              <a:gd name="connsiteY26" fmla="*/ 1321104 h 2210029"/>
              <a:gd name="connsiteX27" fmla="*/ 0 w 5774565"/>
              <a:gd name="connsiteY27" fmla="*/ 829992 h 2210029"/>
              <a:gd name="connsiteX28" fmla="*/ 0 w 5774565"/>
              <a:gd name="connsiteY28" fmla="*/ 368346 h 221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74565" h="2210029" extrusionOk="0">
                <a:moveTo>
                  <a:pt x="0" y="368346"/>
                </a:moveTo>
                <a:cubicBezTo>
                  <a:pt x="-21281" y="135791"/>
                  <a:pt x="135631" y="-18683"/>
                  <a:pt x="368346" y="0"/>
                </a:cubicBezTo>
                <a:cubicBezTo>
                  <a:pt x="674952" y="-1541"/>
                  <a:pt x="821031" y="58108"/>
                  <a:pt x="1028867" y="0"/>
                </a:cubicBezTo>
                <a:cubicBezTo>
                  <a:pt x="1236703" y="-58108"/>
                  <a:pt x="1415709" y="3970"/>
                  <a:pt x="1639010" y="0"/>
                </a:cubicBezTo>
                <a:cubicBezTo>
                  <a:pt x="1862311" y="-3970"/>
                  <a:pt x="1894538" y="2763"/>
                  <a:pt x="2047637" y="0"/>
                </a:cubicBezTo>
                <a:cubicBezTo>
                  <a:pt x="2200736" y="-2763"/>
                  <a:pt x="2282535" y="38802"/>
                  <a:pt x="2506643" y="0"/>
                </a:cubicBezTo>
                <a:cubicBezTo>
                  <a:pt x="2730751" y="-38802"/>
                  <a:pt x="2971606" y="6775"/>
                  <a:pt x="3116786" y="0"/>
                </a:cubicBezTo>
                <a:cubicBezTo>
                  <a:pt x="3261966" y="-6775"/>
                  <a:pt x="3351846" y="6739"/>
                  <a:pt x="3575792" y="0"/>
                </a:cubicBezTo>
                <a:cubicBezTo>
                  <a:pt x="3799738" y="-6739"/>
                  <a:pt x="3960827" y="3764"/>
                  <a:pt x="4135555" y="0"/>
                </a:cubicBezTo>
                <a:cubicBezTo>
                  <a:pt x="4310283" y="-3764"/>
                  <a:pt x="4450989" y="2755"/>
                  <a:pt x="4544183" y="0"/>
                </a:cubicBezTo>
                <a:cubicBezTo>
                  <a:pt x="4637377" y="-2755"/>
                  <a:pt x="5080058" y="103420"/>
                  <a:pt x="5406219" y="0"/>
                </a:cubicBezTo>
                <a:cubicBezTo>
                  <a:pt x="5599820" y="-38677"/>
                  <a:pt x="5739733" y="121798"/>
                  <a:pt x="5774565" y="368346"/>
                </a:cubicBezTo>
                <a:cubicBezTo>
                  <a:pt x="5804715" y="516053"/>
                  <a:pt x="5770907" y="717242"/>
                  <a:pt x="5774565" y="859458"/>
                </a:cubicBezTo>
                <a:cubicBezTo>
                  <a:pt x="5778223" y="1001674"/>
                  <a:pt x="5773990" y="1222946"/>
                  <a:pt x="5774565" y="1350571"/>
                </a:cubicBezTo>
                <a:cubicBezTo>
                  <a:pt x="5775140" y="1478196"/>
                  <a:pt x="5766829" y="1715947"/>
                  <a:pt x="5774565" y="1841683"/>
                </a:cubicBezTo>
                <a:cubicBezTo>
                  <a:pt x="5784080" y="2049716"/>
                  <a:pt x="5588837" y="2244987"/>
                  <a:pt x="5406219" y="2210029"/>
                </a:cubicBezTo>
                <a:cubicBezTo>
                  <a:pt x="5227953" y="2259396"/>
                  <a:pt x="5088081" y="2193240"/>
                  <a:pt x="4947213" y="2210029"/>
                </a:cubicBezTo>
                <a:cubicBezTo>
                  <a:pt x="4806345" y="2226818"/>
                  <a:pt x="4474678" y="2189210"/>
                  <a:pt x="4337070" y="2210029"/>
                </a:cubicBezTo>
                <a:cubicBezTo>
                  <a:pt x="4199462" y="2230848"/>
                  <a:pt x="3986850" y="2202763"/>
                  <a:pt x="3676549" y="2210029"/>
                </a:cubicBezTo>
                <a:cubicBezTo>
                  <a:pt x="3366248" y="2217295"/>
                  <a:pt x="3354226" y="2179073"/>
                  <a:pt x="3167164" y="2210029"/>
                </a:cubicBezTo>
                <a:cubicBezTo>
                  <a:pt x="2980103" y="2240985"/>
                  <a:pt x="2778911" y="2155086"/>
                  <a:pt x="2657779" y="2210029"/>
                </a:cubicBezTo>
                <a:cubicBezTo>
                  <a:pt x="2536647" y="2264972"/>
                  <a:pt x="2349173" y="2181397"/>
                  <a:pt x="2249152" y="2210029"/>
                </a:cubicBezTo>
                <a:cubicBezTo>
                  <a:pt x="2149131" y="2238661"/>
                  <a:pt x="1905728" y="2158732"/>
                  <a:pt x="1739767" y="2210029"/>
                </a:cubicBezTo>
                <a:cubicBezTo>
                  <a:pt x="1573807" y="2261326"/>
                  <a:pt x="1465058" y="2189358"/>
                  <a:pt x="1280761" y="2210029"/>
                </a:cubicBezTo>
                <a:cubicBezTo>
                  <a:pt x="1096464" y="2230700"/>
                  <a:pt x="783763" y="2191570"/>
                  <a:pt x="368346" y="2210029"/>
                </a:cubicBezTo>
                <a:cubicBezTo>
                  <a:pt x="168464" y="2268890"/>
                  <a:pt x="36857" y="2048820"/>
                  <a:pt x="0" y="1841683"/>
                </a:cubicBezTo>
                <a:cubicBezTo>
                  <a:pt x="-22833" y="1605015"/>
                  <a:pt x="58331" y="1509919"/>
                  <a:pt x="0" y="1321104"/>
                </a:cubicBezTo>
                <a:cubicBezTo>
                  <a:pt x="-58331" y="1132289"/>
                  <a:pt x="10483" y="1026920"/>
                  <a:pt x="0" y="829992"/>
                </a:cubicBezTo>
                <a:cubicBezTo>
                  <a:pt x="-10483" y="633064"/>
                  <a:pt x="47169" y="584509"/>
                  <a:pt x="0" y="368346"/>
                </a:cubicBezTo>
                <a:close/>
              </a:path>
            </a:pathLst>
          </a:custGeom>
          <a:no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620"/>
              </a:spcAft>
            </a:pPr>
            <a:r>
              <a:rPr lang="en-IE"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Malawi</a:t>
            </a:r>
            <a:endParaRPr lang="en-IE"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1620"/>
              </a:spcAft>
            </a:pPr>
            <a:r>
              <a:rPr lang="en-IE"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Location:</a:t>
            </a:r>
            <a:r>
              <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Southeast Africa	</a:t>
            </a:r>
            <a:r>
              <a:rPr lang="en-IE"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Population:</a:t>
            </a:r>
            <a:r>
              <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19.1 million          </a:t>
            </a:r>
          </a:p>
          <a:p>
            <a:pPr>
              <a:lnSpc>
                <a:spcPct val="115000"/>
              </a:lnSpc>
              <a:spcAft>
                <a:spcPts val="1620"/>
              </a:spcAft>
            </a:pPr>
            <a:endParaRPr lang="en-IE"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620"/>
              </a:spcAft>
            </a:pPr>
            <a:endPar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 name="TextBox 1">
            <a:extLst>
              <a:ext uri="{FF2B5EF4-FFF2-40B4-BE49-F238E27FC236}">
                <a16:creationId xmlns:a16="http://schemas.microsoft.com/office/drawing/2014/main" id="{D2B0E9CF-4B0B-464F-ADF9-CE9E96E5E2EB}"/>
              </a:ext>
            </a:extLst>
          </p:cNvPr>
          <p:cNvSpPr txBox="1"/>
          <p:nvPr/>
        </p:nvSpPr>
        <p:spPr>
          <a:xfrm>
            <a:off x="410460" y="6590535"/>
            <a:ext cx="4770138" cy="307777"/>
          </a:xfrm>
          <a:prstGeom prst="rect">
            <a:avLst/>
          </a:prstGeom>
          <a:noFill/>
        </p:spPr>
        <p:txBody>
          <a:bodyPr wrap="square" rtlCol="0">
            <a:spAutoFit/>
          </a:bodyPr>
          <a:lstStyle/>
          <a:p>
            <a:r>
              <a:rPr lang="en-IE" sz="1400" dirty="0">
                <a:solidFill>
                  <a:schemeClr val="tx2"/>
                </a:solidFill>
              </a:rPr>
              <a:t>Slide 3 of 5 | Stories of progress</a:t>
            </a:r>
            <a:endParaRPr lang="en-IE" sz="1100" dirty="0">
              <a:solidFill>
                <a:schemeClr val="tx2"/>
              </a:solidFill>
            </a:endParaRPr>
          </a:p>
        </p:txBody>
      </p:sp>
      <p:pic>
        <p:nvPicPr>
          <p:cNvPr id="14" name="Picture 13" descr="Image result for map of mozambique">
            <a:extLst>
              <a:ext uri="{FF2B5EF4-FFF2-40B4-BE49-F238E27FC236}">
                <a16:creationId xmlns:a16="http://schemas.microsoft.com/office/drawing/2014/main" id="{D5D8428D-53BB-4AD2-AB7E-741C41A42FB1}"/>
              </a:ext>
            </a:extLst>
          </p:cNvPr>
          <p:cNvPicPr/>
          <p:nvPr/>
        </p:nvPicPr>
        <p:blipFill rotWithShape="1">
          <a:blip r:embed="rId4">
            <a:extLst>
              <a:ext uri="{28A0092B-C50C-407E-A947-70E740481C1C}">
                <a14:useLocalDpi xmlns:a14="http://schemas.microsoft.com/office/drawing/2010/main" val="0"/>
              </a:ext>
            </a:extLst>
          </a:blip>
          <a:srcRect l="4170" t="3275" b="2645"/>
          <a:stretch/>
        </p:blipFill>
        <p:spPr bwMode="auto">
          <a:xfrm>
            <a:off x="7729075" y="3152610"/>
            <a:ext cx="2634553" cy="3370419"/>
          </a:xfrm>
          <a:prstGeom prst="rect">
            <a:avLst/>
          </a:prstGeom>
          <a:noFill/>
          <a:ln>
            <a:noFill/>
          </a:ln>
        </p:spPr>
      </p:pic>
      <p:sp>
        <p:nvSpPr>
          <p:cNvPr id="3" name="TextBox 2">
            <a:extLst>
              <a:ext uri="{FF2B5EF4-FFF2-40B4-BE49-F238E27FC236}">
                <a16:creationId xmlns:a16="http://schemas.microsoft.com/office/drawing/2014/main" id="{97D1769F-63FC-4D06-8461-CF1F833680F8}"/>
              </a:ext>
            </a:extLst>
          </p:cNvPr>
          <p:cNvSpPr txBox="1"/>
          <p:nvPr/>
        </p:nvSpPr>
        <p:spPr>
          <a:xfrm>
            <a:off x="321436" y="1952281"/>
            <a:ext cx="5608309" cy="1200329"/>
          </a:xfrm>
          <a:prstGeom prst="rect">
            <a:avLst/>
          </a:prstGeom>
          <a:noFill/>
        </p:spPr>
        <p:txBody>
          <a:bodyPr wrap="square" rtlCol="0">
            <a:spAutoFit/>
          </a:bodyPr>
          <a:lstStyle/>
          <a:p>
            <a:r>
              <a:rPr lang="en-IE"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Story of progress: </a:t>
            </a:r>
            <a:r>
              <a:rPr lang="en-US" sz="1800" dirty="0">
                <a:solidFill>
                  <a:srgbClr val="000000"/>
                </a:solidFill>
                <a:effectLst/>
                <a:latin typeface="Calibri" panose="020F0502020204030204" pitchFamily="34" charset="0"/>
                <a:ea typeface="Times New Roman" panose="02020603050405020304" pitchFamily="18" charset="0"/>
              </a:rPr>
              <a:t>In 2020, with Ireland’s support, 40,501 cook stoves and 27,827 solar lamps were given to disadvantaged families in Malawi.</a:t>
            </a:r>
            <a:endPar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endParaRPr lang="en-IE" dirty="0"/>
          </a:p>
        </p:txBody>
      </p:sp>
      <p:cxnSp>
        <p:nvCxnSpPr>
          <p:cNvPr id="5" name="Straight Arrow Connector 4">
            <a:extLst>
              <a:ext uri="{FF2B5EF4-FFF2-40B4-BE49-F238E27FC236}">
                <a16:creationId xmlns:a16="http://schemas.microsoft.com/office/drawing/2014/main" id="{DAE05E16-60E3-4D4B-94AD-27C150F1EED5}"/>
              </a:ext>
            </a:extLst>
          </p:cNvPr>
          <p:cNvCxnSpPr>
            <a:cxnSpLocks/>
          </p:cNvCxnSpPr>
          <p:nvPr/>
        </p:nvCxnSpPr>
        <p:spPr>
          <a:xfrm flipH="1" flipV="1">
            <a:off x="8987246" y="3749543"/>
            <a:ext cx="2299064" cy="16846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36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Activity 2</a:t>
            </a:r>
          </a:p>
        </p:txBody>
      </p:sp>
      <p:sp>
        <p:nvSpPr>
          <p:cNvPr id="6" name="Rectangle: Rounded Corners 5">
            <a:extLst>
              <a:ext uri="{FF2B5EF4-FFF2-40B4-BE49-F238E27FC236}">
                <a16:creationId xmlns:a16="http://schemas.microsoft.com/office/drawing/2014/main" id="{59A91B87-3C27-4458-A2CF-4D01BFE66875}"/>
              </a:ext>
            </a:extLst>
          </p:cNvPr>
          <p:cNvSpPr/>
          <p:nvPr/>
        </p:nvSpPr>
        <p:spPr>
          <a:xfrm>
            <a:off x="232409" y="927028"/>
            <a:ext cx="11689123" cy="2544834"/>
          </a:xfrm>
          <a:custGeom>
            <a:avLst/>
            <a:gdLst>
              <a:gd name="connsiteX0" fmla="*/ 0 w 11689123"/>
              <a:gd name="connsiteY0" fmla="*/ 424147 h 2544834"/>
              <a:gd name="connsiteX1" fmla="*/ 424147 w 11689123"/>
              <a:gd name="connsiteY1" fmla="*/ 0 h 2544834"/>
              <a:gd name="connsiteX2" fmla="*/ 1211534 w 11689123"/>
              <a:gd name="connsiteY2" fmla="*/ 0 h 2544834"/>
              <a:gd name="connsiteX3" fmla="*/ 1890512 w 11689123"/>
              <a:gd name="connsiteY3" fmla="*/ 0 h 2544834"/>
              <a:gd name="connsiteX4" fmla="*/ 2135857 w 11689123"/>
              <a:gd name="connsiteY4" fmla="*/ 0 h 2544834"/>
              <a:gd name="connsiteX5" fmla="*/ 2489610 w 11689123"/>
              <a:gd name="connsiteY5" fmla="*/ 0 h 2544834"/>
              <a:gd name="connsiteX6" fmla="*/ 3168588 w 11689123"/>
              <a:gd name="connsiteY6" fmla="*/ 0 h 2544834"/>
              <a:gd name="connsiteX7" fmla="*/ 3522342 w 11689123"/>
              <a:gd name="connsiteY7" fmla="*/ 0 h 2544834"/>
              <a:gd name="connsiteX8" fmla="*/ 4092912 w 11689123"/>
              <a:gd name="connsiteY8" fmla="*/ 0 h 2544834"/>
              <a:gd name="connsiteX9" fmla="*/ 4338257 w 11689123"/>
              <a:gd name="connsiteY9" fmla="*/ 0 h 2544834"/>
              <a:gd name="connsiteX10" fmla="*/ 4908827 w 11689123"/>
              <a:gd name="connsiteY10" fmla="*/ 0 h 2544834"/>
              <a:gd name="connsiteX11" fmla="*/ 5479397 w 11689123"/>
              <a:gd name="connsiteY11" fmla="*/ 0 h 2544834"/>
              <a:gd name="connsiteX12" fmla="*/ 6158375 w 11689123"/>
              <a:gd name="connsiteY12" fmla="*/ 0 h 2544834"/>
              <a:gd name="connsiteX13" fmla="*/ 6403720 w 11689123"/>
              <a:gd name="connsiteY13" fmla="*/ 0 h 2544834"/>
              <a:gd name="connsiteX14" fmla="*/ 6974290 w 11689123"/>
              <a:gd name="connsiteY14" fmla="*/ 0 h 2544834"/>
              <a:gd name="connsiteX15" fmla="*/ 7761677 w 11689123"/>
              <a:gd name="connsiteY15" fmla="*/ 0 h 2544834"/>
              <a:gd name="connsiteX16" fmla="*/ 8223838 w 11689123"/>
              <a:gd name="connsiteY16" fmla="*/ 0 h 2544834"/>
              <a:gd name="connsiteX17" fmla="*/ 8902816 w 11689123"/>
              <a:gd name="connsiteY17" fmla="*/ 0 h 2544834"/>
              <a:gd name="connsiteX18" fmla="*/ 9473386 w 11689123"/>
              <a:gd name="connsiteY18" fmla="*/ 0 h 2544834"/>
              <a:gd name="connsiteX19" fmla="*/ 10152365 w 11689123"/>
              <a:gd name="connsiteY19" fmla="*/ 0 h 2544834"/>
              <a:gd name="connsiteX20" fmla="*/ 11264976 w 11689123"/>
              <a:gd name="connsiteY20" fmla="*/ 0 h 2544834"/>
              <a:gd name="connsiteX21" fmla="*/ 11689123 w 11689123"/>
              <a:gd name="connsiteY21" fmla="*/ 424147 h 2544834"/>
              <a:gd name="connsiteX22" fmla="*/ 11689123 w 11689123"/>
              <a:gd name="connsiteY22" fmla="*/ 1006626 h 2544834"/>
              <a:gd name="connsiteX23" fmla="*/ 11689123 w 11689123"/>
              <a:gd name="connsiteY23" fmla="*/ 1555174 h 2544834"/>
              <a:gd name="connsiteX24" fmla="*/ 11689123 w 11689123"/>
              <a:gd name="connsiteY24" fmla="*/ 2120687 h 2544834"/>
              <a:gd name="connsiteX25" fmla="*/ 11264976 w 11689123"/>
              <a:gd name="connsiteY25" fmla="*/ 2544834 h 2544834"/>
              <a:gd name="connsiteX26" fmla="*/ 10911223 w 11689123"/>
              <a:gd name="connsiteY26" fmla="*/ 2544834 h 2544834"/>
              <a:gd name="connsiteX27" fmla="*/ 10665878 w 11689123"/>
              <a:gd name="connsiteY27" fmla="*/ 2544834 h 2544834"/>
              <a:gd name="connsiteX28" fmla="*/ 10095308 w 11689123"/>
              <a:gd name="connsiteY28" fmla="*/ 2544834 h 2544834"/>
              <a:gd name="connsiteX29" fmla="*/ 9849963 w 11689123"/>
              <a:gd name="connsiteY29" fmla="*/ 2544834 h 2544834"/>
              <a:gd name="connsiteX30" fmla="*/ 9604617 w 11689123"/>
              <a:gd name="connsiteY30" fmla="*/ 2544834 h 2544834"/>
              <a:gd name="connsiteX31" fmla="*/ 9034048 w 11689123"/>
              <a:gd name="connsiteY31" fmla="*/ 2544834 h 2544834"/>
              <a:gd name="connsiteX32" fmla="*/ 8246661 w 11689123"/>
              <a:gd name="connsiteY32" fmla="*/ 2544834 h 2544834"/>
              <a:gd name="connsiteX33" fmla="*/ 7459274 w 11689123"/>
              <a:gd name="connsiteY33" fmla="*/ 2544834 h 2544834"/>
              <a:gd name="connsiteX34" fmla="*/ 7105521 w 11689123"/>
              <a:gd name="connsiteY34" fmla="*/ 2544834 h 2544834"/>
              <a:gd name="connsiteX35" fmla="*/ 6426543 w 11689123"/>
              <a:gd name="connsiteY35" fmla="*/ 2544834 h 2544834"/>
              <a:gd name="connsiteX36" fmla="*/ 5639156 w 11689123"/>
              <a:gd name="connsiteY36" fmla="*/ 2544834 h 2544834"/>
              <a:gd name="connsiteX37" fmla="*/ 4851770 w 11689123"/>
              <a:gd name="connsiteY37" fmla="*/ 2544834 h 2544834"/>
              <a:gd name="connsiteX38" fmla="*/ 4606425 w 11689123"/>
              <a:gd name="connsiteY38" fmla="*/ 2544834 h 2544834"/>
              <a:gd name="connsiteX39" fmla="*/ 4035855 w 11689123"/>
              <a:gd name="connsiteY39" fmla="*/ 2544834 h 2544834"/>
              <a:gd name="connsiteX40" fmla="*/ 3790510 w 11689123"/>
              <a:gd name="connsiteY40" fmla="*/ 2544834 h 2544834"/>
              <a:gd name="connsiteX41" fmla="*/ 3219940 w 11689123"/>
              <a:gd name="connsiteY41" fmla="*/ 2544834 h 2544834"/>
              <a:gd name="connsiteX42" fmla="*/ 2757778 w 11689123"/>
              <a:gd name="connsiteY42" fmla="*/ 2544834 h 2544834"/>
              <a:gd name="connsiteX43" fmla="*/ 2078800 w 11689123"/>
              <a:gd name="connsiteY43" fmla="*/ 2544834 h 2544834"/>
              <a:gd name="connsiteX44" fmla="*/ 1291413 w 11689123"/>
              <a:gd name="connsiteY44" fmla="*/ 2544834 h 2544834"/>
              <a:gd name="connsiteX45" fmla="*/ 424147 w 11689123"/>
              <a:gd name="connsiteY45" fmla="*/ 2544834 h 2544834"/>
              <a:gd name="connsiteX46" fmla="*/ 0 w 11689123"/>
              <a:gd name="connsiteY46" fmla="*/ 2120687 h 2544834"/>
              <a:gd name="connsiteX47" fmla="*/ 0 w 11689123"/>
              <a:gd name="connsiteY47" fmla="*/ 1572139 h 2544834"/>
              <a:gd name="connsiteX48" fmla="*/ 0 w 11689123"/>
              <a:gd name="connsiteY48" fmla="*/ 1023591 h 2544834"/>
              <a:gd name="connsiteX49" fmla="*/ 0 w 11689123"/>
              <a:gd name="connsiteY49" fmla="*/ 424147 h 254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689123" h="2544834" extrusionOk="0">
                <a:moveTo>
                  <a:pt x="0" y="424147"/>
                </a:moveTo>
                <a:cubicBezTo>
                  <a:pt x="-31994" y="146113"/>
                  <a:pt x="158110" y="-20281"/>
                  <a:pt x="424147" y="0"/>
                </a:cubicBezTo>
                <a:cubicBezTo>
                  <a:pt x="683208" y="-65645"/>
                  <a:pt x="833669" y="26303"/>
                  <a:pt x="1211534" y="0"/>
                </a:cubicBezTo>
                <a:cubicBezTo>
                  <a:pt x="1589399" y="-26303"/>
                  <a:pt x="1713796" y="74299"/>
                  <a:pt x="1890512" y="0"/>
                </a:cubicBezTo>
                <a:cubicBezTo>
                  <a:pt x="2067228" y="-74299"/>
                  <a:pt x="2073569" y="504"/>
                  <a:pt x="2135857" y="0"/>
                </a:cubicBezTo>
                <a:cubicBezTo>
                  <a:pt x="2198146" y="-504"/>
                  <a:pt x="2352950" y="11631"/>
                  <a:pt x="2489610" y="0"/>
                </a:cubicBezTo>
                <a:cubicBezTo>
                  <a:pt x="2626270" y="-11631"/>
                  <a:pt x="2969285" y="71042"/>
                  <a:pt x="3168588" y="0"/>
                </a:cubicBezTo>
                <a:cubicBezTo>
                  <a:pt x="3367891" y="-71042"/>
                  <a:pt x="3357829" y="10471"/>
                  <a:pt x="3522342" y="0"/>
                </a:cubicBezTo>
                <a:cubicBezTo>
                  <a:pt x="3686855" y="-10471"/>
                  <a:pt x="3837966" y="4325"/>
                  <a:pt x="4092912" y="0"/>
                </a:cubicBezTo>
                <a:cubicBezTo>
                  <a:pt x="4347858" y="-4325"/>
                  <a:pt x="4285025" y="12368"/>
                  <a:pt x="4338257" y="0"/>
                </a:cubicBezTo>
                <a:cubicBezTo>
                  <a:pt x="4391489" y="-12368"/>
                  <a:pt x="4775225" y="55280"/>
                  <a:pt x="4908827" y="0"/>
                </a:cubicBezTo>
                <a:cubicBezTo>
                  <a:pt x="5042429" y="-55280"/>
                  <a:pt x="5324700" y="13397"/>
                  <a:pt x="5479397" y="0"/>
                </a:cubicBezTo>
                <a:cubicBezTo>
                  <a:pt x="5634094" y="-13397"/>
                  <a:pt x="5939649" y="18211"/>
                  <a:pt x="6158375" y="0"/>
                </a:cubicBezTo>
                <a:cubicBezTo>
                  <a:pt x="6377101" y="-18211"/>
                  <a:pt x="6321118" y="22471"/>
                  <a:pt x="6403720" y="0"/>
                </a:cubicBezTo>
                <a:cubicBezTo>
                  <a:pt x="6486323" y="-22471"/>
                  <a:pt x="6848115" y="50012"/>
                  <a:pt x="6974290" y="0"/>
                </a:cubicBezTo>
                <a:cubicBezTo>
                  <a:pt x="7100465" y="-50012"/>
                  <a:pt x="7399532" y="10819"/>
                  <a:pt x="7761677" y="0"/>
                </a:cubicBezTo>
                <a:cubicBezTo>
                  <a:pt x="8123822" y="-10819"/>
                  <a:pt x="8094292" y="24518"/>
                  <a:pt x="8223838" y="0"/>
                </a:cubicBezTo>
                <a:cubicBezTo>
                  <a:pt x="8353384" y="-24518"/>
                  <a:pt x="8627365" y="14345"/>
                  <a:pt x="8902816" y="0"/>
                </a:cubicBezTo>
                <a:cubicBezTo>
                  <a:pt x="9178267" y="-14345"/>
                  <a:pt x="9309967" y="43679"/>
                  <a:pt x="9473386" y="0"/>
                </a:cubicBezTo>
                <a:cubicBezTo>
                  <a:pt x="9636805" y="-43679"/>
                  <a:pt x="9855294" y="21756"/>
                  <a:pt x="10152365" y="0"/>
                </a:cubicBezTo>
                <a:cubicBezTo>
                  <a:pt x="10449436" y="-21756"/>
                  <a:pt x="10841727" y="1401"/>
                  <a:pt x="11264976" y="0"/>
                </a:cubicBezTo>
                <a:cubicBezTo>
                  <a:pt x="11491668" y="7581"/>
                  <a:pt x="11709427" y="181886"/>
                  <a:pt x="11689123" y="424147"/>
                </a:cubicBezTo>
                <a:cubicBezTo>
                  <a:pt x="11714935" y="701103"/>
                  <a:pt x="11658615" y="740090"/>
                  <a:pt x="11689123" y="1006626"/>
                </a:cubicBezTo>
                <a:cubicBezTo>
                  <a:pt x="11719631" y="1273162"/>
                  <a:pt x="11630341" y="1328984"/>
                  <a:pt x="11689123" y="1555174"/>
                </a:cubicBezTo>
                <a:cubicBezTo>
                  <a:pt x="11747905" y="1781364"/>
                  <a:pt x="11650841" y="1988243"/>
                  <a:pt x="11689123" y="2120687"/>
                </a:cubicBezTo>
                <a:cubicBezTo>
                  <a:pt x="11666476" y="2357025"/>
                  <a:pt x="11487646" y="2530122"/>
                  <a:pt x="11264976" y="2544834"/>
                </a:cubicBezTo>
                <a:cubicBezTo>
                  <a:pt x="11090272" y="2564352"/>
                  <a:pt x="11030278" y="2503599"/>
                  <a:pt x="10911223" y="2544834"/>
                </a:cubicBezTo>
                <a:cubicBezTo>
                  <a:pt x="10792168" y="2586069"/>
                  <a:pt x="10757667" y="2519548"/>
                  <a:pt x="10665878" y="2544834"/>
                </a:cubicBezTo>
                <a:cubicBezTo>
                  <a:pt x="10574090" y="2570120"/>
                  <a:pt x="10330924" y="2488373"/>
                  <a:pt x="10095308" y="2544834"/>
                </a:cubicBezTo>
                <a:cubicBezTo>
                  <a:pt x="9859692" y="2601295"/>
                  <a:pt x="9940776" y="2520473"/>
                  <a:pt x="9849963" y="2544834"/>
                </a:cubicBezTo>
                <a:cubicBezTo>
                  <a:pt x="9759151" y="2569195"/>
                  <a:pt x="9682029" y="2525226"/>
                  <a:pt x="9604617" y="2544834"/>
                </a:cubicBezTo>
                <a:cubicBezTo>
                  <a:pt x="9527205" y="2564442"/>
                  <a:pt x="9199574" y="2536018"/>
                  <a:pt x="9034048" y="2544834"/>
                </a:cubicBezTo>
                <a:cubicBezTo>
                  <a:pt x="8868522" y="2553650"/>
                  <a:pt x="8574325" y="2476549"/>
                  <a:pt x="8246661" y="2544834"/>
                </a:cubicBezTo>
                <a:cubicBezTo>
                  <a:pt x="7918997" y="2613119"/>
                  <a:pt x="7824989" y="2513513"/>
                  <a:pt x="7459274" y="2544834"/>
                </a:cubicBezTo>
                <a:cubicBezTo>
                  <a:pt x="7093559" y="2576155"/>
                  <a:pt x="7282134" y="2536613"/>
                  <a:pt x="7105521" y="2544834"/>
                </a:cubicBezTo>
                <a:cubicBezTo>
                  <a:pt x="6928908" y="2553055"/>
                  <a:pt x="6700071" y="2474300"/>
                  <a:pt x="6426543" y="2544834"/>
                </a:cubicBezTo>
                <a:cubicBezTo>
                  <a:pt x="6153015" y="2615368"/>
                  <a:pt x="5894289" y="2469747"/>
                  <a:pt x="5639156" y="2544834"/>
                </a:cubicBezTo>
                <a:cubicBezTo>
                  <a:pt x="5384023" y="2619921"/>
                  <a:pt x="5201209" y="2499154"/>
                  <a:pt x="4851770" y="2544834"/>
                </a:cubicBezTo>
                <a:cubicBezTo>
                  <a:pt x="4502331" y="2590514"/>
                  <a:pt x="4704644" y="2539248"/>
                  <a:pt x="4606425" y="2544834"/>
                </a:cubicBezTo>
                <a:cubicBezTo>
                  <a:pt x="4508206" y="2550420"/>
                  <a:pt x="4293336" y="2484624"/>
                  <a:pt x="4035855" y="2544834"/>
                </a:cubicBezTo>
                <a:cubicBezTo>
                  <a:pt x="3778374" y="2605044"/>
                  <a:pt x="3866223" y="2526656"/>
                  <a:pt x="3790510" y="2544834"/>
                </a:cubicBezTo>
                <a:cubicBezTo>
                  <a:pt x="3714798" y="2563012"/>
                  <a:pt x="3486126" y="2528377"/>
                  <a:pt x="3219940" y="2544834"/>
                </a:cubicBezTo>
                <a:cubicBezTo>
                  <a:pt x="2953754" y="2561291"/>
                  <a:pt x="2939796" y="2521071"/>
                  <a:pt x="2757778" y="2544834"/>
                </a:cubicBezTo>
                <a:cubicBezTo>
                  <a:pt x="2575760" y="2568597"/>
                  <a:pt x="2260112" y="2464419"/>
                  <a:pt x="2078800" y="2544834"/>
                </a:cubicBezTo>
                <a:cubicBezTo>
                  <a:pt x="1897488" y="2625249"/>
                  <a:pt x="1463979" y="2537364"/>
                  <a:pt x="1291413" y="2544834"/>
                </a:cubicBezTo>
                <a:cubicBezTo>
                  <a:pt x="1118847" y="2552304"/>
                  <a:pt x="625346" y="2505167"/>
                  <a:pt x="424147" y="2544834"/>
                </a:cubicBezTo>
                <a:cubicBezTo>
                  <a:pt x="188251" y="2555641"/>
                  <a:pt x="-37393" y="2368478"/>
                  <a:pt x="0" y="2120687"/>
                </a:cubicBezTo>
                <a:cubicBezTo>
                  <a:pt x="-7000" y="1991934"/>
                  <a:pt x="52228" y="1778340"/>
                  <a:pt x="0" y="1572139"/>
                </a:cubicBezTo>
                <a:cubicBezTo>
                  <a:pt x="-52228" y="1365938"/>
                  <a:pt x="60685" y="1173537"/>
                  <a:pt x="0" y="1023591"/>
                </a:cubicBezTo>
                <a:cubicBezTo>
                  <a:pt x="-60685" y="873645"/>
                  <a:pt x="47599" y="591733"/>
                  <a:pt x="0" y="424147"/>
                </a:cubicBezTo>
                <a:close/>
              </a:path>
            </a:pathLst>
          </a:custGeom>
          <a:no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620"/>
              </a:spcAft>
            </a:pPr>
            <a:r>
              <a:rPr lang="en-IE"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Ethiopia</a:t>
            </a:r>
            <a:endParaRPr lang="en-IE"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1620"/>
              </a:spcAft>
            </a:pPr>
            <a:r>
              <a:rPr lang="en-IE"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Location:</a:t>
            </a:r>
            <a:r>
              <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East Africa 		</a:t>
            </a:r>
            <a:r>
              <a:rPr lang="en-IE"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Population:</a:t>
            </a:r>
            <a:r>
              <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114.9 million          </a:t>
            </a:r>
          </a:p>
          <a:p>
            <a:pPr>
              <a:lnSpc>
                <a:spcPct val="107000"/>
              </a:lnSpc>
              <a:spcAft>
                <a:spcPts val="800"/>
              </a:spcAft>
            </a:pPr>
            <a:r>
              <a:rPr lang="en-IE"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Story of progress: </a:t>
            </a: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Ireland supported the United Nations World Health Organization (WHO) and the Ethiopian Ministry of Health to send new health workers to help in Covid-19 treatment and quarantine centres.</a:t>
            </a:r>
            <a:endParaRPr lang="en-I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890B9E22-17CB-4AD7-9293-EBA4936A28F5}"/>
              </a:ext>
            </a:extLst>
          </p:cNvPr>
          <p:cNvSpPr/>
          <p:nvPr/>
        </p:nvSpPr>
        <p:spPr>
          <a:xfrm>
            <a:off x="232409" y="3629028"/>
            <a:ext cx="11689123" cy="2544834"/>
          </a:xfrm>
          <a:custGeom>
            <a:avLst/>
            <a:gdLst>
              <a:gd name="connsiteX0" fmla="*/ 0 w 11689123"/>
              <a:gd name="connsiteY0" fmla="*/ 424147 h 2544834"/>
              <a:gd name="connsiteX1" fmla="*/ 424147 w 11689123"/>
              <a:gd name="connsiteY1" fmla="*/ 0 h 2544834"/>
              <a:gd name="connsiteX2" fmla="*/ 994717 w 11689123"/>
              <a:gd name="connsiteY2" fmla="*/ 0 h 2544834"/>
              <a:gd name="connsiteX3" fmla="*/ 1348470 w 11689123"/>
              <a:gd name="connsiteY3" fmla="*/ 0 h 2544834"/>
              <a:gd name="connsiteX4" fmla="*/ 1810632 w 11689123"/>
              <a:gd name="connsiteY4" fmla="*/ 0 h 2544834"/>
              <a:gd name="connsiteX5" fmla="*/ 2055977 w 11689123"/>
              <a:gd name="connsiteY5" fmla="*/ 0 h 2544834"/>
              <a:gd name="connsiteX6" fmla="*/ 2518139 w 11689123"/>
              <a:gd name="connsiteY6" fmla="*/ 0 h 2544834"/>
              <a:gd name="connsiteX7" fmla="*/ 3305525 w 11689123"/>
              <a:gd name="connsiteY7" fmla="*/ 0 h 2544834"/>
              <a:gd name="connsiteX8" fmla="*/ 3876095 w 11689123"/>
              <a:gd name="connsiteY8" fmla="*/ 0 h 2544834"/>
              <a:gd name="connsiteX9" fmla="*/ 4446665 w 11689123"/>
              <a:gd name="connsiteY9" fmla="*/ 0 h 2544834"/>
              <a:gd name="connsiteX10" fmla="*/ 4692010 w 11689123"/>
              <a:gd name="connsiteY10" fmla="*/ 0 h 2544834"/>
              <a:gd name="connsiteX11" fmla="*/ 5370988 w 11689123"/>
              <a:gd name="connsiteY11" fmla="*/ 0 h 2544834"/>
              <a:gd name="connsiteX12" fmla="*/ 6049967 w 11689123"/>
              <a:gd name="connsiteY12" fmla="*/ 0 h 2544834"/>
              <a:gd name="connsiteX13" fmla="*/ 6512128 w 11689123"/>
              <a:gd name="connsiteY13" fmla="*/ 0 h 2544834"/>
              <a:gd name="connsiteX14" fmla="*/ 7299515 w 11689123"/>
              <a:gd name="connsiteY14" fmla="*/ 0 h 2544834"/>
              <a:gd name="connsiteX15" fmla="*/ 7761677 w 11689123"/>
              <a:gd name="connsiteY15" fmla="*/ 0 h 2544834"/>
              <a:gd name="connsiteX16" fmla="*/ 8332246 w 11689123"/>
              <a:gd name="connsiteY16" fmla="*/ 0 h 2544834"/>
              <a:gd name="connsiteX17" fmla="*/ 9011225 w 11689123"/>
              <a:gd name="connsiteY17" fmla="*/ 0 h 2544834"/>
              <a:gd name="connsiteX18" fmla="*/ 9581795 w 11689123"/>
              <a:gd name="connsiteY18" fmla="*/ 0 h 2544834"/>
              <a:gd name="connsiteX19" fmla="*/ 10152365 w 11689123"/>
              <a:gd name="connsiteY19" fmla="*/ 0 h 2544834"/>
              <a:gd name="connsiteX20" fmla="*/ 10397710 w 11689123"/>
              <a:gd name="connsiteY20" fmla="*/ 0 h 2544834"/>
              <a:gd name="connsiteX21" fmla="*/ 11264976 w 11689123"/>
              <a:gd name="connsiteY21" fmla="*/ 0 h 2544834"/>
              <a:gd name="connsiteX22" fmla="*/ 11689123 w 11689123"/>
              <a:gd name="connsiteY22" fmla="*/ 424147 h 2544834"/>
              <a:gd name="connsiteX23" fmla="*/ 11689123 w 11689123"/>
              <a:gd name="connsiteY23" fmla="*/ 1023591 h 2544834"/>
              <a:gd name="connsiteX24" fmla="*/ 11689123 w 11689123"/>
              <a:gd name="connsiteY24" fmla="*/ 1606070 h 2544834"/>
              <a:gd name="connsiteX25" fmla="*/ 11689123 w 11689123"/>
              <a:gd name="connsiteY25" fmla="*/ 2120687 h 2544834"/>
              <a:gd name="connsiteX26" fmla="*/ 11264976 w 11689123"/>
              <a:gd name="connsiteY26" fmla="*/ 2544834 h 2544834"/>
              <a:gd name="connsiteX27" fmla="*/ 11019631 w 11689123"/>
              <a:gd name="connsiteY27" fmla="*/ 2544834 h 2544834"/>
              <a:gd name="connsiteX28" fmla="*/ 10557469 w 11689123"/>
              <a:gd name="connsiteY28" fmla="*/ 2544834 h 2544834"/>
              <a:gd name="connsiteX29" fmla="*/ 10312124 w 11689123"/>
              <a:gd name="connsiteY29" fmla="*/ 2544834 h 2544834"/>
              <a:gd name="connsiteX30" fmla="*/ 9633146 w 11689123"/>
              <a:gd name="connsiteY30" fmla="*/ 2544834 h 2544834"/>
              <a:gd name="connsiteX31" fmla="*/ 9170984 w 11689123"/>
              <a:gd name="connsiteY31" fmla="*/ 2544834 h 2544834"/>
              <a:gd name="connsiteX32" fmla="*/ 8600414 w 11689123"/>
              <a:gd name="connsiteY32" fmla="*/ 2544834 h 2544834"/>
              <a:gd name="connsiteX33" fmla="*/ 8029844 w 11689123"/>
              <a:gd name="connsiteY33" fmla="*/ 2544834 h 2544834"/>
              <a:gd name="connsiteX34" fmla="*/ 7567683 w 11689123"/>
              <a:gd name="connsiteY34" fmla="*/ 2544834 h 2544834"/>
              <a:gd name="connsiteX35" fmla="*/ 7322338 w 11689123"/>
              <a:gd name="connsiteY35" fmla="*/ 2544834 h 2544834"/>
              <a:gd name="connsiteX36" fmla="*/ 6643359 w 11689123"/>
              <a:gd name="connsiteY36" fmla="*/ 2544834 h 2544834"/>
              <a:gd name="connsiteX37" fmla="*/ 5855973 w 11689123"/>
              <a:gd name="connsiteY37" fmla="*/ 2544834 h 2544834"/>
              <a:gd name="connsiteX38" fmla="*/ 5176995 w 11689123"/>
              <a:gd name="connsiteY38" fmla="*/ 2544834 h 2544834"/>
              <a:gd name="connsiteX39" fmla="*/ 4498016 w 11689123"/>
              <a:gd name="connsiteY39" fmla="*/ 2544834 h 2544834"/>
              <a:gd name="connsiteX40" fmla="*/ 3927446 w 11689123"/>
              <a:gd name="connsiteY40" fmla="*/ 2544834 h 2544834"/>
              <a:gd name="connsiteX41" fmla="*/ 3573693 w 11689123"/>
              <a:gd name="connsiteY41" fmla="*/ 2544834 h 2544834"/>
              <a:gd name="connsiteX42" fmla="*/ 3003123 w 11689123"/>
              <a:gd name="connsiteY42" fmla="*/ 2544834 h 2544834"/>
              <a:gd name="connsiteX43" fmla="*/ 2432553 w 11689123"/>
              <a:gd name="connsiteY43" fmla="*/ 2544834 h 2544834"/>
              <a:gd name="connsiteX44" fmla="*/ 2078800 w 11689123"/>
              <a:gd name="connsiteY44" fmla="*/ 2544834 h 2544834"/>
              <a:gd name="connsiteX45" fmla="*/ 1725046 w 11689123"/>
              <a:gd name="connsiteY45" fmla="*/ 2544834 h 2544834"/>
              <a:gd name="connsiteX46" fmla="*/ 1479701 w 11689123"/>
              <a:gd name="connsiteY46" fmla="*/ 2544834 h 2544834"/>
              <a:gd name="connsiteX47" fmla="*/ 1234356 w 11689123"/>
              <a:gd name="connsiteY47" fmla="*/ 2544834 h 2544834"/>
              <a:gd name="connsiteX48" fmla="*/ 424147 w 11689123"/>
              <a:gd name="connsiteY48" fmla="*/ 2544834 h 2544834"/>
              <a:gd name="connsiteX49" fmla="*/ 0 w 11689123"/>
              <a:gd name="connsiteY49" fmla="*/ 2120687 h 2544834"/>
              <a:gd name="connsiteX50" fmla="*/ 0 w 11689123"/>
              <a:gd name="connsiteY50" fmla="*/ 1589104 h 2544834"/>
              <a:gd name="connsiteX51" fmla="*/ 0 w 11689123"/>
              <a:gd name="connsiteY51" fmla="*/ 1057522 h 2544834"/>
              <a:gd name="connsiteX52" fmla="*/ 0 w 11689123"/>
              <a:gd name="connsiteY52" fmla="*/ 424147 h 254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89123" h="2544834" fill="none" extrusionOk="0">
                <a:moveTo>
                  <a:pt x="0" y="424147"/>
                </a:moveTo>
                <a:cubicBezTo>
                  <a:pt x="-17891" y="254949"/>
                  <a:pt x="179726" y="-4399"/>
                  <a:pt x="424147" y="0"/>
                </a:cubicBezTo>
                <a:cubicBezTo>
                  <a:pt x="552900" y="-14713"/>
                  <a:pt x="742037" y="4493"/>
                  <a:pt x="994717" y="0"/>
                </a:cubicBezTo>
                <a:cubicBezTo>
                  <a:pt x="1247397" y="-4493"/>
                  <a:pt x="1205234" y="6757"/>
                  <a:pt x="1348470" y="0"/>
                </a:cubicBezTo>
                <a:cubicBezTo>
                  <a:pt x="1491706" y="-6757"/>
                  <a:pt x="1637244" y="16729"/>
                  <a:pt x="1810632" y="0"/>
                </a:cubicBezTo>
                <a:cubicBezTo>
                  <a:pt x="1984020" y="-16729"/>
                  <a:pt x="1983833" y="15536"/>
                  <a:pt x="2055977" y="0"/>
                </a:cubicBezTo>
                <a:cubicBezTo>
                  <a:pt x="2128121" y="-15536"/>
                  <a:pt x="2410080" y="2075"/>
                  <a:pt x="2518139" y="0"/>
                </a:cubicBezTo>
                <a:cubicBezTo>
                  <a:pt x="2626198" y="-2075"/>
                  <a:pt x="3041397" y="65651"/>
                  <a:pt x="3305525" y="0"/>
                </a:cubicBezTo>
                <a:cubicBezTo>
                  <a:pt x="3569653" y="-65651"/>
                  <a:pt x="3725944" y="65923"/>
                  <a:pt x="3876095" y="0"/>
                </a:cubicBezTo>
                <a:cubicBezTo>
                  <a:pt x="4026246" y="-65923"/>
                  <a:pt x="4325745" y="65677"/>
                  <a:pt x="4446665" y="0"/>
                </a:cubicBezTo>
                <a:cubicBezTo>
                  <a:pt x="4567585" y="-65677"/>
                  <a:pt x="4581881" y="3833"/>
                  <a:pt x="4692010" y="0"/>
                </a:cubicBezTo>
                <a:cubicBezTo>
                  <a:pt x="4802139" y="-3833"/>
                  <a:pt x="5043802" y="465"/>
                  <a:pt x="5370988" y="0"/>
                </a:cubicBezTo>
                <a:cubicBezTo>
                  <a:pt x="5698174" y="-465"/>
                  <a:pt x="5828832" y="27578"/>
                  <a:pt x="6049967" y="0"/>
                </a:cubicBezTo>
                <a:cubicBezTo>
                  <a:pt x="6271102" y="-27578"/>
                  <a:pt x="6362236" y="6619"/>
                  <a:pt x="6512128" y="0"/>
                </a:cubicBezTo>
                <a:cubicBezTo>
                  <a:pt x="6662020" y="-6619"/>
                  <a:pt x="7015786" y="44778"/>
                  <a:pt x="7299515" y="0"/>
                </a:cubicBezTo>
                <a:cubicBezTo>
                  <a:pt x="7583244" y="-44778"/>
                  <a:pt x="7607268" y="11378"/>
                  <a:pt x="7761677" y="0"/>
                </a:cubicBezTo>
                <a:cubicBezTo>
                  <a:pt x="7916086" y="-11378"/>
                  <a:pt x="8137119" y="47725"/>
                  <a:pt x="8332246" y="0"/>
                </a:cubicBezTo>
                <a:cubicBezTo>
                  <a:pt x="8527373" y="-47725"/>
                  <a:pt x="8704021" y="10205"/>
                  <a:pt x="9011225" y="0"/>
                </a:cubicBezTo>
                <a:cubicBezTo>
                  <a:pt x="9318429" y="-10205"/>
                  <a:pt x="9387877" y="66014"/>
                  <a:pt x="9581795" y="0"/>
                </a:cubicBezTo>
                <a:cubicBezTo>
                  <a:pt x="9775713" y="-66014"/>
                  <a:pt x="9918530" y="67588"/>
                  <a:pt x="10152365" y="0"/>
                </a:cubicBezTo>
                <a:cubicBezTo>
                  <a:pt x="10386200" y="-67588"/>
                  <a:pt x="10286761" y="26772"/>
                  <a:pt x="10397710" y="0"/>
                </a:cubicBezTo>
                <a:cubicBezTo>
                  <a:pt x="10508659" y="-26772"/>
                  <a:pt x="10911394" y="88932"/>
                  <a:pt x="11264976" y="0"/>
                </a:cubicBezTo>
                <a:cubicBezTo>
                  <a:pt x="11442720" y="-41079"/>
                  <a:pt x="11682161" y="169825"/>
                  <a:pt x="11689123" y="424147"/>
                </a:cubicBezTo>
                <a:cubicBezTo>
                  <a:pt x="11695307" y="636565"/>
                  <a:pt x="11636923" y="771055"/>
                  <a:pt x="11689123" y="1023591"/>
                </a:cubicBezTo>
                <a:cubicBezTo>
                  <a:pt x="11741323" y="1276127"/>
                  <a:pt x="11686338" y="1341735"/>
                  <a:pt x="11689123" y="1606070"/>
                </a:cubicBezTo>
                <a:cubicBezTo>
                  <a:pt x="11691908" y="1870405"/>
                  <a:pt x="11686000" y="1995285"/>
                  <a:pt x="11689123" y="2120687"/>
                </a:cubicBezTo>
                <a:cubicBezTo>
                  <a:pt x="11673259" y="2319456"/>
                  <a:pt x="11492876" y="2497791"/>
                  <a:pt x="11264976" y="2544834"/>
                </a:cubicBezTo>
                <a:cubicBezTo>
                  <a:pt x="11166200" y="2549371"/>
                  <a:pt x="11129374" y="2542772"/>
                  <a:pt x="11019631" y="2544834"/>
                </a:cubicBezTo>
                <a:cubicBezTo>
                  <a:pt x="10909888" y="2546896"/>
                  <a:pt x="10715291" y="2539422"/>
                  <a:pt x="10557469" y="2544834"/>
                </a:cubicBezTo>
                <a:cubicBezTo>
                  <a:pt x="10399647" y="2550246"/>
                  <a:pt x="10408387" y="2530885"/>
                  <a:pt x="10312124" y="2544834"/>
                </a:cubicBezTo>
                <a:cubicBezTo>
                  <a:pt x="10215862" y="2558783"/>
                  <a:pt x="9911341" y="2515927"/>
                  <a:pt x="9633146" y="2544834"/>
                </a:cubicBezTo>
                <a:cubicBezTo>
                  <a:pt x="9354951" y="2573741"/>
                  <a:pt x="9356195" y="2531588"/>
                  <a:pt x="9170984" y="2544834"/>
                </a:cubicBezTo>
                <a:cubicBezTo>
                  <a:pt x="8985773" y="2558080"/>
                  <a:pt x="8879405" y="2477371"/>
                  <a:pt x="8600414" y="2544834"/>
                </a:cubicBezTo>
                <a:cubicBezTo>
                  <a:pt x="8321423" y="2612297"/>
                  <a:pt x="8313844" y="2480737"/>
                  <a:pt x="8029844" y="2544834"/>
                </a:cubicBezTo>
                <a:cubicBezTo>
                  <a:pt x="7745844" y="2608931"/>
                  <a:pt x="7770192" y="2532134"/>
                  <a:pt x="7567683" y="2544834"/>
                </a:cubicBezTo>
                <a:cubicBezTo>
                  <a:pt x="7365174" y="2557534"/>
                  <a:pt x="7438866" y="2540363"/>
                  <a:pt x="7322338" y="2544834"/>
                </a:cubicBezTo>
                <a:cubicBezTo>
                  <a:pt x="7205810" y="2549305"/>
                  <a:pt x="6868499" y="2471957"/>
                  <a:pt x="6643359" y="2544834"/>
                </a:cubicBezTo>
                <a:cubicBezTo>
                  <a:pt x="6418219" y="2617711"/>
                  <a:pt x="6079294" y="2477321"/>
                  <a:pt x="5855973" y="2544834"/>
                </a:cubicBezTo>
                <a:cubicBezTo>
                  <a:pt x="5632652" y="2612347"/>
                  <a:pt x="5484922" y="2494291"/>
                  <a:pt x="5176995" y="2544834"/>
                </a:cubicBezTo>
                <a:cubicBezTo>
                  <a:pt x="4869068" y="2595377"/>
                  <a:pt x="4769294" y="2522441"/>
                  <a:pt x="4498016" y="2544834"/>
                </a:cubicBezTo>
                <a:cubicBezTo>
                  <a:pt x="4226738" y="2567227"/>
                  <a:pt x="4064510" y="2501897"/>
                  <a:pt x="3927446" y="2544834"/>
                </a:cubicBezTo>
                <a:cubicBezTo>
                  <a:pt x="3790382" y="2587771"/>
                  <a:pt x="3648241" y="2502791"/>
                  <a:pt x="3573693" y="2544834"/>
                </a:cubicBezTo>
                <a:cubicBezTo>
                  <a:pt x="3499145" y="2586877"/>
                  <a:pt x="3162698" y="2540408"/>
                  <a:pt x="3003123" y="2544834"/>
                </a:cubicBezTo>
                <a:cubicBezTo>
                  <a:pt x="2843548" y="2549260"/>
                  <a:pt x="2595980" y="2542282"/>
                  <a:pt x="2432553" y="2544834"/>
                </a:cubicBezTo>
                <a:cubicBezTo>
                  <a:pt x="2269126" y="2547386"/>
                  <a:pt x="2240109" y="2527274"/>
                  <a:pt x="2078800" y="2544834"/>
                </a:cubicBezTo>
                <a:cubicBezTo>
                  <a:pt x="1917491" y="2562394"/>
                  <a:pt x="1884868" y="2542338"/>
                  <a:pt x="1725046" y="2544834"/>
                </a:cubicBezTo>
                <a:cubicBezTo>
                  <a:pt x="1565224" y="2547330"/>
                  <a:pt x="1553499" y="2532496"/>
                  <a:pt x="1479701" y="2544834"/>
                </a:cubicBezTo>
                <a:cubicBezTo>
                  <a:pt x="1405904" y="2557172"/>
                  <a:pt x="1322937" y="2544438"/>
                  <a:pt x="1234356" y="2544834"/>
                </a:cubicBezTo>
                <a:cubicBezTo>
                  <a:pt x="1145775" y="2545230"/>
                  <a:pt x="669563" y="2538151"/>
                  <a:pt x="424147" y="2544834"/>
                </a:cubicBezTo>
                <a:cubicBezTo>
                  <a:pt x="132075" y="2539575"/>
                  <a:pt x="-27564" y="2303769"/>
                  <a:pt x="0" y="2120687"/>
                </a:cubicBezTo>
                <a:cubicBezTo>
                  <a:pt x="-47179" y="1956849"/>
                  <a:pt x="31721" y="1709964"/>
                  <a:pt x="0" y="1589104"/>
                </a:cubicBezTo>
                <a:cubicBezTo>
                  <a:pt x="-31721" y="1468244"/>
                  <a:pt x="32980" y="1264971"/>
                  <a:pt x="0" y="1057522"/>
                </a:cubicBezTo>
                <a:cubicBezTo>
                  <a:pt x="-32980" y="850073"/>
                  <a:pt x="45629" y="729549"/>
                  <a:pt x="0" y="424147"/>
                </a:cubicBezTo>
                <a:close/>
              </a:path>
              <a:path w="11689123" h="2544834" stroke="0" extrusionOk="0">
                <a:moveTo>
                  <a:pt x="0" y="424147"/>
                </a:moveTo>
                <a:cubicBezTo>
                  <a:pt x="-31994" y="146113"/>
                  <a:pt x="158110" y="-20281"/>
                  <a:pt x="424147" y="0"/>
                </a:cubicBezTo>
                <a:cubicBezTo>
                  <a:pt x="683208" y="-65645"/>
                  <a:pt x="833669" y="26303"/>
                  <a:pt x="1211534" y="0"/>
                </a:cubicBezTo>
                <a:cubicBezTo>
                  <a:pt x="1589399" y="-26303"/>
                  <a:pt x="1713796" y="74299"/>
                  <a:pt x="1890512" y="0"/>
                </a:cubicBezTo>
                <a:cubicBezTo>
                  <a:pt x="2067228" y="-74299"/>
                  <a:pt x="2073569" y="504"/>
                  <a:pt x="2135857" y="0"/>
                </a:cubicBezTo>
                <a:cubicBezTo>
                  <a:pt x="2198146" y="-504"/>
                  <a:pt x="2352950" y="11631"/>
                  <a:pt x="2489610" y="0"/>
                </a:cubicBezTo>
                <a:cubicBezTo>
                  <a:pt x="2626270" y="-11631"/>
                  <a:pt x="2969285" y="71042"/>
                  <a:pt x="3168588" y="0"/>
                </a:cubicBezTo>
                <a:cubicBezTo>
                  <a:pt x="3367891" y="-71042"/>
                  <a:pt x="3357829" y="10471"/>
                  <a:pt x="3522342" y="0"/>
                </a:cubicBezTo>
                <a:cubicBezTo>
                  <a:pt x="3686855" y="-10471"/>
                  <a:pt x="3837966" y="4325"/>
                  <a:pt x="4092912" y="0"/>
                </a:cubicBezTo>
                <a:cubicBezTo>
                  <a:pt x="4347858" y="-4325"/>
                  <a:pt x="4285025" y="12368"/>
                  <a:pt x="4338257" y="0"/>
                </a:cubicBezTo>
                <a:cubicBezTo>
                  <a:pt x="4391489" y="-12368"/>
                  <a:pt x="4775225" y="55280"/>
                  <a:pt x="4908827" y="0"/>
                </a:cubicBezTo>
                <a:cubicBezTo>
                  <a:pt x="5042429" y="-55280"/>
                  <a:pt x="5324700" y="13397"/>
                  <a:pt x="5479397" y="0"/>
                </a:cubicBezTo>
                <a:cubicBezTo>
                  <a:pt x="5634094" y="-13397"/>
                  <a:pt x="5939649" y="18211"/>
                  <a:pt x="6158375" y="0"/>
                </a:cubicBezTo>
                <a:cubicBezTo>
                  <a:pt x="6377101" y="-18211"/>
                  <a:pt x="6321118" y="22471"/>
                  <a:pt x="6403720" y="0"/>
                </a:cubicBezTo>
                <a:cubicBezTo>
                  <a:pt x="6486323" y="-22471"/>
                  <a:pt x="6848115" y="50012"/>
                  <a:pt x="6974290" y="0"/>
                </a:cubicBezTo>
                <a:cubicBezTo>
                  <a:pt x="7100465" y="-50012"/>
                  <a:pt x="7399532" y="10819"/>
                  <a:pt x="7761677" y="0"/>
                </a:cubicBezTo>
                <a:cubicBezTo>
                  <a:pt x="8123822" y="-10819"/>
                  <a:pt x="8094292" y="24518"/>
                  <a:pt x="8223838" y="0"/>
                </a:cubicBezTo>
                <a:cubicBezTo>
                  <a:pt x="8353384" y="-24518"/>
                  <a:pt x="8627365" y="14345"/>
                  <a:pt x="8902816" y="0"/>
                </a:cubicBezTo>
                <a:cubicBezTo>
                  <a:pt x="9178267" y="-14345"/>
                  <a:pt x="9309967" y="43679"/>
                  <a:pt x="9473386" y="0"/>
                </a:cubicBezTo>
                <a:cubicBezTo>
                  <a:pt x="9636805" y="-43679"/>
                  <a:pt x="9855294" y="21756"/>
                  <a:pt x="10152365" y="0"/>
                </a:cubicBezTo>
                <a:cubicBezTo>
                  <a:pt x="10449436" y="-21756"/>
                  <a:pt x="10841727" y="1401"/>
                  <a:pt x="11264976" y="0"/>
                </a:cubicBezTo>
                <a:cubicBezTo>
                  <a:pt x="11491668" y="7581"/>
                  <a:pt x="11709427" y="181886"/>
                  <a:pt x="11689123" y="424147"/>
                </a:cubicBezTo>
                <a:cubicBezTo>
                  <a:pt x="11714935" y="701103"/>
                  <a:pt x="11658615" y="740090"/>
                  <a:pt x="11689123" y="1006626"/>
                </a:cubicBezTo>
                <a:cubicBezTo>
                  <a:pt x="11719631" y="1273162"/>
                  <a:pt x="11630341" y="1328984"/>
                  <a:pt x="11689123" y="1555174"/>
                </a:cubicBezTo>
                <a:cubicBezTo>
                  <a:pt x="11747905" y="1781364"/>
                  <a:pt x="11650841" y="1988243"/>
                  <a:pt x="11689123" y="2120687"/>
                </a:cubicBezTo>
                <a:cubicBezTo>
                  <a:pt x="11666476" y="2357025"/>
                  <a:pt x="11487646" y="2530122"/>
                  <a:pt x="11264976" y="2544834"/>
                </a:cubicBezTo>
                <a:cubicBezTo>
                  <a:pt x="11090272" y="2564352"/>
                  <a:pt x="11030278" y="2503599"/>
                  <a:pt x="10911223" y="2544834"/>
                </a:cubicBezTo>
                <a:cubicBezTo>
                  <a:pt x="10792168" y="2586069"/>
                  <a:pt x="10757667" y="2519548"/>
                  <a:pt x="10665878" y="2544834"/>
                </a:cubicBezTo>
                <a:cubicBezTo>
                  <a:pt x="10574090" y="2570120"/>
                  <a:pt x="10330924" y="2488373"/>
                  <a:pt x="10095308" y="2544834"/>
                </a:cubicBezTo>
                <a:cubicBezTo>
                  <a:pt x="9859692" y="2601295"/>
                  <a:pt x="9940776" y="2520473"/>
                  <a:pt x="9849963" y="2544834"/>
                </a:cubicBezTo>
                <a:cubicBezTo>
                  <a:pt x="9759151" y="2569195"/>
                  <a:pt x="9682029" y="2525226"/>
                  <a:pt x="9604617" y="2544834"/>
                </a:cubicBezTo>
                <a:cubicBezTo>
                  <a:pt x="9527205" y="2564442"/>
                  <a:pt x="9199574" y="2536018"/>
                  <a:pt x="9034048" y="2544834"/>
                </a:cubicBezTo>
                <a:cubicBezTo>
                  <a:pt x="8868522" y="2553650"/>
                  <a:pt x="8574325" y="2476549"/>
                  <a:pt x="8246661" y="2544834"/>
                </a:cubicBezTo>
                <a:cubicBezTo>
                  <a:pt x="7918997" y="2613119"/>
                  <a:pt x="7824989" y="2513513"/>
                  <a:pt x="7459274" y="2544834"/>
                </a:cubicBezTo>
                <a:cubicBezTo>
                  <a:pt x="7093559" y="2576155"/>
                  <a:pt x="7282134" y="2536613"/>
                  <a:pt x="7105521" y="2544834"/>
                </a:cubicBezTo>
                <a:cubicBezTo>
                  <a:pt x="6928908" y="2553055"/>
                  <a:pt x="6700071" y="2474300"/>
                  <a:pt x="6426543" y="2544834"/>
                </a:cubicBezTo>
                <a:cubicBezTo>
                  <a:pt x="6153015" y="2615368"/>
                  <a:pt x="5894289" y="2469747"/>
                  <a:pt x="5639156" y="2544834"/>
                </a:cubicBezTo>
                <a:cubicBezTo>
                  <a:pt x="5384023" y="2619921"/>
                  <a:pt x="5201209" y="2499154"/>
                  <a:pt x="4851770" y="2544834"/>
                </a:cubicBezTo>
                <a:cubicBezTo>
                  <a:pt x="4502331" y="2590514"/>
                  <a:pt x="4704644" y="2539248"/>
                  <a:pt x="4606425" y="2544834"/>
                </a:cubicBezTo>
                <a:cubicBezTo>
                  <a:pt x="4508206" y="2550420"/>
                  <a:pt x="4293336" y="2484624"/>
                  <a:pt x="4035855" y="2544834"/>
                </a:cubicBezTo>
                <a:cubicBezTo>
                  <a:pt x="3778374" y="2605044"/>
                  <a:pt x="3866223" y="2526656"/>
                  <a:pt x="3790510" y="2544834"/>
                </a:cubicBezTo>
                <a:cubicBezTo>
                  <a:pt x="3714798" y="2563012"/>
                  <a:pt x="3486126" y="2528377"/>
                  <a:pt x="3219940" y="2544834"/>
                </a:cubicBezTo>
                <a:cubicBezTo>
                  <a:pt x="2953754" y="2561291"/>
                  <a:pt x="2939796" y="2521071"/>
                  <a:pt x="2757778" y="2544834"/>
                </a:cubicBezTo>
                <a:cubicBezTo>
                  <a:pt x="2575760" y="2568597"/>
                  <a:pt x="2260112" y="2464419"/>
                  <a:pt x="2078800" y="2544834"/>
                </a:cubicBezTo>
                <a:cubicBezTo>
                  <a:pt x="1897488" y="2625249"/>
                  <a:pt x="1463979" y="2537364"/>
                  <a:pt x="1291413" y="2544834"/>
                </a:cubicBezTo>
                <a:cubicBezTo>
                  <a:pt x="1118847" y="2552304"/>
                  <a:pt x="625346" y="2505167"/>
                  <a:pt x="424147" y="2544834"/>
                </a:cubicBezTo>
                <a:cubicBezTo>
                  <a:pt x="188251" y="2555641"/>
                  <a:pt x="-37393" y="2368478"/>
                  <a:pt x="0" y="2120687"/>
                </a:cubicBezTo>
                <a:cubicBezTo>
                  <a:pt x="-7000" y="1991934"/>
                  <a:pt x="52228" y="1778340"/>
                  <a:pt x="0" y="1572139"/>
                </a:cubicBezTo>
                <a:cubicBezTo>
                  <a:pt x="-52228" y="1365938"/>
                  <a:pt x="60685" y="1173537"/>
                  <a:pt x="0" y="1023591"/>
                </a:cubicBezTo>
                <a:cubicBezTo>
                  <a:pt x="-60685" y="873645"/>
                  <a:pt x="47599" y="591733"/>
                  <a:pt x="0" y="424147"/>
                </a:cubicBezTo>
                <a:close/>
              </a:path>
            </a:pathLst>
          </a:custGeom>
          <a:solidFill>
            <a:schemeClr val="bg1"/>
          </a:solid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620"/>
              </a:spcAft>
            </a:pPr>
            <a:r>
              <a:rPr lang="en-IE" b="1" dirty="0">
                <a:solidFill>
                  <a:schemeClr val="tx1"/>
                </a:solidFill>
                <a:latin typeface="Calibri" panose="020F0502020204030204" pitchFamily="34" charset="0"/>
                <a:ea typeface="Calibri" panose="020F0502020204030204" pitchFamily="34" charset="0"/>
                <a:cs typeface="Calibri" panose="020F0502020204030204" pitchFamily="34" charset="0"/>
              </a:rPr>
              <a:t>Tanzania</a:t>
            </a:r>
            <a:endParaRPr lang="en-IE"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1620"/>
              </a:spcAft>
            </a:pPr>
            <a:r>
              <a:rPr lang="en-IE" b="1" dirty="0">
                <a:solidFill>
                  <a:schemeClr val="tx1"/>
                </a:solidFill>
                <a:latin typeface="Calibri" panose="020F0502020204030204" pitchFamily="34" charset="0"/>
                <a:ea typeface="Times New Roman" panose="02020603050405020304" pitchFamily="18" charset="0"/>
                <a:cs typeface="Calibri" panose="020F0502020204030204" pitchFamily="34" charset="0"/>
              </a:rPr>
              <a:t>Location</a:t>
            </a:r>
            <a:r>
              <a:rPr lang="en-IE"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East Africa		</a:t>
            </a:r>
            <a:r>
              <a:rPr lang="en-IE"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Population:</a:t>
            </a:r>
            <a:r>
              <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IE" dirty="0">
                <a:solidFill>
                  <a:schemeClr val="tx1"/>
                </a:solidFill>
                <a:latin typeface="Calibri" panose="020F0502020204030204" pitchFamily="34" charset="0"/>
                <a:ea typeface="Times New Roman" panose="02020603050405020304" pitchFamily="18" charset="0"/>
                <a:cs typeface="Calibri" panose="020F0502020204030204" pitchFamily="34" charset="0"/>
              </a:rPr>
              <a:t>59.7</a:t>
            </a:r>
            <a:r>
              <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million          </a:t>
            </a:r>
          </a:p>
          <a:p>
            <a:pPr>
              <a:lnSpc>
                <a:spcPct val="115000"/>
              </a:lnSpc>
              <a:spcAft>
                <a:spcPts val="1620"/>
              </a:spcAft>
            </a:pPr>
            <a:endParaRPr lang="en-IE"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620"/>
              </a:spcAft>
            </a:pPr>
            <a:endPar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 name="TextBox 1">
            <a:extLst>
              <a:ext uri="{FF2B5EF4-FFF2-40B4-BE49-F238E27FC236}">
                <a16:creationId xmlns:a16="http://schemas.microsoft.com/office/drawing/2014/main" id="{8E53923A-B522-405E-A7E5-884714E096BE}"/>
              </a:ext>
            </a:extLst>
          </p:cNvPr>
          <p:cNvSpPr txBox="1"/>
          <p:nvPr/>
        </p:nvSpPr>
        <p:spPr>
          <a:xfrm>
            <a:off x="697212" y="6464356"/>
            <a:ext cx="4770138" cy="307777"/>
          </a:xfrm>
          <a:prstGeom prst="rect">
            <a:avLst/>
          </a:prstGeom>
          <a:noFill/>
        </p:spPr>
        <p:txBody>
          <a:bodyPr wrap="square" rtlCol="0">
            <a:spAutoFit/>
          </a:bodyPr>
          <a:lstStyle/>
          <a:p>
            <a:r>
              <a:rPr lang="en-IE" sz="1400" dirty="0">
                <a:solidFill>
                  <a:schemeClr val="tx2"/>
                </a:solidFill>
              </a:rPr>
              <a:t>Slide 4 of 5| Stories of progress</a:t>
            </a:r>
            <a:endParaRPr lang="en-IE" sz="1100" dirty="0">
              <a:solidFill>
                <a:schemeClr val="tx2"/>
              </a:solidFill>
            </a:endParaRPr>
          </a:p>
        </p:txBody>
      </p:sp>
      <p:sp>
        <p:nvSpPr>
          <p:cNvPr id="3" name="TextBox 2">
            <a:extLst>
              <a:ext uri="{FF2B5EF4-FFF2-40B4-BE49-F238E27FC236}">
                <a16:creationId xmlns:a16="http://schemas.microsoft.com/office/drawing/2014/main" id="{343C06EE-8530-45D8-B9F5-8D1E8713DF0B}"/>
              </a:ext>
            </a:extLst>
          </p:cNvPr>
          <p:cNvSpPr txBox="1"/>
          <p:nvPr/>
        </p:nvSpPr>
        <p:spPr>
          <a:xfrm>
            <a:off x="364592" y="5082921"/>
            <a:ext cx="8970425" cy="1200329"/>
          </a:xfrm>
          <a:prstGeom prst="rect">
            <a:avLst/>
          </a:prstGeom>
          <a:noFill/>
        </p:spPr>
        <p:txBody>
          <a:bodyPr wrap="square" rtlCol="0">
            <a:spAutoFit/>
          </a:bodyPr>
          <a:lstStyle/>
          <a:p>
            <a:r>
              <a:rPr lang="en-IE"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Story of progress: </a:t>
            </a: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Ireland supported efforts to stop the spread of Covid-19 between Tanzania and neighbouring countries by giving personal protective equipment to workers at ten border crossings.</a:t>
            </a:r>
            <a:endParaRPr lang="en-IE" sz="1800" dirty="0">
              <a:effectLst/>
              <a:latin typeface="Calibri" panose="020F0502020204030204" pitchFamily="34" charset="0"/>
              <a:ea typeface="Times New Roman" panose="02020603050405020304" pitchFamily="18" charset="0"/>
            </a:endParaRPr>
          </a:p>
          <a:p>
            <a:endParaRPr lang="en-IE" dirty="0"/>
          </a:p>
        </p:txBody>
      </p:sp>
      <p:pic>
        <p:nvPicPr>
          <p:cNvPr id="16" name="Picture 15" descr="A large map of Tanzania">
            <a:extLst>
              <a:ext uri="{FF2B5EF4-FFF2-40B4-BE49-F238E27FC236}">
                <a16:creationId xmlns:a16="http://schemas.microsoft.com/office/drawing/2014/main" id="{217F09DA-F593-4478-B223-AF2785F890E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7462" y="3716594"/>
            <a:ext cx="2201626" cy="2330245"/>
          </a:xfrm>
          <a:prstGeom prst="rect">
            <a:avLst/>
          </a:prstGeom>
          <a:noFill/>
          <a:ln>
            <a:noFill/>
          </a:ln>
        </p:spPr>
      </p:pic>
      <p:pic>
        <p:nvPicPr>
          <p:cNvPr id="11" name="Picture 4" descr="Goal 17: Partnerships for the Goals | The Worlds Largest Lesson">
            <a:extLst>
              <a:ext uri="{FF2B5EF4-FFF2-40B4-BE49-F238E27FC236}">
                <a16:creationId xmlns:a16="http://schemas.microsoft.com/office/drawing/2014/main" id="{99C99745-61DA-478A-99D2-211B39583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8704" y="1090889"/>
            <a:ext cx="920384" cy="9203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con&#10;&#10;Description automatically generated">
            <a:extLst>
              <a:ext uri="{FF2B5EF4-FFF2-40B4-BE49-F238E27FC236}">
                <a16:creationId xmlns:a16="http://schemas.microsoft.com/office/drawing/2014/main" id="{7211A421-7431-4027-A250-25B77B2CE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2337" y="1090889"/>
            <a:ext cx="920384" cy="920384"/>
          </a:xfrm>
          <a:prstGeom prst="rect">
            <a:avLst/>
          </a:prstGeom>
        </p:spPr>
      </p:pic>
      <p:pic>
        <p:nvPicPr>
          <p:cNvPr id="17" name="Picture 6" descr="European Sustainable Development Week Events on SDG 3: Good Health and  Well-Being ESDW">
            <a:extLst>
              <a:ext uri="{FF2B5EF4-FFF2-40B4-BE49-F238E27FC236}">
                <a16:creationId xmlns:a16="http://schemas.microsoft.com/office/drawing/2014/main" id="{199E55A6-50CB-4CE8-9331-C5275309B4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5970" y="1090889"/>
            <a:ext cx="920384" cy="920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225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75F5BF-437E-6742-8375-BFFEAD493452}"/>
              </a:ext>
            </a:extLst>
          </p:cNvPr>
          <p:cNvSpPr txBox="1"/>
          <p:nvPr/>
        </p:nvSpPr>
        <p:spPr>
          <a:xfrm>
            <a:off x="697212" y="6464356"/>
            <a:ext cx="4770138" cy="307777"/>
          </a:xfrm>
          <a:prstGeom prst="rect">
            <a:avLst/>
          </a:prstGeom>
          <a:noFill/>
        </p:spPr>
        <p:txBody>
          <a:bodyPr wrap="square" rtlCol="0">
            <a:spAutoFit/>
          </a:bodyPr>
          <a:lstStyle/>
          <a:p>
            <a:r>
              <a:rPr lang="en-IE" sz="1400" dirty="0">
                <a:solidFill>
                  <a:schemeClr val="tx2"/>
                </a:solidFill>
              </a:rPr>
              <a:t>Slide 5 of 5 | Stories of progress</a:t>
            </a:r>
            <a:endParaRPr lang="en-IE" sz="1100" dirty="0">
              <a:solidFill>
                <a:schemeClr val="tx2"/>
              </a:solidFill>
            </a:endParaRPr>
          </a:p>
        </p:txBody>
      </p:sp>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Activity 2</a:t>
            </a:r>
          </a:p>
        </p:txBody>
      </p:sp>
      <p:sp>
        <p:nvSpPr>
          <p:cNvPr id="14" name="Rectangle: Rounded Corners 13">
            <a:extLst>
              <a:ext uri="{FF2B5EF4-FFF2-40B4-BE49-F238E27FC236}">
                <a16:creationId xmlns:a16="http://schemas.microsoft.com/office/drawing/2014/main" id="{890B9E22-17CB-4AD7-9293-EBA4936A28F5}"/>
              </a:ext>
            </a:extLst>
          </p:cNvPr>
          <p:cNvSpPr/>
          <p:nvPr/>
        </p:nvSpPr>
        <p:spPr>
          <a:xfrm>
            <a:off x="232410" y="987010"/>
            <a:ext cx="11727180" cy="2416156"/>
          </a:xfrm>
          <a:custGeom>
            <a:avLst/>
            <a:gdLst>
              <a:gd name="connsiteX0" fmla="*/ 0 w 11727180"/>
              <a:gd name="connsiteY0" fmla="*/ 402701 h 2416156"/>
              <a:gd name="connsiteX1" fmla="*/ 402701 w 11727180"/>
              <a:gd name="connsiteY1" fmla="*/ 0 h 2416156"/>
              <a:gd name="connsiteX2" fmla="*/ 977531 w 11727180"/>
              <a:gd name="connsiteY2" fmla="*/ 0 h 2416156"/>
              <a:gd name="connsiteX3" fmla="*/ 1333926 w 11727180"/>
              <a:gd name="connsiteY3" fmla="*/ 0 h 2416156"/>
              <a:gd name="connsiteX4" fmla="*/ 1799539 w 11727180"/>
              <a:gd name="connsiteY4" fmla="*/ 0 h 2416156"/>
              <a:gd name="connsiteX5" fmla="*/ 2046716 w 11727180"/>
              <a:gd name="connsiteY5" fmla="*/ 0 h 2416156"/>
              <a:gd name="connsiteX6" fmla="*/ 2512329 w 11727180"/>
              <a:gd name="connsiteY6" fmla="*/ 0 h 2416156"/>
              <a:gd name="connsiteX7" fmla="*/ 3305595 w 11727180"/>
              <a:gd name="connsiteY7" fmla="*/ 0 h 2416156"/>
              <a:gd name="connsiteX8" fmla="*/ 3880425 w 11727180"/>
              <a:gd name="connsiteY8" fmla="*/ 0 h 2416156"/>
              <a:gd name="connsiteX9" fmla="*/ 4455255 w 11727180"/>
              <a:gd name="connsiteY9" fmla="*/ 0 h 2416156"/>
              <a:gd name="connsiteX10" fmla="*/ 4702433 w 11727180"/>
              <a:gd name="connsiteY10" fmla="*/ 0 h 2416156"/>
              <a:gd name="connsiteX11" fmla="*/ 5386481 w 11727180"/>
              <a:gd name="connsiteY11" fmla="*/ 0 h 2416156"/>
              <a:gd name="connsiteX12" fmla="*/ 6070529 w 11727180"/>
              <a:gd name="connsiteY12" fmla="*/ 0 h 2416156"/>
              <a:gd name="connsiteX13" fmla="*/ 6536142 w 11727180"/>
              <a:gd name="connsiteY13" fmla="*/ 0 h 2416156"/>
              <a:gd name="connsiteX14" fmla="*/ 7329408 w 11727180"/>
              <a:gd name="connsiteY14" fmla="*/ 0 h 2416156"/>
              <a:gd name="connsiteX15" fmla="*/ 7795020 w 11727180"/>
              <a:gd name="connsiteY15" fmla="*/ 0 h 2416156"/>
              <a:gd name="connsiteX16" fmla="*/ 8369851 w 11727180"/>
              <a:gd name="connsiteY16" fmla="*/ 0 h 2416156"/>
              <a:gd name="connsiteX17" fmla="*/ 9053899 w 11727180"/>
              <a:gd name="connsiteY17" fmla="*/ 0 h 2416156"/>
              <a:gd name="connsiteX18" fmla="*/ 9628729 w 11727180"/>
              <a:gd name="connsiteY18" fmla="*/ 0 h 2416156"/>
              <a:gd name="connsiteX19" fmla="*/ 10203560 w 11727180"/>
              <a:gd name="connsiteY19" fmla="*/ 0 h 2416156"/>
              <a:gd name="connsiteX20" fmla="*/ 10450737 w 11727180"/>
              <a:gd name="connsiteY20" fmla="*/ 0 h 2416156"/>
              <a:gd name="connsiteX21" fmla="*/ 11324479 w 11727180"/>
              <a:gd name="connsiteY21" fmla="*/ 0 h 2416156"/>
              <a:gd name="connsiteX22" fmla="*/ 11727180 w 11727180"/>
              <a:gd name="connsiteY22" fmla="*/ 402701 h 2416156"/>
              <a:gd name="connsiteX23" fmla="*/ 11727180 w 11727180"/>
              <a:gd name="connsiteY23" fmla="*/ 971834 h 2416156"/>
              <a:gd name="connsiteX24" fmla="*/ 11727180 w 11727180"/>
              <a:gd name="connsiteY24" fmla="*/ 1524860 h 2416156"/>
              <a:gd name="connsiteX25" fmla="*/ 11727180 w 11727180"/>
              <a:gd name="connsiteY25" fmla="*/ 2013455 h 2416156"/>
              <a:gd name="connsiteX26" fmla="*/ 11324479 w 11727180"/>
              <a:gd name="connsiteY26" fmla="*/ 2416156 h 2416156"/>
              <a:gd name="connsiteX27" fmla="*/ 11077302 w 11727180"/>
              <a:gd name="connsiteY27" fmla="*/ 2416156 h 2416156"/>
              <a:gd name="connsiteX28" fmla="*/ 10611689 w 11727180"/>
              <a:gd name="connsiteY28" fmla="*/ 2416156 h 2416156"/>
              <a:gd name="connsiteX29" fmla="*/ 10364512 w 11727180"/>
              <a:gd name="connsiteY29" fmla="*/ 2416156 h 2416156"/>
              <a:gd name="connsiteX30" fmla="*/ 9680464 w 11727180"/>
              <a:gd name="connsiteY30" fmla="*/ 2416156 h 2416156"/>
              <a:gd name="connsiteX31" fmla="*/ 9214851 w 11727180"/>
              <a:gd name="connsiteY31" fmla="*/ 2416156 h 2416156"/>
              <a:gd name="connsiteX32" fmla="*/ 8640021 w 11727180"/>
              <a:gd name="connsiteY32" fmla="*/ 2416156 h 2416156"/>
              <a:gd name="connsiteX33" fmla="*/ 8065191 w 11727180"/>
              <a:gd name="connsiteY33" fmla="*/ 2416156 h 2416156"/>
              <a:gd name="connsiteX34" fmla="*/ 7599578 w 11727180"/>
              <a:gd name="connsiteY34" fmla="*/ 2416156 h 2416156"/>
              <a:gd name="connsiteX35" fmla="*/ 7352401 w 11727180"/>
              <a:gd name="connsiteY35" fmla="*/ 2416156 h 2416156"/>
              <a:gd name="connsiteX36" fmla="*/ 6668353 w 11727180"/>
              <a:gd name="connsiteY36" fmla="*/ 2416156 h 2416156"/>
              <a:gd name="connsiteX37" fmla="*/ 5875087 w 11727180"/>
              <a:gd name="connsiteY37" fmla="*/ 2416156 h 2416156"/>
              <a:gd name="connsiteX38" fmla="*/ 5191038 w 11727180"/>
              <a:gd name="connsiteY38" fmla="*/ 2416156 h 2416156"/>
              <a:gd name="connsiteX39" fmla="*/ 4506990 w 11727180"/>
              <a:gd name="connsiteY39" fmla="*/ 2416156 h 2416156"/>
              <a:gd name="connsiteX40" fmla="*/ 3932160 w 11727180"/>
              <a:gd name="connsiteY40" fmla="*/ 2416156 h 2416156"/>
              <a:gd name="connsiteX41" fmla="*/ 3575765 w 11727180"/>
              <a:gd name="connsiteY41" fmla="*/ 2416156 h 2416156"/>
              <a:gd name="connsiteX42" fmla="*/ 3000935 w 11727180"/>
              <a:gd name="connsiteY42" fmla="*/ 2416156 h 2416156"/>
              <a:gd name="connsiteX43" fmla="*/ 2426104 w 11727180"/>
              <a:gd name="connsiteY43" fmla="*/ 2416156 h 2416156"/>
              <a:gd name="connsiteX44" fmla="*/ 2069709 w 11727180"/>
              <a:gd name="connsiteY44" fmla="*/ 2416156 h 2416156"/>
              <a:gd name="connsiteX45" fmla="*/ 1713314 w 11727180"/>
              <a:gd name="connsiteY45" fmla="*/ 2416156 h 2416156"/>
              <a:gd name="connsiteX46" fmla="*/ 1466137 w 11727180"/>
              <a:gd name="connsiteY46" fmla="*/ 2416156 h 2416156"/>
              <a:gd name="connsiteX47" fmla="*/ 1218960 w 11727180"/>
              <a:gd name="connsiteY47" fmla="*/ 2416156 h 2416156"/>
              <a:gd name="connsiteX48" fmla="*/ 402701 w 11727180"/>
              <a:gd name="connsiteY48" fmla="*/ 2416156 h 2416156"/>
              <a:gd name="connsiteX49" fmla="*/ 0 w 11727180"/>
              <a:gd name="connsiteY49" fmla="*/ 2013455 h 2416156"/>
              <a:gd name="connsiteX50" fmla="*/ 0 w 11727180"/>
              <a:gd name="connsiteY50" fmla="*/ 1508752 h 2416156"/>
              <a:gd name="connsiteX51" fmla="*/ 0 w 11727180"/>
              <a:gd name="connsiteY51" fmla="*/ 1004049 h 2416156"/>
              <a:gd name="connsiteX52" fmla="*/ 0 w 11727180"/>
              <a:gd name="connsiteY52" fmla="*/ 402701 h 241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27180" h="2416156" fill="none" extrusionOk="0">
                <a:moveTo>
                  <a:pt x="0" y="402701"/>
                </a:moveTo>
                <a:cubicBezTo>
                  <a:pt x="-7454" y="207399"/>
                  <a:pt x="134157" y="-19952"/>
                  <a:pt x="402701" y="0"/>
                </a:cubicBezTo>
                <a:cubicBezTo>
                  <a:pt x="587814" y="-13673"/>
                  <a:pt x="744521" y="35925"/>
                  <a:pt x="977531" y="0"/>
                </a:cubicBezTo>
                <a:cubicBezTo>
                  <a:pt x="1210541" y="-35925"/>
                  <a:pt x="1202165" y="8588"/>
                  <a:pt x="1333926" y="0"/>
                </a:cubicBezTo>
                <a:cubicBezTo>
                  <a:pt x="1465688" y="-8588"/>
                  <a:pt x="1672333" y="27182"/>
                  <a:pt x="1799539" y="0"/>
                </a:cubicBezTo>
                <a:cubicBezTo>
                  <a:pt x="1926745" y="-27182"/>
                  <a:pt x="1946844" y="28338"/>
                  <a:pt x="2046716" y="0"/>
                </a:cubicBezTo>
                <a:cubicBezTo>
                  <a:pt x="2146588" y="-28338"/>
                  <a:pt x="2379210" y="8007"/>
                  <a:pt x="2512329" y="0"/>
                </a:cubicBezTo>
                <a:cubicBezTo>
                  <a:pt x="2645448" y="-8007"/>
                  <a:pt x="3132611" y="58473"/>
                  <a:pt x="3305595" y="0"/>
                </a:cubicBezTo>
                <a:cubicBezTo>
                  <a:pt x="3478579" y="-58473"/>
                  <a:pt x="3718228" y="30633"/>
                  <a:pt x="3880425" y="0"/>
                </a:cubicBezTo>
                <a:cubicBezTo>
                  <a:pt x="4042622" y="-30633"/>
                  <a:pt x="4280833" y="49949"/>
                  <a:pt x="4455255" y="0"/>
                </a:cubicBezTo>
                <a:cubicBezTo>
                  <a:pt x="4629677" y="-49949"/>
                  <a:pt x="4630715" y="21465"/>
                  <a:pt x="4702433" y="0"/>
                </a:cubicBezTo>
                <a:cubicBezTo>
                  <a:pt x="4774151" y="-21465"/>
                  <a:pt x="5186474" y="71479"/>
                  <a:pt x="5386481" y="0"/>
                </a:cubicBezTo>
                <a:cubicBezTo>
                  <a:pt x="5586488" y="-71479"/>
                  <a:pt x="5760866" y="57507"/>
                  <a:pt x="6070529" y="0"/>
                </a:cubicBezTo>
                <a:cubicBezTo>
                  <a:pt x="6380192" y="-57507"/>
                  <a:pt x="6366204" y="45071"/>
                  <a:pt x="6536142" y="0"/>
                </a:cubicBezTo>
                <a:cubicBezTo>
                  <a:pt x="6706080" y="-45071"/>
                  <a:pt x="6964425" y="87966"/>
                  <a:pt x="7329408" y="0"/>
                </a:cubicBezTo>
                <a:cubicBezTo>
                  <a:pt x="7694391" y="-87966"/>
                  <a:pt x="7586705" y="3810"/>
                  <a:pt x="7795020" y="0"/>
                </a:cubicBezTo>
                <a:cubicBezTo>
                  <a:pt x="8003335" y="-3810"/>
                  <a:pt x="8169107" y="31184"/>
                  <a:pt x="8369851" y="0"/>
                </a:cubicBezTo>
                <a:cubicBezTo>
                  <a:pt x="8570595" y="-31184"/>
                  <a:pt x="8731556" y="36674"/>
                  <a:pt x="9053899" y="0"/>
                </a:cubicBezTo>
                <a:cubicBezTo>
                  <a:pt x="9376242" y="-36674"/>
                  <a:pt x="9492183" y="12576"/>
                  <a:pt x="9628729" y="0"/>
                </a:cubicBezTo>
                <a:cubicBezTo>
                  <a:pt x="9765275" y="-12576"/>
                  <a:pt x="10049665" y="4683"/>
                  <a:pt x="10203560" y="0"/>
                </a:cubicBezTo>
                <a:cubicBezTo>
                  <a:pt x="10357455" y="-4683"/>
                  <a:pt x="10349201" y="2509"/>
                  <a:pt x="10450737" y="0"/>
                </a:cubicBezTo>
                <a:cubicBezTo>
                  <a:pt x="10552273" y="-2509"/>
                  <a:pt x="11014363" y="60117"/>
                  <a:pt x="11324479" y="0"/>
                </a:cubicBezTo>
                <a:cubicBezTo>
                  <a:pt x="11528444" y="-13407"/>
                  <a:pt x="11710261" y="131519"/>
                  <a:pt x="11727180" y="402701"/>
                </a:cubicBezTo>
                <a:cubicBezTo>
                  <a:pt x="11739336" y="605790"/>
                  <a:pt x="11664282" y="800656"/>
                  <a:pt x="11727180" y="971834"/>
                </a:cubicBezTo>
                <a:cubicBezTo>
                  <a:pt x="11790078" y="1143012"/>
                  <a:pt x="11723070" y="1315430"/>
                  <a:pt x="11727180" y="1524860"/>
                </a:cubicBezTo>
                <a:cubicBezTo>
                  <a:pt x="11731290" y="1734290"/>
                  <a:pt x="11689849" y="1859629"/>
                  <a:pt x="11727180" y="2013455"/>
                </a:cubicBezTo>
                <a:cubicBezTo>
                  <a:pt x="11704564" y="2185277"/>
                  <a:pt x="11541810" y="2378557"/>
                  <a:pt x="11324479" y="2416156"/>
                </a:cubicBezTo>
                <a:cubicBezTo>
                  <a:pt x="11228655" y="2440110"/>
                  <a:pt x="11143148" y="2393256"/>
                  <a:pt x="11077302" y="2416156"/>
                </a:cubicBezTo>
                <a:cubicBezTo>
                  <a:pt x="11011456" y="2439056"/>
                  <a:pt x="10842178" y="2377632"/>
                  <a:pt x="10611689" y="2416156"/>
                </a:cubicBezTo>
                <a:cubicBezTo>
                  <a:pt x="10381200" y="2454680"/>
                  <a:pt x="10418354" y="2402837"/>
                  <a:pt x="10364512" y="2416156"/>
                </a:cubicBezTo>
                <a:cubicBezTo>
                  <a:pt x="10310670" y="2429475"/>
                  <a:pt x="9871262" y="2405079"/>
                  <a:pt x="9680464" y="2416156"/>
                </a:cubicBezTo>
                <a:cubicBezTo>
                  <a:pt x="9489666" y="2427233"/>
                  <a:pt x="9435470" y="2388565"/>
                  <a:pt x="9214851" y="2416156"/>
                </a:cubicBezTo>
                <a:cubicBezTo>
                  <a:pt x="8994232" y="2443747"/>
                  <a:pt x="8763722" y="2404323"/>
                  <a:pt x="8640021" y="2416156"/>
                </a:cubicBezTo>
                <a:cubicBezTo>
                  <a:pt x="8516320" y="2427989"/>
                  <a:pt x="8349811" y="2400691"/>
                  <a:pt x="8065191" y="2416156"/>
                </a:cubicBezTo>
                <a:cubicBezTo>
                  <a:pt x="7780571" y="2431621"/>
                  <a:pt x="7732073" y="2365371"/>
                  <a:pt x="7599578" y="2416156"/>
                </a:cubicBezTo>
                <a:cubicBezTo>
                  <a:pt x="7467083" y="2466941"/>
                  <a:pt x="7474738" y="2408071"/>
                  <a:pt x="7352401" y="2416156"/>
                </a:cubicBezTo>
                <a:cubicBezTo>
                  <a:pt x="7230064" y="2424241"/>
                  <a:pt x="6843778" y="2385157"/>
                  <a:pt x="6668353" y="2416156"/>
                </a:cubicBezTo>
                <a:cubicBezTo>
                  <a:pt x="6492928" y="2447155"/>
                  <a:pt x="6106486" y="2338808"/>
                  <a:pt x="5875087" y="2416156"/>
                </a:cubicBezTo>
                <a:cubicBezTo>
                  <a:pt x="5643688" y="2493504"/>
                  <a:pt x="5406535" y="2377844"/>
                  <a:pt x="5191038" y="2416156"/>
                </a:cubicBezTo>
                <a:cubicBezTo>
                  <a:pt x="4975541" y="2454468"/>
                  <a:pt x="4662775" y="2358620"/>
                  <a:pt x="4506990" y="2416156"/>
                </a:cubicBezTo>
                <a:cubicBezTo>
                  <a:pt x="4351205" y="2473692"/>
                  <a:pt x="4153472" y="2390866"/>
                  <a:pt x="3932160" y="2416156"/>
                </a:cubicBezTo>
                <a:cubicBezTo>
                  <a:pt x="3710848" y="2441446"/>
                  <a:pt x="3695349" y="2374851"/>
                  <a:pt x="3575765" y="2416156"/>
                </a:cubicBezTo>
                <a:cubicBezTo>
                  <a:pt x="3456181" y="2457461"/>
                  <a:pt x="3142610" y="2356786"/>
                  <a:pt x="3000935" y="2416156"/>
                </a:cubicBezTo>
                <a:cubicBezTo>
                  <a:pt x="2859260" y="2475526"/>
                  <a:pt x="2567746" y="2392863"/>
                  <a:pt x="2426104" y="2416156"/>
                </a:cubicBezTo>
                <a:cubicBezTo>
                  <a:pt x="2284462" y="2439449"/>
                  <a:pt x="2159703" y="2413030"/>
                  <a:pt x="2069709" y="2416156"/>
                </a:cubicBezTo>
                <a:cubicBezTo>
                  <a:pt x="1979715" y="2419282"/>
                  <a:pt x="1839560" y="2406818"/>
                  <a:pt x="1713314" y="2416156"/>
                </a:cubicBezTo>
                <a:cubicBezTo>
                  <a:pt x="1587068" y="2425494"/>
                  <a:pt x="1580151" y="2387038"/>
                  <a:pt x="1466137" y="2416156"/>
                </a:cubicBezTo>
                <a:cubicBezTo>
                  <a:pt x="1352123" y="2445274"/>
                  <a:pt x="1295413" y="2398304"/>
                  <a:pt x="1218960" y="2416156"/>
                </a:cubicBezTo>
                <a:cubicBezTo>
                  <a:pt x="1142507" y="2434008"/>
                  <a:pt x="588198" y="2371946"/>
                  <a:pt x="402701" y="2416156"/>
                </a:cubicBezTo>
                <a:cubicBezTo>
                  <a:pt x="151572" y="2413544"/>
                  <a:pt x="-15857" y="2206425"/>
                  <a:pt x="0" y="2013455"/>
                </a:cubicBezTo>
                <a:cubicBezTo>
                  <a:pt x="-53761" y="1904656"/>
                  <a:pt x="11329" y="1687494"/>
                  <a:pt x="0" y="1508752"/>
                </a:cubicBezTo>
                <a:cubicBezTo>
                  <a:pt x="-11329" y="1330010"/>
                  <a:pt x="1251" y="1193446"/>
                  <a:pt x="0" y="1004049"/>
                </a:cubicBezTo>
                <a:cubicBezTo>
                  <a:pt x="-1251" y="814652"/>
                  <a:pt x="40271" y="613232"/>
                  <a:pt x="0" y="402701"/>
                </a:cubicBezTo>
                <a:close/>
              </a:path>
              <a:path w="11727180" h="2416156" stroke="0" extrusionOk="0">
                <a:moveTo>
                  <a:pt x="0" y="402701"/>
                </a:moveTo>
                <a:cubicBezTo>
                  <a:pt x="-13958" y="161193"/>
                  <a:pt x="175057" y="-3342"/>
                  <a:pt x="402701" y="0"/>
                </a:cubicBezTo>
                <a:cubicBezTo>
                  <a:pt x="595171" y="-71610"/>
                  <a:pt x="985208" y="31823"/>
                  <a:pt x="1195967" y="0"/>
                </a:cubicBezTo>
                <a:cubicBezTo>
                  <a:pt x="1406726" y="-31823"/>
                  <a:pt x="1680276" y="78456"/>
                  <a:pt x="1880015" y="0"/>
                </a:cubicBezTo>
                <a:cubicBezTo>
                  <a:pt x="2079754" y="-78456"/>
                  <a:pt x="2031800" y="12919"/>
                  <a:pt x="2127192" y="0"/>
                </a:cubicBezTo>
                <a:cubicBezTo>
                  <a:pt x="2222584" y="-12919"/>
                  <a:pt x="2393702" y="7069"/>
                  <a:pt x="2483587" y="0"/>
                </a:cubicBezTo>
                <a:cubicBezTo>
                  <a:pt x="2573472" y="-7069"/>
                  <a:pt x="2878367" y="42715"/>
                  <a:pt x="3167635" y="0"/>
                </a:cubicBezTo>
                <a:cubicBezTo>
                  <a:pt x="3456903" y="-42715"/>
                  <a:pt x="3347185" y="10519"/>
                  <a:pt x="3524030" y="0"/>
                </a:cubicBezTo>
                <a:cubicBezTo>
                  <a:pt x="3700875" y="-10519"/>
                  <a:pt x="3948526" y="2528"/>
                  <a:pt x="4098861" y="0"/>
                </a:cubicBezTo>
                <a:cubicBezTo>
                  <a:pt x="4249196" y="-2528"/>
                  <a:pt x="4259537" y="14456"/>
                  <a:pt x="4346038" y="0"/>
                </a:cubicBezTo>
                <a:cubicBezTo>
                  <a:pt x="4432539" y="-14456"/>
                  <a:pt x="4785194" y="26246"/>
                  <a:pt x="4920868" y="0"/>
                </a:cubicBezTo>
                <a:cubicBezTo>
                  <a:pt x="5056542" y="-26246"/>
                  <a:pt x="5225332" y="10018"/>
                  <a:pt x="5495699" y="0"/>
                </a:cubicBezTo>
                <a:cubicBezTo>
                  <a:pt x="5766066" y="-10018"/>
                  <a:pt x="5924445" y="3554"/>
                  <a:pt x="6179747" y="0"/>
                </a:cubicBezTo>
                <a:cubicBezTo>
                  <a:pt x="6435049" y="-3554"/>
                  <a:pt x="6362279" y="28653"/>
                  <a:pt x="6426924" y="0"/>
                </a:cubicBezTo>
                <a:cubicBezTo>
                  <a:pt x="6491569" y="-28653"/>
                  <a:pt x="6883653" y="58681"/>
                  <a:pt x="7001754" y="0"/>
                </a:cubicBezTo>
                <a:cubicBezTo>
                  <a:pt x="7119855" y="-58681"/>
                  <a:pt x="7507404" y="17274"/>
                  <a:pt x="7795020" y="0"/>
                </a:cubicBezTo>
                <a:cubicBezTo>
                  <a:pt x="8082636" y="-17274"/>
                  <a:pt x="8138949" y="9781"/>
                  <a:pt x="8260633" y="0"/>
                </a:cubicBezTo>
                <a:cubicBezTo>
                  <a:pt x="8382317" y="-9781"/>
                  <a:pt x="8764606" y="36862"/>
                  <a:pt x="8944681" y="0"/>
                </a:cubicBezTo>
                <a:cubicBezTo>
                  <a:pt x="9124756" y="-36862"/>
                  <a:pt x="9260338" y="31360"/>
                  <a:pt x="9519511" y="0"/>
                </a:cubicBezTo>
                <a:cubicBezTo>
                  <a:pt x="9778684" y="-31360"/>
                  <a:pt x="10059066" y="41242"/>
                  <a:pt x="10203560" y="0"/>
                </a:cubicBezTo>
                <a:cubicBezTo>
                  <a:pt x="10348054" y="-41242"/>
                  <a:pt x="10892643" y="131093"/>
                  <a:pt x="11324479" y="0"/>
                </a:cubicBezTo>
                <a:cubicBezTo>
                  <a:pt x="11541279" y="5623"/>
                  <a:pt x="11780736" y="159164"/>
                  <a:pt x="11727180" y="402701"/>
                </a:cubicBezTo>
                <a:cubicBezTo>
                  <a:pt x="11747849" y="519324"/>
                  <a:pt x="11723987" y="729556"/>
                  <a:pt x="11727180" y="955727"/>
                </a:cubicBezTo>
                <a:cubicBezTo>
                  <a:pt x="11730373" y="1181898"/>
                  <a:pt x="11722519" y="1260102"/>
                  <a:pt x="11727180" y="1476537"/>
                </a:cubicBezTo>
                <a:cubicBezTo>
                  <a:pt x="11731841" y="1692972"/>
                  <a:pt x="11704726" y="1814264"/>
                  <a:pt x="11727180" y="2013455"/>
                </a:cubicBezTo>
                <a:cubicBezTo>
                  <a:pt x="11663917" y="2241693"/>
                  <a:pt x="11507745" y="2366426"/>
                  <a:pt x="11324479" y="2416156"/>
                </a:cubicBezTo>
                <a:cubicBezTo>
                  <a:pt x="11176030" y="2432113"/>
                  <a:pt x="11092679" y="2412218"/>
                  <a:pt x="10968084" y="2416156"/>
                </a:cubicBezTo>
                <a:cubicBezTo>
                  <a:pt x="10843489" y="2420094"/>
                  <a:pt x="10796129" y="2398441"/>
                  <a:pt x="10720907" y="2416156"/>
                </a:cubicBezTo>
                <a:cubicBezTo>
                  <a:pt x="10645685" y="2433871"/>
                  <a:pt x="10348211" y="2369757"/>
                  <a:pt x="10146077" y="2416156"/>
                </a:cubicBezTo>
                <a:cubicBezTo>
                  <a:pt x="9943943" y="2462555"/>
                  <a:pt x="10018883" y="2415136"/>
                  <a:pt x="9898900" y="2416156"/>
                </a:cubicBezTo>
                <a:cubicBezTo>
                  <a:pt x="9778917" y="2417176"/>
                  <a:pt x="9739861" y="2410076"/>
                  <a:pt x="9651722" y="2416156"/>
                </a:cubicBezTo>
                <a:cubicBezTo>
                  <a:pt x="9563583" y="2422236"/>
                  <a:pt x="9245817" y="2359257"/>
                  <a:pt x="9076892" y="2416156"/>
                </a:cubicBezTo>
                <a:cubicBezTo>
                  <a:pt x="8907967" y="2473055"/>
                  <a:pt x="8481086" y="2348304"/>
                  <a:pt x="8283626" y="2416156"/>
                </a:cubicBezTo>
                <a:cubicBezTo>
                  <a:pt x="8086166" y="2484008"/>
                  <a:pt x="7774950" y="2341685"/>
                  <a:pt x="7490360" y="2416156"/>
                </a:cubicBezTo>
                <a:cubicBezTo>
                  <a:pt x="7205770" y="2490627"/>
                  <a:pt x="7262265" y="2380469"/>
                  <a:pt x="7133965" y="2416156"/>
                </a:cubicBezTo>
                <a:cubicBezTo>
                  <a:pt x="7005666" y="2451843"/>
                  <a:pt x="6698599" y="2380292"/>
                  <a:pt x="6449917" y="2416156"/>
                </a:cubicBezTo>
                <a:cubicBezTo>
                  <a:pt x="6201235" y="2452020"/>
                  <a:pt x="5997888" y="2333302"/>
                  <a:pt x="5656651" y="2416156"/>
                </a:cubicBezTo>
                <a:cubicBezTo>
                  <a:pt x="5315414" y="2499010"/>
                  <a:pt x="5250382" y="2397784"/>
                  <a:pt x="4863385" y="2416156"/>
                </a:cubicBezTo>
                <a:cubicBezTo>
                  <a:pt x="4476388" y="2434528"/>
                  <a:pt x="4694792" y="2397375"/>
                  <a:pt x="4616208" y="2416156"/>
                </a:cubicBezTo>
                <a:cubicBezTo>
                  <a:pt x="4537624" y="2434937"/>
                  <a:pt x="4290375" y="2414726"/>
                  <a:pt x="4041378" y="2416156"/>
                </a:cubicBezTo>
                <a:cubicBezTo>
                  <a:pt x="3792381" y="2417586"/>
                  <a:pt x="3909945" y="2413875"/>
                  <a:pt x="3794200" y="2416156"/>
                </a:cubicBezTo>
                <a:cubicBezTo>
                  <a:pt x="3678455" y="2418437"/>
                  <a:pt x="3496876" y="2415726"/>
                  <a:pt x="3219370" y="2416156"/>
                </a:cubicBezTo>
                <a:cubicBezTo>
                  <a:pt x="2941864" y="2416586"/>
                  <a:pt x="2981034" y="2394644"/>
                  <a:pt x="2753757" y="2416156"/>
                </a:cubicBezTo>
                <a:cubicBezTo>
                  <a:pt x="2526480" y="2437668"/>
                  <a:pt x="2344849" y="2364960"/>
                  <a:pt x="2069709" y="2416156"/>
                </a:cubicBezTo>
                <a:cubicBezTo>
                  <a:pt x="1794569" y="2467352"/>
                  <a:pt x="1660132" y="2377744"/>
                  <a:pt x="1276443" y="2416156"/>
                </a:cubicBezTo>
                <a:cubicBezTo>
                  <a:pt x="892754" y="2454568"/>
                  <a:pt x="739764" y="2344472"/>
                  <a:pt x="402701" y="2416156"/>
                </a:cubicBezTo>
                <a:cubicBezTo>
                  <a:pt x="179392" y="2422087"/>
                  <a:pt x="-11051" y="2239863"/>
                  <a:pt x="0" y="2013455"/>
                </a:cubicBezTo>
                <a:cubicBezTo>
                  <a:pt x="-34722" y="1899362"/>
                  <a:pt x="20658" y="1603197"/>
                  <a:pt x="0" y="1492645"/>
                </a:cubicBezTo>
                <a:cubicBezTo>
                  <a:pt x="-20658" y="1382093"/>
                  <a:pt x="21687" y="1219338"/>
                  <a:pt x="0" y="971834"/>
                </a:cubicBezTo>
                <a:cubicBezTo>
                  <a:pt x="-21687" y="724330"/>
                  <a:pt x="49664" y="609263"/>
                  <a:pt x="0" y="402701"/>
                </a:cubicBezTo>
                <a:close/>
              </a:path>
            </a:pathLst>
          </a:custGeom>
          <a:solidFill>
            <a:schemeClr val="bg1"/>
          </a:solid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620"/>
              </a:spcAft>
            </a:pPr>
            <a:r>
              <a:rPr lang="en-IE" b="1" dirty="0">
                <a:solidFill>
                  <a:schemeClr val="tx1"/>
                </a:solidFill>
                <a:latin typeface="Calibri" panose="020F0502020204030204" pitchFamily="34" charset="0"/>
                <a:ea typeface="Calibri" panose="020F0502020204030204" pitchFamily="34" charset="0"/>
                <a:cs typeface="Calibri" panose="020F0502020204030204" pitchFamily="34" charset="0"/>
              </a:rPr>
              <a:t>Sierra Leone</a:t>
            </a:r>
            <a:endParaRPr lang="en-IE"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1620"/>
              </a:spcAft>
            </a:pPr>
            <a:r>
              <a:rPr lang="en-IE"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Location:</a:t>
            </a:r>
            <a:r>
              <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West Africa		</a:t>
            </a:r>
            <a:r>
              <a:rPr lang="en-IE"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Population:</a:t>
            </a:r>
            <a:r>
              <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7.9 million          </a:t>
            </a:r>
          </a:p>
          <a:p>
            <a:pPr>
              <a:lnSpc>
                <a:spcPct val="115000"/>
              </a:lnSpc>
              <a:spcAft>
                <a:spcPts val="1620"/>
              </a:spcAft>
            </a:pPr>
            <a:endParaRPr lang="en-IE"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620"/>
              </a:spcAft>
            </a:pPr>
            <a:endPar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extBox 3">
            <a:extLst>
              <a:ext uri="{FF2B5EF4-FFF2-40B4-BE49-F238E27FC236}">
                <a16:creationId xmlns:a16="http://schemas.microsoft.com/office/drawing/2014/main" id="{1D40E3AE-0494-4C81-9964-81169A0F289B}"/>
              </a:ext>
            </a:extLst>
          </p:cNvPr>
          <p:cNvSpPr txBox="1"/>
          <p:nvPr/>
        </p:nvSpPr>
        <p:spPr>
          <a:xfrm>
            <a:off x="347850" y="2184405"/>
            <a:ext cx="9835693" cy="1477328"/>
          </a:xfrm>
          <a:prstGeom prst="rect">
            <a:avLst/>
          </a:prstGeom>
          <a:noFill/>
        </p:spPr>
        <p:txBody>
          <a:bodyPr wrap="square" rtlCol="0">
            <a:spAutoFit/>
          </a:bodyPr>
          <a:lstStyle/>
          <a:p>
            <a:r>
              <a:rPr lang="en-IE"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Story of progress: </a:t>
            </a:r>
            <a:r>
              <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In 2020, </a:t>
            </a:r>
            <a:r>
              <a:rPr lang="en-US" sz="1800" dirty="0">
                <a:solidFill>
                  <a:srgbClr val="000000"/>
                </a:solidFill>
                <a:effectLst/>
                <a:latin typeface="Calibri" panose="020F0502020204030204" pitchFamily="34" charset="0"/>
                <a:ea typeface="Times New Roman" panose="02020603050405020304" pitchFamily="18" charset="0"/>
              </a:rPr>
              <a:t>Ireland supported the United Nations Population Fund (UNFPA) and a local Sierra Leonian non-governmental organization, Women in Crisis Movement, to give radios to girls from disadvantaged families so that they could listen to their lessons on air when schools closed because of Covid-19. </a:t>
            </a:r>
            <a:endParaRPr lang="en-IE"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endParaRPr lang="en-IE" dirty="0"/>
          </a:p>
        </p:txBody>
      </p:sp>
      <p:pic>
        <p:nvPicPr>
          <p:cNvPr id="5" name="Picture 4" descr="A picture containing ground, person, outdoor&#10;&#10;Description automatically generated">
            <a:extLst>
              <a:ext uri="{FF2B5EF4-FFF2-40B4-BE49-F238E27FC236}">
                <a16:creationId xmlns:a16="http://schemas.microsoft.com/office/drawing/2014/main" id="{13C70BF9-F5CF-4159-9C76-A738600E2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1009" y="1040503"/>
            <a:ext cx="1221115" cy="2309170"/>
          </a:xfrm>
          <a:prstGeom prst="rect">
            <a:avLst/>
          </a:prstGeom>
        </p:spPr>
      </p:pic>
      <p:sp>
        <p:nvSpPr>
          <p:cNvPr id="16" name="Rectangle: Rounded Corners 15">
            <a:extLst>
              <a:ext uri="{FF2B5EF4-FFF2-40B4-BE49-F238E27FC236}">
                <a16:creationId xmlns:a16="http://schemas.microsoft.com/office/drawing/2014/main" id="{EE477262-B87C-4167-84A2-DBF8C9F35A98}"/>
              </a:ext>
            </a:extLst>
          </p:cNvPr>
          <p:cNvSpPr/>
          <p:nvPr/>
        </p:nvSpPr>
        <p:spPr>
          <a:xfrm>
            <a:off x="232409" y="3629028"/>
            <a:ext cx="11689123" cy="2544834"/>
          </a:xfrm>
          <a:custGeom>
            <a:avLst/>
            <a:gdLst>
              <a:gd name="connsiteX0" fmla="*/ 0 w 11689123"/>
              <a:gd name="connsiteY0" fmla="*/ 424147 h 2544834"/>
              <a:gd name="connsiteX1" fmla="*/ 424147 w 11689123"/>
              <a:gd name="connsiteY1" fmla="*/ 0 h 2544834"/>
              <a:gd name="connsiteX2" fmla="*/ 994717 w 11689123"/>
              <a:gd name="connsiteY2" fmla="*/ 0 h 2544834"/>
              <a:gd name="connsiteX3" fmla="*/ 1348470 w 11689123"/>
              <a:gd name="connsiteY3" fmla="*/ 0 h 2544834"/>
              <a:gd name="connsiteX4" fmla="*/ 1810632 w 11689123"/>
              <a:gd name="connsiteY4" fmla="*/ 0 h 2544834"/>
              <a:gd name="connsiteX5" fmla="*/ 2055977 w 11689123"/>
              <a:gd name="connsiteY5" fmla="*/ 0 h 2544834"/>
              <a:gd name="connsiteX6" fmla="*/ 2518139 w 11689123"/>
              <a:gd name="connsiteY6" fmla="*/ 0 h 2544834"/>
              <a:gd name="connsiteX7" fmla="*/ 3305525 w 11689123"/>
              <a:gd name="connsiteY7" fmla="*/ 0 h 2544834"/>
              <a:gd name="connsiteX8" fmla="*/ 3876095 w 11689123"/>
              <a:gd name="connsiteY8" fmla="*/ 0 h 2544834"/>
              <a:gd name="connsiteX9" fmla="*/ 4446665 w 11689123"/>
              <a:gd name="connsiteY9" fmla="*/ 0 h 2544834"/>
              <a:gd name="connsiteX10" fmla="*/ 4692010 w 11689123"/>
              <a:gd name="connsiteY10" fmla="*/ 0 h 2544834"/>
              <a:gd name="connsiteX11" fmla="*/ 5370988 w 11689123"/>
              <a:gd name="connsiteY11" fmla="*/ 0 h 2544834"/>
              <a:gd name="connsiteX12" fmla="*/ 6049967 w 11689123"/>
              <a:gd name="connsiteY12" fmla="*/ 0 h 2544834"/>
              <a:gd name="connsiteX13" fmla="*/ 6512128 w 11689123"/>
              <a:gd name="connsiteY13" fmla="*/ 0 h 2544834"/>
              <a:gd name="connsiteX14" fmla="*/ 7299515 w 11689123"/>
              <a:gd name="connsiteY14" fmla="*/ 0 h 2544834"/>
              <a:gd name="connsiteX15" fmla="*/ 7761677 w 11689123"/>
              <a:gd name="connsiteY15" fmla="*/ 0 h 2544834"/>
              <a:gd name="connsiteX16" fmla="*/ 8332246 w 11689123"/>
              <a:gd name="connsiteY16" fmla="*/ 0 h 2544834"/>
              <a:gd name="connsiteX17" fmla="*/ 9011225 w 11689123"/>
              <a:gd name="connsiteY17" fmla="*/ 0 h 2544834"/>
              <a:gd name="connsiteX18" fmla="*/ 9581795 w 11689123"/>
              <a:gd name="connsiteY18" fmla="*/ 0 h 2544834"/>
              <a:gd name="connsiteX19" fmla="*/ 10152365 w 11689123"/>
              <a:gd name="connsiteY19" fmla="*/ 0 h 2544834"/>
              <a:gd name="connsiteX20" fmla="*/ 10397710 w 11689123"/>
              <a:gd name="connsiteY20" fmla="*/ 0 h 2544834"/>
              <a:gd name="connsiteX21" fmla="*/ 11264976 w 11689123"/>
              <a:gd name="connsiteY21" fmla="*/ 0 h 2544834"/>
              <a:gd name="connsiteX22" fmla="*/ 11689123 w 11689123"/>
              <a:gd name="connsiteY22" fmla="*/ 424147 h 2544834"/>
              <a:gd name="connsiteX23" fmla="*/ 11689123 w 11689123"/>
              <a:gd name="connsiteY23" fmla="*/ 1023591 h 2544834"/>
              <a:gd name="connsiteX24" fmla="*/ 11689123 w 11689123"/>
              <a:gd name="connsiteY24" fmla="*/ 1606070 h 2544834"/>
              <a:gd name="connsiteX25" fmla="*/ 11689123 w 11689123"/>
              <a:gd name="connsiteY25" fmla="*/ 2120687 h 2544834"/>
              <a:gd name="connsiteX26" fmla="*/ 11264976 w 11689123"/>
              <a:gd name="connsiteY26" fmla="*/ 2544834 h 2544834"/>
              <a:gd name="connsiteX27" fmla="*/ 11019631 w 11689123"/>
              <a:gd name="connsiteY27" fmla="*/ 2544834 h 2544834"/>
              <a:gd name="connsiteX28" fmla="*/ 10557469 w 11689123"/>
              <a:gd name="connsiteY28" fmla="*/ 2544834 h 2544834"/>
              <a:gd name="connsiteX29" fmla="*/ 10312124 w 11689123"/>
              <a:gd name="connsiteY29" fmla="*/ 2544834 h 2544834"/>
              <a:gd name="connsiteX30" fmla="*/ 9633146 w 11689123"/>
              <a:gd name="connsiteY30" fmla="*/ 2544834 h 2544834"/>
              <a:gd name="connsiteX31" fmla="*/ 9170984 w 11689123"/>
              <a:gd name="connsiteY31" fmla="*/ 2544834 h 2544834"/>
              <a:gd name="connsiteX32" fmla="*/ 8600414 w 11689123"/>
              <a:gd name="connsiteY32" fmla="*/ 2544834 h 2544834"/>
              <a:gd name="connsiteX33" fmla="*/ 8029844 w 11689123"/>
              <a:gd name="connsiteY33" fmla="*/ 2544834 h 2544834"/>
              <a:gd name="connsiteX34" fmla="*/ 7567683 w 11689123"/>
              <a:gd name="connsiteY34" fmla="*/ 2544834 h 2544834"/>
              <a:gd name="connsiteX35" fmla="*/ 7322338 w 11689123"/>
              <a:gd name="connsiteY35" fmla="*/ 2544834 h 2544834"/>
              <a:gd name="connsiteX36" fmla="*/ 6643359 w 11689123"/>
              <a:gd name="connsiteY36" fmla="*/ 2544834 h 2544834"/>
              <a:gd name="connsiteX37" fmla="*/ 5855973 w 11689123"/>
              <a:gd name="connsiteY37" fmla="*/ 2544834 h 2544834"/>
              <a:gd name="connsiteX38" fmla="*/ 5176995 w 11689123"/>
              <a:gd name="connsiteY38" fmla="*/ 2544834 h 2544834"/>
              <a:gd name="connsiteX39" fmla="*/ 4498016 w 11689123"/>
              <a:gd name="connsiteY39" fmla="*/ 2544834 h 2544834"/>
              <a:gd name="connsiteX40" fmla="*/ 3927446 w 11689123"/>
              <a:gd name="connsiteY40" fmla="*/ 2544834 h 2544834"/>
              <a:gd name="connsiteX41" fmla="*/ 3573693 w 11689123"/>
              <a:gd name="connsiteY41" fmla="*/ 2544834 h 2544834"/>
              <a:gd name="connsiteX42" fmla="*/ 3003123 w 11689123"/>
              <a:gd name="connsiteY42" fmla="*/ 2544834 h 2544834"/>
              <a:gd name="connsiteX43" fmla="*/ 2432553 w 11689123"/>
              <a:gd name="connsiteY43" fmla="*/ 2544834 h 2544834"/>
              <a:gd name="connsiteX44" fmla="*/ 2078800 w 11689123"/>
              <a:gd name="connsiteY44" fmla="*/ 2544834 h 2544834"/>
              <a:gd name="connsiteX45" fmla="*/ 1725046 w 11689123"/>
              <a:gd name="connsiteY45" fmla="*/ 2544834 h 2544834"/>
              <a:gd name="connsiteX46" fmla="*/ 1479701 w 11689123"/>
              <a:gd name="connsiteY46" fmla="*/ 2544834 h 2544834"/>
              <a:gd name="connsiteX47" fmla="*/ 1234356 w 11689123"/>
              <a:gd name="connsiteY47" fmla="*/ 2544834 h 2544834"/>
              <a:gd name="connsiteX48" fmla="*/ 424147 w 11689123"/>
              <a:gd name="connsiteY48" fmla="*/ 2544834 h 2544834"/>
              <a:gd name="connsiteX49" fmla="*/ 0 w 11689123"/>
              <a:gd name="connsiteY49" fmla="*/ 2120687 h 2544834"/>
              <a:gd name="connsiteX50" fmla="*/ 0 w 11689123"/>
              <a:gd name="connsiteY50" fmla="*/ 1589104 h 2544834"/>
              <a:gd name="connsiteX51" fmla="*/ 0 w 11689123"/>
              <a:gd name="connsiteY51" fmla="*/ 1057522 h 2544834"/>
              <a:gd name="connsiteX52" fmla="*/ 0 w 11689123"/>
              <a:gd name="connsiteY52" fmla="*/ 424147 h 254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89123" h="2544834" fill="none" extrusionOk="0">
                <a:moveTo>
                  <a:pt x="0" y="424147"/>
                </a:moveTo>
                <a:cubicBezTo>
                  <a:pt x="-17891" y="254949"/>
                  <a:pt x="179726" y="-4399"/>
                  <a:pt x="424147" y="0"/>
                </a:cubicBezTo>
                <a:cubicBezTo>
                  <a:pt x="552900" y="-14713"/>
                  <a:pt x="742037" y="4493"/>
                  <a:pt x="994717" y="0"/>
                </a:cubicBezTo>
                <a:cubicBezTo>
                  <a:pt x="1247397" y="-4493"/>
                  <a:pt x="1205234" y="6757"/>
                  <a:pt x="1348470" y="0"/>
                </a:cubicBezTo>
                <a:cubicBezTo>
                  <a:pt x="1491706" y="-6757"/>
                  <a:pt x="1637244" y="16729"/>
                  <a:pt x="1810632" y="0"/>
                </a:cubicBezTo>
                <a:cubicBezTo>
                  <a:pt x="1984020" y="-16729"/>
                  <a:pt x="1983833" y="15536"/>
                  <a:pt x="2055977" y="0"/>
                </a:cubicBezTo>
                <a:cubicBezTo>
                  <a:pt x="2128121" y="-15536"/>
                  <a:pt x="2410080" y="2075"/>
                  <a:pt x="2518139" y="0"/>
                </a:cubicBezTo>
                <a:cubicBezTo>
                  <a:pt x="2626198" y="-2075"/>
                  <a:pt x="3041397" y="65651"/>
                  <a:pt x="3305525" y="0"/>
                </a:cubicBezTo>
                <a:cubicBezTo>
                  <a:pt x="3569653" y="-65651"/>
                  <a:pt x="3725944" y="65923"/>
                  <a:pt x="3876095" y="0"/>
                </a:cubicBezTo>
                <a:cubicBezTo>
                  <a:pt x="4026246" y="-65923"/>
                  <a:pt x="4325745" y="65677"/>
                  <a:pt x="4446665" y="0"/>
                </a:cubicBezTo>
                <a:cubicBezTo>
                  <a:pt x="4567585" y="-65677"/>
                  <a:pt x="4581881" y="3833"/>
                  <a:pt x="4692010" y="0"/>
                </a:cubicBezTo>
                <a:cubicBezTo>
                  <a:pt x="4802139" y="-3833"/>
                  <a:pt x="5043802" y="465"/>
                  <a:pt x="5370988" y="0"/>
                </a:cubicBezTo>
                <a:cubicBezTo>
                  <a:pt x="5698174" y="-465"/>
                  <a:pt x="5828832" y="27578"/>
                  <a:pt x="6049967" y="0"/>
                </a:cubicBezTo>
                <a:cubicBezTo>
                  <a:pt x="6271102" y="-27578"/>
                  <a:pt x="6362236" y="6619"/>
                  <a:pt x="6512128" y="0"/>
                </a:cubicBezTo>
                <a:cubicBezTo>
                  <a:pt x="6662020" y="-6619"/>
                  <a:pt x="7015786" y="44778"/>
                  <a:pt x="7299515" y="0"/>
                </a:cubicBezTo>
                <a:cubicBezTo>
                  <a:pt x="7583244" y="-44778"/>
                  <a:pt x="7607268" y="11378"/>
                  <a:pt x="7761677" y="0"/>
                </a:cubicBezTo>
                <a:cubicBezTo>
                  <a:pt x="7916086" y="-11378"/>
                  <a:pt x="8137119" y="47725"/>
                  <a:pt x="8332246" y="0"/>
                </a:cubicBezTo>
                <a:cubicBezTo>
                  <a:pt x="8527373" y="-47725"/>
                  <a:pt x="8704021" y="10205"/>
                  <a:pt x="9011225" y="0"/>
                </a:cubicBezTo>
                <a:cubicBezTo>
                  <a:pt x="9318429" y="-10205"/>
                  <a:pt x="9387877" y="66014"/>
                  <a:pt x="9581795" y="0"/>
                </a:cubicBezTo>
                <a:cubicBezTo>
                  <a:pt x="9775713" y="-66014"/>
                  <a:pt x="9918530" y="67588"/>
                  <a:pt x="10152365" y="0"/>
                </a:cubicBezTo>
                <a:cubicBezTo>
                  <a:pt x="10386200" y="-67588"/>
                  <a:pt x="10286761" y="26772"/>
                  <a:pt x="10397710" y="0"/>
                </a:cubicBezTo>
                <a:cubicBezTo>
                  <a:pt x="10508659" y="-26772"/>
                  <a:pt x="10911394" y="88932"/>
                  <a:pt x="11264976" y="0"/>
                </a:cubicBezTo>
                <a:cubicBezTo>
                  <a:pt x="11442720" y="-41079"/>
                  <a:pt x="11682161" y="169825"/>
                  <a:pt x="11689123" y="424147"/>
                </a:cubicBezTo>
                <a:cubicBezTo>
                  <a:pt x="11695307" y="636565"/>
                  <a:pt x="11636923" y="771055"/>
                  <a:pt x="11689123" y="1023591"/>
                </a:cubicBezTo>
                <a:cubicBezTo>
                  <a:pt x="11741323" y="1276127"/>
                  <a:pt x="11686338" y="1341735"/>
                  <a:pt x="11689123" y="1606070"/>
                </a:cubicBezTo>
                <a:cubicBezTo>
                  <a:pt x="11691908" y="1870405"/>
                  <a:pt x="11686000" y="1995285"/>
                  <a:pt x="11689123" y="2120687"/>
                </a:cubicBezTo>
                <a:cubicBezTo>
                  <a:pt x="11673259" y="2319456"/>
                  <a:pt x="11492876" y="2497791"/>
                  <a:pt x="11264976" y="2544834"/>
                </a:cubicBezTo>
                <a:cubicBezTo>
                  <a:pt x="11166200" y="2549371"/>
                  <a:pt x="11129374" y="2542772"/>
                  <a:pt x="11019631" y="2544834"/>
                </a:cubicBezTo>
                <a:cubicBezTo>
                  <a:pt x="10909888" y="2546896"/>
                  <a:pt x="10715291" y="2539422"/>
                  <a:pt x="10557469" y="2544834"/>
                </a:cubicBezTo>
                <a:cubicBezTo>
                  <a:pt x="10399647" y="2550246"/>
                  <a:pt x="10408387" y="2530885"/>
                  <a:pt x="10312124" y="2544834"/>
                </a:cubicBezTo>
                <a:cubicBezTo>
                  <a:pt x="10215862" y="2558783"/>
                  <a:pt x="9911341" y="2515927"/>
                  <a:pt x="9633146" y="2544834"/>
                </a:cubicBezTo>
                <a:cubicBezTo>
                  <a:pt x="9354951" y="2573741"/>
                  <a:pt x="9356195" y="2531588"/>
                  <a:pt x="9170984" y="2544834"/>
                </a:cubicBezTo>
                <a:cubicBezTo>
                  <a:pt x="8985773" y="2558080"/>
                  <a:pt x="8879405" y="2477371"/>
                  <a:pt x="8600414" y="2544834"/>
                </a:cubicBezTo>
                <a:cubicBezTo>
                  <a:pt x="8321423" y="2612297"/>
                  <a:pt x="8313844" y="2480737"/>
                  <a:pt x="8029844" y="2544834"/>
                </a:cubicBezTo>
                <a:cubicBezTo>
                  <a:pt x="7745844" y="2608931"/>
                  <a:pt x="7770192" y="2532134"/>
                  <a:pt x="7567683" y="2544834"/>
                </a:cubicBezTo>
                <a:cubicBezTo>
                  <a:pt x="7365174" y="2557534"/>
                  <a:pt x="7438866" y="2540363"/>
                  <a:pt x="7322338" y="2544834"/>
                </a:cubicBezTo>
                <a:cubicBezTo>
                  <a:pt x="7205810" y="2549305"/>
                  <a:pt x="6868499" y="2471957"/>
                  <a:pt x="6643359" y="2544834"/>
                </a:cubicBezTo>
                <a:cubicBezTo>
                  <a:pt x="6418219" y="2617711"/>
                  <a:pt x="6079294" y="2477321"/>
                  <a:pt x="5855973" y="2544834"/>
                </a:cubicBezTo>
                <a:cubicBezTo>
                  <a:pt x="5632652" y="2612347"/>
                  <a:pt x="5484922" y="2494291"/>
                  <a:pt x="5176995" y="2544834"/>
                </a:cubicBezTo>
                <a:cubicBezTo>
                  <a:pt x="4869068" y="2595377"/>
                  <a:pt x="4769294" y="2522441"/>
                  <a:pt x="4498016" y="2544834"/>
                </a:cubicBezTo>
                <a:cubicBezTo>
                  <a:pt x="4226738" y="2567227"/>
                  <a:pt x="4064510" y="2501897"/>
                  <a:pt x="3927446" y="2544834"/>
                </a:cubicBezTo>
                <a:cubicBezTo>
                  <a:pt x="3790382" y="2587771"/>
                  <a:pt x="3648241" y="2502791"/>
                  <a:pt x="3573693" y="2544834"/>
                </a:cubicBezTo>
                <a:cubicBezTo>
                  <a:pt x="3499145" y="2586877"/>
                  <a:pt x="3162698" y="2540408"/>
                  <a:pt x="3003123" y="2544834"/>
                </a:cubicBezTo>
                <a:cubicBezTo>
                  <a:pt x="2843548" y="2549260"/>
                  <a:pt x="2595980" y="2542282"/>
                  <a:pt x="2432553" y="2544834"/>
                </a:cubicBezTo>
                <a:cubicBezTo>
                  <a:pt x="2269126" y="2547386"/>
                  <a:pt x="2240109" y="2527274"/>
                  <a:pt x="2078800" y="2544834"/>
                </a:cubicBezTo>
                <a:cubicBezTo>
                  <a:pt x="1917491" y="2562394"/>
                  <a:pt x="1884868" y="2542338"/>
                  <a:pt x="1725046" y="2544834"/>
                </a:cubicBezTo>
                <a:cubicBezTo>
                  <a:pt x="1565224" y="2547330"/>
                  <a:pt x="1553499" y="2532496"/>
                  <a:pt x="1479701" y="2544834"/>
                </a:cubicBezTo>
                <a:cubicBezTo>
                  <a:pt x="1405904" y="2557172"/>
                  <a:pt x="1322937" y="2544438"/>
                  <a:pt x="1234356" y="2544834"/>
                </a:cubicBezTo>
                <a:cubicBezTo>
                  <a:pt x="1145775" y="2545230"/>
                  <a:pt x="669563" y="2538151"/>
                  <a:pt x="424147" y="2544834"/>
                </a:cubicBezTo>
                <a:cubicBezTo>
                  <a:pt x="132075" y="2539575"/>
                  <a:pt x="-27564" y="2303769"/>
                  <a:pt x="0" y="2120687"/>
                </a:cubicBezTo>
                <a:cubicBezTo>
                  <a:pt x="-47179" y="1956849"/>
                  <a:pt x="31721" y="1709964"/>
                  <a:pt x="0" y="1589104"/>
                </a:cubicBezTo>
                <a:cubicBezTo>
                  <a:pt x="-31721" y="1468244"/>
                  <a:pt x="32980" y="1264971"/>
                  <a:pt x="0" y="1057522"/>
                </a:cubicBezTo>
                <a:cubicBezTo>
                  <a:pt x="-32980" y="850073"/>
                  <a:pt x="45629" y="729549"/>
                  <a:pt x="0" y="424147"/>
                </a:cubicBezTo>
                <a:close/>
              </a:path>
              <a:path w="11689123" h="2544834" stroke="0" extrusionOk="0">
                <a:moveTo>
                  <a:pt x="0" y="424147"/>
                </a:moveTo>
                <a:cubicBezTo>
                  <a:pt x="-31994" y="146113"/>
                  <a:pt x="158110" y="-20281"/>
                  <a:pt x="424147" y="0"/>
                </a:cubicBezTo>
                <a:cubicBezTo>
                  <a:pt x="683208" y="-65645"/>
                  <a:pt x="833669" y="26303"/>
                  <a:pt x="1211534" y="0"/>
                </a:cubicBezTo>
                <a:cubicBezTo>
                  <a:pt x="1589399" y="-26303"/>
                  <a:pt x="1713796" y="74299"/>
                  <a:pt x="1890512" y="0"/>
                </a:cubicBezTo>
                <a:cubicBezTo>
                  <a:pt x="2067228" y="-74299"/>
                  <a:pt x="2073569" y="504"/>
                  <a:pt x="2135857" y="0"/>
                </a:cubicBezTo>
                <a:cubicBezTo>
                  <a:pt x="2198146" y="-504"/>
                  <a:pt x="2352950" y="11631"/>
                  <a:pt x="2489610" y="0"/>
                </a:cubicBezTo>
                <a:cubicBezTo>
                  <a:pt x="2626270" y="-11631"/>
                  <a:pt x="2969285" y="71042"/>
                  <a:pt x="3168588" y="0"/>
                </a:cubicBezTo>
                <a:cubicBezTo>
                  <a:pt x="3367891" y="-71042"/>
                  <a:pt x="3357829" y="10471"/>
                  <a:pt x="3522342" y="0"/>
                </a:cubicBezTo>
                <a:cubicBezTo>
                  <a:pt x="3686855" y="-10471"/>
                  <a:pt x="3837966" y="4325"/>
                  <a:pt x="4092912" y="0"/>
                </a:cubicBezTo>
                <a:cubicBezTo>
                  <a:pt x="4347858" y="-4325"/>
                  <a:pt x="4285025" y="12368"/>
                  <a:pt x="4338257" y="0"/>
                </a:cubicBezTo>
                <a:cubicBezTo>
                  <a:pt x="4391489" y="-12368"/>
                  <a:pt x="4775225" y="55280"/>
                  <a:pt x="4908827" y="0"/>
                </a:cubicBezTo>
                <a:cubicBezTo>
                  <a:pt x="5042429" y="-55280"/>
                  <a:pt x="5324700" y="13397"/>
                  <a:pt x="5479397" y="0"/>
                </a:cubicBezTo>
                <a:cubicBezTo>
                  <a:pt x="5634094" y="-13397"/>
                  <a:pt x="5939649" y="18211"/>
                  <a:pt x="6158375" y="0"/>
                </a:cubicBezTo>
                <a:cubicBezTo>
                  <a:pt x="6377101" y="-18211"/>
                  <a:pt x="6321118" y="22471"/>
                  <a:pt x="6403720" y="0"/>
                </a:cubicBezTo>
                <a:cubicBezTo>
                  <a:pt x="6486323" y="-22471"/>
                  <a:pt x="6848115" y="50012"/>
                  <a:pt x="6974290" y="0"/>
                </a:cubicBezTo>
                <a:cubicBezTo>
                  <a:pt x="7100465" y="-50012"/>
                  <a:pt x="7399532" y="10819"/>
                  <a:pt x="7761677" y="0"/>
                </a:cubicBezTo>
                <a:cubicBezTo>
                  <a:pt x="8123822" y="-10819"/>
                  <a:pt x="8094292" y="24518"/>
                  <a:pt x="8223838" y="0"/>
                </a:cubicBezTo>
                <a:cubicBezTo>
                  <a:pt x="8353384" y="-24518"/>
                  <a:pt x="8627365" y="14345"/>
                  <a:pt x="8902816" y="0"/>
                </a:cubicBezTo>
                <a:cubicBezTo>
                  <a:pt x="9178267" y="-14345"/>
                  <a:pt x="9309967" y="43679"/>
                  <a:pt x="9473386" y="0"/>
                </a:cubicBezTo>
                <a:cubicBezTo>
                  <a:pt x="9636805" y="-43679"/>
                  <a:pt x="9855294" y="21756"/>
                  <a:pt x="10152365" y="0"/>
                </a:cubicBezTo>
                <a:cubicBezTo>
                  <a:pt x="10449436" y="-21756"/>
                  <a:pt x="10841727" y="1401"/>
                  <a:pt x="11264976" y="0"/>
                </a:cubicBezTo>
                <a:cubicBezTo>
                  <a:pt x="11491668" y="7581"/>
                  <a:pt x="11709427" y="181886"/>
                  <a:pt x="11689123" y="424147"/>
                </a:cubicBezTo>
                <a:cubicBezTo>
                  <a:pt x="11714935" y="701103"/>
                  <a:pt x="11658615" y="740090"/>
                  <a:pt x="11689123" y="1006626"/>
                </a:cubicBezTo>
                <a:cubicBezTo>
                  <a:pt x="11719631" y="1273162"/>
                  <a:pt x="11630341" y="1328984"/>
                  <a:pt x="11689123" y="1555174"/>
                </a:cubicBezTo>
                <a:cubicBezTo>
                  <a:pt x="11747905" y="1781364"/>
                  <a:pt x="11650841" y="1988243"/>
                  <a:pt x="11689123" y="2120687"/>
                </a:cubicBezTo>
                <a:cubicBezTo>
                  <a:pt x="11666476" y="2357025"/>
                  <a:pt x="11487646" y="2530122"/>
                  <a:pt x="11264976" y="2544834"/>
                </a:cubicBezTo>
                <a:cubicBezTo>
                  <a:pt x="11090272" y="2564352"/>
                  <a:pt x="11030278" y="2503599"/>
                  <a:pt x="10911223" y="2544834"/>
                </a:cubicBezTo>
                <a:cubicBezTo>
                  <a:pt x="10792168" y="2586069"/>
                  <a:pt x="10757667" y="2519548"/>
                  <a:pt x="10665878" y="2544834"/>
                </a:cubicBezTo>
                <a:cubicBezTo>
                  <a:pt x="10574090" y="2570120"/>
                  <a:pt x="10330924" y="2488373"/>
                  <a:pt x="10095308" y="2544834"/>
                </a:cubicBezTo>
                <a:cubicBezTo>
                  <a:pt x="9859692" y="2601295"/>
                  <a:pt x="9940776" y="2520473"/>
                  <a:pt x="9849963" y="2544834"/>
                </a:cubicBezTo>
                <a:cubicBezTo>
                  <a:pt x="9759151" y="2569195"/>
                  <a:pt x="9682029" y="2525226"/>
                  <a:pt x="9604617" y="2544834"/>
                </a:cubicBezTo>
                <a:cubicBezTo>
                  <a:pt x="9527205" y="2564442"/>
                  <a:pt x="9199574" y="2536018"/>
                  <a:pt x="9034048" y="2544834"/>
                </a:cubicBezTo>
                <a:cubicBezTo>
                  <a:pt x="8868522" y="2553650"/>
                  <a:pt x="8574325" y="2476549"/>
                  <a:pt x="8246661" y="2544834"/>
                </a:cubicBezTo>
                <a:cubicBezTo>
                  <a:pt x="7918997" y="2613119"/>
                  <a:pt x="7824989" y="2513513"/>
                  <a:pt x="7459274" y="2544834"/>
                </a:cubicBezTo>
                <a:cubicBezTo>
                  <a:pt x="7093559" y="2576155"/>
                  <a:pt x="7282134" y="2536613"/>
                  <a:pt x="7105521" y="2544834"/>
                </a:cubicBezTo>
                <a:cubicBezTo>
                  <a:pt x="6928908" y="2553055"/>
                  <a:pt x="6700071" y="2474300"/>
                  <a:pt x="6426543" y="2544834"/>
                </a:cubicBezTo>
                <a:cubicBezTo>
                  <a:pt x="6153015" y="2615368"/>
                  <a:pt x="5894289" y="2469747"/>
                  <a:pt x="5639156" y="2544834"/>
                </a:cubicBezTo>
                <a:cubicBezTo>
                  <a:pt x="5384023" y="2619921"/>
                  <a:pt x="5201209" y="2499154"/>
                  <a:pt x="4851770" y="2544834"/>
                </a:cubicBezTo>
                <a:cubicBezTo>
                  <a:pt x="4502331" y="2590514"/>
                  <a:pt x="4704644" y="2539248"/>
                  <a:pt x="4606425" y="2544834"/>
                </a:cubicBezTo>
                <a:cubicBezTo>
                  <a:pt x="4508206" y="2550420"/>
                  <a:pt x="4293336" y="2484624"/>
                  <a:pt x="4035855" y="2544834"/>
                </a:cubicBezTo>
                <a:cubicBezTo>
                  <a:pt x="3778374" y="2605044"/>
                  <a:pt x="3866223" y="2526656"/>
                  <a:pt x="3790510" y="2544834"/>
                </a:cubicBezTo>
                <a:cubicBezTo>
                  <a:pt x="3714798" y="2563012"/>
                  <a:pt x="3486126" y="2528377"/>
                  <a:pt x="3219940" y="2544834"/>
                </a:cubicBezTo>
                <a:cubicBezTo>
                  <a:pt x="2953754" y="2561291"/>
                  <a:pt x="2939796" y="2521071"/>
                  <a:pt x="2757778" y="2544834"/>
                </a:cubicBezTo>
                <a:cubicBezTo>
                  <a:pt x="2575760" y="2568597"/>
                  <a:pt x="2260112" y="2464419"/>
                  <a:pt x="2078800" y="2544834"/>
                </a:cubicBezTo>
                <a:cubicBezTo>
                  <a:pt x="1897488" y="2625249"/>
                  <a:pt x="1463979" y="2537364"/>
                  <a:pt x="1291413" y="2544834"/>
                </a:cubicBezTo>
                <a:cubicBezTo>
                  <a:pt x="1118847" y="2552304"/>
                  <a:pt x="625346" y="2505167"/>
                  <a:pt x="424147" y="2544834"/>
                </a:cubicBezTo>
                <a:cubicBezTo>
                  <a:pt x="188251" y="2555641"/>
                  <a:pt x="-37393" y="2368478"/>
                  <a:pt x="0" y="2120687"/>
                </a:cubicBezTo>
                <a:cubicBezTo>
                  <a:pt x="-7000" y="1991934"/>
                  <a:pt x="52228" y="1778340"/>
                  <a:pt x="0" y="1572139"/>
                </a:cubicBezTo>
                <a:cubicBezTo>
                  <a:pt x="-52228" y="1365938"/>
                  <a:pt x="60685" y="1173537"/>
                  <a:pt x="0" y="1023591"/>
                </a:cubicBezTo>
                <a:cubicBezTo>
                  <a:pt x="-60685" y="873645"/>
                  <a:pt x="47599" y="591733"/>
                  <a:pt x="0" y="424147"/>
                </a:cubicBezTo>
                <a:close/>
              </a:path>
            </a:pathLst>
          </a:custGeom>
          <a:solidFill>
            <a:schemeClr val="bg1"/>
          </a:solid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620"/>
              </a:spcAft>
            </a:pPr>
            <a:r>
              <a:rPr lang="en-IE"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Uganda</a:t>
            </a:r>
            <a:endParaRPr lang="en-IE"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1620"/>
              </a:spcAft>
            </a:pPr>
            <a:r>
              <a:rPr lang="en-IE"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Location:</a:t>
            </a:r>
            <a:r>
              <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East Africa         		</a:t>
            </a:r>
            <a:r>
              <a:rPr lang="en-IE"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Population:</a:t>
            </a:r>
            <a:r>
              <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45.7 million          </a:t>
            </a:r>
          </a:p>
          <a:p>
            <a:pPr>
              <a:lnSpc>
                <a:spcPct val="115000"/>
              </a:lnSpc>
              <a:spcAft>
                <a:spcPts val="1620"/>
              </a:spcAft>
            </a:pPr>
            <a:endParaRPr lang="en-IE"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620"/>
              </a:spcAft>
            </a:pPr>
            <a:endPar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7" name="TextBox 16">
            <a:extLst>
              <a:ext uri="{FF2B5EF4-FFF2-40B4-BE49-F238E27FC236}">
                <a16:creationId xmlns:a16="http://schemas.microsoft.com/office/drawing/2014/main" id="{456AF09E-DCB7-4911-9DC6-0ECA1E3704A4}"/>
              </a:ext>
            </a:extLst>
          </p:cNvPr>
          <p:cNvSpPr txBox="1"/>
          <p:nvPr/>
        </p:nvSpPr>
        <p:spPr>
          <a:xfrm>
            <a:off x="364593" y="5082921"/>
            <a:ext cx="6703590" cy="923330"/>
          </a:xfrm>
          <a:prstGeom prst="rect">
            <a:avLst/>
          </a:prstGeom>
          <a:noFill/>
        </p:spPr>
        <p:txBody>
          <a:bodyPr wrap="square" rtlCol="0">
            <a:spAutoFit/>
          </a:bodyPr>
          <a:lstStyle/>
          <a:p>
            <a:r>
              <a:rPr lang="en-IE"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Story of progress: </a:t>
            </a:r>
            <a:r>
              <a:rPr lang="en-US" sz="1800" dirty="0">
                <a:solidFill>
                  <a:srgbClr val="000000"/>
                </a:solidFill>
                <a:effectLst/>
                <a:latin typeface="Calibri" panose="020F0502020204030204" pitchFamily="34" charset="0"/>
                <a:ea typeface="Times New Roman" panose="02020603050405020304" pitchFamily="18" charset="0"/>
              </a:rPr>
              <a:t>In 2020, Ireland gave €1.8 million to </a:t>
            </a:r>
            <a:r>
              <a:rPr lang="en-US" dirty="0">
                <a:solidFill>
                  <a:srgbClr val="000000"/>
                </a:solidFill>
                <a:latin typeface="Calibri" panose="020F0502020204030204" pitchFamily="34" charset="0"/>
                <a:ea typeface="Times New Roman" panose="02020603050405020304" pitchFamily="18" charset="0"/>
              </a:rPr>
              <a:t>help the </a:t>
            </a:r>
            <a:r>
              <a:rPr lang="en-US" sz="1800" dirty="0">
                <a:solidFill>
                  <a:srgbClr val="000000"/>
                </a:solidFill>
                <a:effectLst/>
                <a:latin typeface="Calibri" panose="020F0502020204030204" pitchFamily="34" charset="0"/>
                <a:ea typeface="Times New Roman" panose="02020603050405020304" pitchFamily="18" charset="0"/>
              </a:rPr>
              <a:t>World Health Organization (WHO) </a:t>
            </a:r>
            <a:r>
              <a:rPr lang="en-US" dirty="0">
                <a:solidFill>
                  <a:srgbClr val="000000"/>
                </a:solidFill>
                <a:latin typeface="Calibri" panose="020F0502020204030204" pitchFamily="34" charset="0"/>
                <a:ea typeface="Times New Roman" panose="02020603050405020304" pitchFamily="18" charset="0"/>
              </a:rPr>
              <a:t>fight </a:t>
            </a:r>
            <a:r>
              <a:rPr lang="en-US" sz="1800" dirty="0">
                <a:solidFill>
                  <a:srgbClr val="000000"/>
                </a:solidFill>
                <a:effectLst/>
                <a:latin typeface="Calibri" panose="020F0502020204030204" pitchFamily="34" charset="0"/>
                <a:ea typeface="Times New Roman" panose="02020603050405020304" pitchFamily="18" charset="0"/>
              </a:rPr>
              <a:t>against Covid-19 in Uganda</a:t>
            </a: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IE" sz="1800" dirty="0">
              <a:effectLst/>
              <a:latin typeface="Calibri" panose="020F0502020204030204" pitchFamily="34" charset="0"/>
              <a:ea typeface="Times New Roman" panose="02020603050405020304" pitchFamily="18" charset="0"/>
            </a:endParaRPr>
          </a:p>
          <a:p>
            <a:endParaRPr lang="en-IE" dirty="0"/>
          </a:p>
        </p:txBody>
      </p:sp>
      <p:pic>
        <p:nvPicPr>
          <p:cNvPr id="18" name="Screen Shot 2015-08-28 at 13.12.54.png">
            <a:extLst>
              <a:ext uri="{FF2B5EF4-FFF2-40B4-BE49-F238E27FC236}">
                <a16:creationId xmlns:a16="http://schemas.microsoft.com/office/drawing/2014/main" id="{A5FBA921-A0B2-4433-82C8-1E992D8C1D44}"/>
              </a:ext>
            </a:extLst>
          </p:cNvPr>
          <p:cNvPicPr/>
          <p:nvPr/>
        </p:nvPicPr>
        <p:blipFill rotWithShape="1">
          <a:blip r:embed="rId4"/>
          <a:srcRect l="6604" t="1720" r="19003" b="2357"/>
          <a:stretch/>
        </p:blipFill>
        <p:spPr>
          <a:xfrm rot="16200000">
            <a:off x="8236317" y="2551740"/>
            <a:ext cx="2359509" cy="4695777"/>
          </a:xfrm>
          <a:prstGeom prst="rect">
            <a:avLst/>
          </a:prstGeom>
          <a:ln w="12700">
            <a:miter lim="400000"/>
          </a:ln>
        </p:spPr>
      </p:pic>
    </p:spTree>
    <p:extLst>
      <p:ext uri="{BB962C8B-B14F-4D97-AF65-F5344CB8AC3E}">
        <p14:creationId xmlns:p14="http://schemas.microsoft.com/office/powerpoint/2010/main" val="1485973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7A0D7DC0-EC37-CE4D-B091-C98DAAF2F201}"/>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Activity 3</a:t>
            </a:r>
          </a:p>
        </p:txBody>
      </p:sp>
      <p:sp>
        <p:nvSpPr>
          <p:cNvPr id="5" name="TextBox 4">
            <a:extLst>
              <a:ext uri="{FF2B5EF4-FFF2-40B4-BE49-F238E27FC236}">
                <a16:creationId xmlns:a16="http://schemas.microsoft.com/office/drawing/2014/main" id="{E76916F2-79C6-C943-8CD3-D97543B13424}"/>
              </a:ext>
            </a:extLst>
          </p:cNvPr>
          <p:cNvSpPr txBox="1"/>
          <p:nvPr/>
        </p:nvSpPr>
        <p:spPr>
          <a:xfrm>
            <a:off x="697212" y="6478366"/>
            <a:ext cx="4258990" cy="307777"/>
          </a:xfrm>
          <a:prstGeom prst="rect">
            <a:avLst/>
          </a:prstGeom>
          <a:noFill/>
        </p:spPr>
        <p:txBody>
          <a:bodyPr wrap="square" rtlCol="0">
            <a:spAutoFit/>
          </a:bodyPr>
          <a:lstStyle/>
          <a:p>
            <a:r>
              <a:rPr lang="en-IE" sz="1400" dirty="0">
                <a:solidFill>
                  <a:schemeClr val="tx2"/>
                </a:solidFill>
              </a:rPr>
              <a:t>Slide 1 of 1 | </a:t>
            </a:r>
            <a:r>
              <a:rPr lang="en-IE" sz="1100" dirty="0">
                <a:solidFill>
                  <a:schemeClr val="tx2"/>
                </a:solidFill>
              </a:rPr>
              <a:t>GLOBAL GOAL GETTERS</a:t>
            </a:r>
          </a:p>
        </p:txBody>
      </p:sp>
      <p:pic>
        <p:nvPicPr>
          <p:cNvPr id="8" name="Picture 7">
            <a:extLst>
              <a:ext uri="{FF2B5EF4-FFF2-40B4-BE49-F238E27FC236}">
                <a16:creationId xmlns:a16="http://schemas.microsoft.com/office/drawing/2014/main" id="{C5D34ED2-A2BA-7D41-BDDD-513DDF823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400" y="1911625"/>
            <a:ext cx="2487546" cy="2842910"/>
          </a:xfrm>
          <a:prstGeom prst="rect">
            <a:avLst/>
          </a:prstGeom>
        </p:spPr>
      </p:pic>
      <p:sp>
        <p:nvSpPr>
          <p:cNvPr id="9" name="TextBox 8">
            <a:extLst>
              <a:ext uri="{FF2B5EF4-FFF2-40B4-BE49-F238E27FC236}">
                <a16:creationId xmlns:a16="http://schemas.microsoft.com/office/drawing/2014/main" id="{5D244656-8071-4213-9EB3-05ADC9FE7E1B}"/>
              </a:ext>
            </a:extLst>
          </p:cNvPr>
          <p:cNvSpPr txBox="1"/>
          <p:nvPr/>
        </p:nvSpPr>
        <p:spPr>
          <a:xfrm>
            <a:off x="212682" y="986779"/>
            <a:ext cx="11659278" cy="646331"/>
          </a:xfrm>
          <a:prstGeom prst="rect">
            <a:avLst/>
          </a:prstGeom>
          <a:noFill/>
        </p:spPr>
        <p:txBody>
          <a:bodyPr wrap="square" rtlCol="0">
            <a:spAutoFit/>
          </a:bodyPr>
          <a:lstStyle/>
          <a:p>
            <a:r>
              <a:rPr lang="en-IE" dirty="0"/>
              <a:t>Here are some of the fantastic examples of pupils’ work included in 2021 </a:t>
            </a:r>
            <a:r>
              <a:rPr lang="en-IE" b="1" dirty="0"/>
              <a:t>Global Goal Getters magazines</a:t>
            </a:r>
            <a:r>
              <a:rPr lang="en-IE" dirty="0"/>
              <a:t>.  </a:t>
            </a:r>
          </a:p>
          <a:p>
            <a:r>
              <a:rPr lang="en-IE" dirty="0"/>
              <a:t>See </a:t>
            </a:r>
            <a:r>
              <a:rPr lang="en-IE" u="sng" dirty="0">
                <a:solidFill>
                  <a:srgbClr val="0000FF"/>
                </a:solidFill>
                <a:latin typeface="Calibri" panose="020F0502020204030204" pitchFamily="34" charset="0"/>
                <a:ea typeface="Times New Roman" panose="02020603050405020304" pitchFamily="18" charset="0"/>
                <a:hlinkClick r:id="rId4"/>
              </a:rPr>
              <a:t>https://www.ourworldirishaidawards.ie/global-goals-archive/</a:t>
            </a:r>
            <a:r>
              <a:rPr lang="en-IE" u="sng" dirty="0">
                <a:solidFill>
                  <a:srgbClr val="0000FF"/>
                </a:solidFill>
                <a:latin typeface="Calibri" panose="020F0502020204030204" pitchFamily="34" charset="0"/>
                <a:ea typeface="Times New Roman" panose="02020603050405020304" pitchFamily="18" charset="0"/>
              </a:rPr>
              <a:t> </a:t>
            </a:r>
            <a:r>
              <a:rPr lang="en-IE" dirty="0"/>
              <a:t>for more great examples.</a:t>
            </a:r>
          </a:p>
        </p:txBody>
      </p:sp>
      <p:pic>
        <p:nvPicPr>
          <p:cNvPr id="3" name="Picture 2">
            <a:extLst>
              <a:ext uri="{FF2B5EF4-FFF2-40B4-BE49-F238E27FC236}">
                <a16:creationId xmlns:a16="http://schemas.microsoft.com/office/drawing/2014/main" id="{F925E896-FF94-41FC-9A3E-1385E15935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7234" y="3426068"/>
            <a:ext cx="3956585" cy="2955521"/>
          </a:xfrm>
          <a:prstGeom prst="rect">
            <a:avLst/>
          </a:prstGeom>
        </p:spPr>
      </p:pic>
      <p:pic>
        <p:nvPicPr>
          <p:cNvPr id="7" name="Picture 6">
            <a:extLst>
              <a:ext uri="{FF2B5EF4-FFF2-40B4-BE49-F238E27FC236}">
                <a16:creationId xmlns:a16="http://schemas.microsoft.com/office/drawing/2014/main" id="{D69D92F8-E747-4E67-AA2A-E047F9B0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9727">
            <a:off x="7992525" y="2059810"/>
            <a:ext cx="3608609" cy="3115290"/>
          </a:xfrm>
          <a:prstGeom prst="rect">
            <a:avLst/>
          </a:prstGeom>
        </p:spPr>
      </p:pic>
      <p:pic>
        <p:nvPicPr>
          <p:cNvPr id="13" name="Picture 12">
            <a:extLst>
              <a:ext uri="{FF2B5EF4-FFF2-40B4-BE49-F238E27FC236}">
                <a16:creationId xmlns:a16="http://schemas.microsoft.com/office/drawing/2014/main" id="{9CF189E3-5522-4CC9-A98E-5EACA793D5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9284" y="1915863"/>
            <a:ext cx="4012399" cy="1335972"/>
          </a:xfrm>
          <a:prstGeom prst="rect">
            <a:avLst/>
          </a:prstGeom>
        </p:spPr>
      </p:pic>
    </p:spTree>
    <p:extLst>
      <p:ext uri="{BB962C8B-B14F-4D97-AF65-F5344CB8AC3E}">
        <p14:creationId xmlns:p14="http://schemas.microsoft.com/office/powerpoint/2010/main" val="103718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con&#10;&#10;Description automatically generated">
            <a:extLst>
              <a:ext uri="{FF2B5EF4-FFF2-40B4-BE49-F238E27FC236}">
                <a16:creationId xmlns:a16="http://schemas.microsoft.com/office/drawing/2014/main" id="{60FBA5F9-5B20-9642-9D66-47EBD446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0" y="1000190"/>
            <a:ext cx="3088242" cy="5925469"/>
          </a:xfrm>
          <a:prstGeom prst="rect">
            <a:avLst/>
          </a:prstGeom>
        </p:spPr>
      </p:pic>
      <p:sp>
        <p:nvSpPr>
          <p:cNvPr id="7" name="TextBox 6">
            <a:extLst>
              <a:ext uri="{FF2B5EF4-FFF2-40B4-BE49-F238E27FC236}">
                <a16:creationId xmlns:a16="http://schemas.microsoft.com/office/drawing/2014/main" id="{F681D2B8-9FA5-43DA-AE85-61C6E5662693}"/>
              </a:ext>
            </a:extLst>
          </p:cNvPr>
          <p:cNvSpPr txBox="1"/>
          <p:nvPr/>
        </p:nvSpPr>
        <p:spPr>
          <a:xfrm>
            <a:off x="6131808" y="1403194"/>
            <a:ext cx="5617027" cy="400110"/>
          </a:xfrm>
          <a:prstGeom prst="rect">
            <a:avLst/>
          </a:prstGeom>
          <a:solidFill>
            <a:schemeClr val="accent1">
              <a:lumMod val="20000"/>
              <a:lumOff val="80000"/>
            </a:schemeClr>
          </a:solidFill>
          <a:ln w="28575">
            <a:noFill/>
          </a:ln>
        </p:spPr>
        <p:txBody>
          <a:bodyPr wrap="square" rtlCol="0">
            <a:spAutoFit/>
          </a:bodyPr>
          <a:lstStyle/>
          <a:p>
            <a:pPr algn="ctr"/>
            <a:r>
              <a:rPr lang="en-IE" sz="2000" dirty="0"/>
              <a:t>identify what Irish Aid is and does</a:t>
            </a:r>
          </a:p>
        </p:txBody>
      </p:sp>
      <p:sp>
        <p:nvSpPr>
          <p:cNvPr id="8" name="TextBox 7">
            <a:extLst>
              <a:ext uri="{FF2B5EF4-FFF2-40B4-BE49-F238E27FC236}">
                <a16:creationId xmlns:a16="http://schemas.microsoft.com/office/drawing/2014/main" id="{BE75747E-933C-4BEE-965F-9DB0F3477663}"/>
              </a:ext>
            </a:extLst>
          </p:cNvPr>
          <p:cNvSpPr txBox="1"/>
          <p:nvPr/>
        </p:nvSpPr>
        <p:spPr>
          <a:xfrm>
            <a:off x="697212" y="6478366"/>
            <a:ext cx="2916196" cy="307777"/>
          </a:xfrm>
          <a:prstGeom prst="rect">
            <a:avLst/>
          </a:prstGeom>
          <a:noFill/>
        </p:spPr>
        <p:txBody>
          <a:bodyPr wrap="square" rtlCol="0">
            <a:spAutoFit/>
          </a:bodyPr>
          <a:lstStyle/>
          <a:p>
            <a:r>
              <a:rPr lang="en-IE" sz="1400" dirty="0">
                <a:solidFill>
                  <a:schemeClr val="tx2"/>
                </a:solidFill>
              </a:rPr>
              <a:t>Slide 1 of 1 | </a:t>
            </a:r>
            <a:r>
              <a:rPr lang="en-IE" sz="1100" dirty="0">
                <a:solidFill>
                  <a:schemeClr val="tx2"/>
                </a:solidFill>
              </a:rPr>
              <a:t>Reflection on learning</a:t>
            </a:r>
          </a:p>
        </p:txBody>
      </p:sp>
      <p:sp>
        <p:nvSpPr>
          <p:cNvPr id="10" name="TextBox 9">
            <a:extLst>
              <a:ext uri="{FF2B5EF4-FFF2-40B4-BE49-F238E27FC236}">
                <a16:creationId xmlns:a16="http://schemas.microsoft.com/office/drawing/2014/main" id="{DA140021-BC5A-4BEF-BAF7-505D18E14966}"/>
              </a:ext>
            </a:extLst>
          </p:cNvPr>
          <p:cNvSpPr txBox="1"/>
          <p:nvPr/>
        </p:nvSpPr>
        <p:spPr>
          <a:xfrm>
            <a:off x="5460999" y="4978400"/>
            <a:ext cx="184731" cy="369332"/>
          </a:xfrm>
          <a:prstGeom prst="rect">
            <a:avLst/>
          </a:prstGeom>
          <a:noFill/>
        </p:spPr>
        <p:txBody>
          <a:bodyPr wrap="square" rtlCol="0">
            <a:spAutoFit/>
          </a:bodyPr>
          <a:lstStyle/>
          <a:p>
            <a:endParaRPr lang="en-IE" dirty="0"/>
          </a:p>
        </p:txBody>
      </p:sp>
      <p:sp>
        <p:nvSpPr>
          <p:cNvPr id="9" name="TextBox 8">
            <a:extLst>
              <a:ext uri="{FF2B5EF4-FFF2-40B4-BE49-F238E27FC236}">
                <a16:creationId xmlns:a16="http://schemas.microsoft.com/office/drawing/2014/main" id="{4FD3D95F-6402-954D-8057-0FB258054120}"/>
              </a:ext>
            </a:extLst>
          </p:cNvPr>
          <p:cNvSpPr txBox="1"/>
          <p:nvPr/>
        </p:nvSpPr>
        <p:spPr>
          <a:xfrm>
            <a:off x="6131808" y="1999243"/>
            <a:ext cx="5617027" cy="959173"/>
          </a:xfrm>
          <a:prstGeom prst="rect">
            <a:avLst/>
          </a:prstGeom>
          <a:solidFill>
            <a:schemeClr val="accent6">
              <a:lumMod val="20000"/>
              <a:lumOff val="80000"/>
            </a:schemeClr>
          </a:solidFill>
          <a:ln w="28575">
            <a:noFill/>
          </a:ln>
        </p:spPr>
        <p:txBody>
          <a:bodyPr wrap="square" rtlCol="0">
            <a:spAutoFit/>
          </a:bodyPr>
          <a:lstStyle/>
          <a:p>
            <a:pPr algn="ctr">
              <a:lnSpc>
                <a:spcPct val="150000"/>
              </a:lnSpc>
            </a:pPr>
            <a:r>
              <a:rPr lang="en-IE" sz="2000" dirty="0"/>
              <a:t>discuss the links between Irish Aid work around our world and the Global Goals</a:t>
            </a:r>
          </a:p>
        </p:txBody>
      </p:sp>
      <p:sp>
        <p:nvSpPr>
          <p:cNvPr id="11" name="TextBox 10">
            <a:extLst>
              <a:ext uri="{FF2B5EF4-FFF2-40B4-BE49-F238E27FC236}">
                <a16:creationId xmlns:a16="http://schemas.microsoft.com/office/drawing/2014/main" id="{AF6717D0-F99C-A047-8551-9A1BD8C31704}"/>
              </a:ext>
            </a:extLst>
          </p:cNvPr>
          <p:cNvSpPr txBox="1"/>
          <p:nvPr/>
        </p:nvSpPr>
        <p:spPr>
          <a:xfrm>
            <a:off x="6131808" y="3152161"/>
            <a:ext cx="5617027" cy="959173"/>
          </a:xfrm>
          <a:prstGeom prst="rect">
            <a:avLst/>
          </a:prstGeom>
          <a:solidFill>
            <a:schemeClr val="accent4">
              <a:lumMod val="20000"/>
              <a:lumOff val="80000"/>
            </a:schemeClr>
          </a:solidFill>
          <a:ln w="28575">
            <a:noFill/>
          </a:ln>
        </p:spPr>
        <p:txBody>
          <a:bodyPr wrap="square" rtlCol="0">
            <a:spAutoFit/>
          </a:bodyPr>
          <a:lstStyle/>
          <a:p>
            <a:pPr algn="ctr">
              <a:lnSpc>
                <a:spcPct val="150000"/>
              </a:lnSpc>
            </a:pPr>
            <a:r>
              <a:rPr lang="en-IE" sz="2000" dirty="0"/>
              <a:t>reflect on the importance of making a difference</a:t>
            </a:r>
          </a:p>
        </p:txBody>
      </p:sp>
      <p:sp>
        <p:nvSpPr>
          <p:cNvPr id="13" name="TextBox 12">
            <a:extLst>
              <a:ext uri="{FF2B5EF4-FFF2-40B4-BE49-F238E27FC236}">
                <a16:creationId xmlns:a16="http://schemas.microsoft.com/office/drawing/2014/main" id="{5B4189BB-62F0-9344-B84A-621FC9DD6587}"/>
              </a:ext>
            </a:extLst>
          </p:cNvPr>
          <p:cNvSpPr txBox="1"/>
          <p:nvPr/>
        </p:nvSpPr>
        <p:spPr>
          <a:xfrm>
            <a:off x="6131808" y="862370"/>
            <a:ext cx="5617027" cy="400110"/>
          </a:xfrm>
          <a:prstGeom prst="rect">
            <a:avLst/>
          </a:prstGeom>
          <a:noFill/>
        </p:spPr>
        <p:txBody>
          <a:bodyPr wrap="square" rtlCol="0">
            <a:spAutoFit/>
          </a:bodyPr>
          <a:lstStyle/>
          <a:p>
            <a:pPr algn="ctr"/>
            <a:r>
              <a:rPr lang="en-IE" sz="2000" b="1" dirty="0">
                <a:latin typeface="+mj-lt"/>
              </a:rPr>
              <a:t>We have learned to…</a:t>
            </a:r>
          </a:p>
        </p:txBody>
      </p:sp>
      <p:pic>
        <p:nvPicPr>
          <p:cNvPr id="16" name="Picture 15" descr="Diagram&#10;&#10;Description automatically generated">
            <a:extLst>
              <a:ext uri="{FF2B5EF4-FFF2-40B4-BE49-F238E27FC236}">
                <a16:creationId xmlns:a16="http://schemas.microsoft.com/office/drawing/2014/main" id="{1040A0CF-005E-2941-9AA3-B645748B9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08" y="611706"/>
            <a:ext cx="2081306" cy="2775074"/>
          </a:xfrm>
          <a:prstGeom prst="rect">
            <a:avLst/>
          </a:prstGeom>
        </p:spPr>
      </p:pic>
      <p:pic>
        <p:nvPicPr>
          <p:cNvPr id="18" name="Picture 17" descr="Background pattern&#10;&#10;Description automatically generated">
            <a:extLst>
              <a:ext uri="{FF2B5EF4-FFF2-40B4-BE49-F238E27FC236}">
                <a16:creationId xmlns:a16="http://schemas.microsoft.com/office/drawing/2014/main" id="{C514B42B-22C1-0641-B02A-CADC81CBA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7651" y="3152161"/>
            <a:ext cx="1802452" cy="1641339"/>
          </a:xfrm>
          <a:prstGeom prst="rect">
            <a:avLst/>
          </a:prstGeom>
        </p:spPr>
      </p:pic>
      <p:pic>
        <p:nvPicPr>
          <p:cNvPr id="14" name="Picture 13">
            <a:extLst>
              <a:ext uri="{FF2B5EF4-FFF2-40B4-BE49-F238E27FC236}">
                <a16:creationId xmlns:a16="http://schemas.microsoft.com/office/drawing/2014/main" id="{66A25012-9B97-C64E-80E7-97C404BE28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2247" y="4193243"/>
            <a:ext cx="2311605" cy="2918692"/>
          </a:xfrm>
          <a:prstGeom prst="rect">
            <a:avLst/>
          </a:prstGeom>
        </p:spPr>
      </p:pic>
      <p:sp>
        <p:nvSpPr>
          <p:cNvPr id="15" name="TextBox 14">
            <a:extLst>
              <a:ext uri="{FF2B5EF4-FFF2-40B4-BE49-F238E27FC236}">
                <a16:creationId xmlns:a16="http://schemas.microsoft.com/office/drawing/2014/main" id="{9E53C0C8-1703-014C-9CB1-6EEA330F2422}"/>
              </a:ext>
            </a:extLst>
          </p:cNvPr>
          <p:cNvSpPr txBox="1"/>
          <p:nvPr/>
        </p:nvSpPr>
        <p:spPr>
          <a:xfrm>
            <a:off x="5876999" y="4186245"/>
            <a:ext cx="6126644" cy="1508105"/>
          </a:xfrm>
          <a:prstGeom prst="rect">
            <a:avLst/>
          </a:prstGeom>
          <a:noFill/>
        </p:spPr>
        <p:txBody>
          <a:bodyPr wrap="square" rtlCol="0">
            <a:spAutoFit/>
          </a:bodyPr>
          <a:lstStyle/>
          <a:p>
            <a:pPr algn="ctr"/>
            <a:r>
              <a:rPr lang="en-IE" sz="3600" b="1" dirty="0">
                <a:solidFill>
                  <a:schemeClr val="accent3"/>
                </a:solidFill>
                <a:latin typeface="Ziggurat HTF-Black" pitchFamily="2" charset="77"/>
              </a:rPr>
              <a:t>WELL DONE CLASS!</a:t>
            </a:r>
          </a:p>
          <a:p>
            <a:pPr algn="ctr"/>
            <a:r>
              <a:rPr lang="en-IE" sz="2800" b="1" dirty="0">
                <a:solidFill>
                  <a:schemeClr val="accent2"/>
                </a:solidFill>
              </a:rPr>
              <a:t>You’re all amazing </a:t>
            </a:r>
          </a:p>
          <a:p>
            <a:pPr algn="ctr"/>
            <a:r>
              <a:rPr lang="en-IE" sz="2800" b="1" dirty="0">
                <a:solidFill>
                  <a:schemeClr val="accent2"/>
                </a:solidFill>
              </a:rPr>
              <a:t>Global Goal Getters!</a:t>
            </a:r>
          </a:p>
        </p:txBody>
      </p:sp>
    </p:spTree>
    <p:extLst>
      <p:ext uri="{BB962C8B-B14F-4D97-AF65-F5344CB8AC3E}">
        <p14:creationId xmlns:p14="http://schemas.microsoft.com/office/powerpoint/2010/main" val="310586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44444E-6 L 0.0013 0.29328 " pathEditMode="relative" rAng="0" ptsTypes="AA">
                                      <p:cBhvr>
                                        <p:cTn id="6" dur="1000" fill="hold"/>
                                        <p:tgtEl>
                                          <p:spTgt spid="16"/>
                                        </p:tgtEl>
                                        <p:attrNameLst>
                                          <p:attrName>ppt_x</p:attrName>
                                          <p:attrName>ppt_y</p:attrName>
                                        </p:attrNameLst>
                                      </p:cBhvr>
                                      <p:rCtr x="104" y="1544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AE44EF2-3FBD-4C50-8105-C85135AC76D8}"/>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In your own time…</a:t>
            </a:r>
          </a:p>
        </p:txBody>
      </p:sp>
      <p:pic>
        <p:nvPicPr>
          <p:cNvPr id="10" name="Picture 9">
            <a:extLst>
              <a:ext uri="{FF2B5EF4-FFF2-40B4-BE49-F238E27FC236}">
                <a16:creationId xmlns:a16="http://schemas.microsoft.com/office/drawing/2014/main" id="{E636D919-7704-4EA3-BE4C-B206D8E82D23}"/>
              </a:ext>
            </a:extLst>
          </p:cNvPr>
          <p:cNvPicPr>
            <a:picLocks noChangeAspect="1"/>
          </p:cNvPicPr>
          <p:nvPr/>
        </p:nvPicPr>
        <p:blipFill rotWithShape="1">
          <a:blip r:embed="rId3"/>
          <a:srcRect t="12893" r="1906" b="6190"/>
          <a:stretch/>
        </p:blipFill>
        <p:spPr>
          <a:xfrm rot="21345501">
            <a:off x="330722" y="1316780"/>
            <a:ext cx="6226130" cy="2888946"/>
          </a:xfrm>
          <a:prstGeom prst="rect">
            <a:avLst/>
          </a:prstGeom>
        </p:spPr>
      </p:pic>
      <p:pic>
        <p:nvPicPr>
          <p:cNvPr id="12" name="Picture 11">
            <a:extLst>
              <a:ext uri="{FF2B5EF4-FFF2-40B4-BE49-F238E27FC236}">
                <a16:creationId xmlns:a16="http://schemas.microsoft.com/office/drawing/2014/main" id="{F6911307-FB8E-42EA-B1B4-7FE1ECB07523}"/>
              </a:ext>
            </a:extLst>
          </p:cNvPr>
          <p:cNvPicPr>
            <a:picLocks noChangeAspect="1"/>
          </p:cNvPicPr>
          <p:nvPr/>
        </p:nvPicPr>
        <p:blipFill rotWithShape="1">
          <a:blip r:embed="rId4"/>
          <a:srcRect l="34415" t="24754" r="34642" b="20680"/>
          <a:stretch/>
        </p:blipFill>
        <p:spPr>
          <a:xfrm>
            <a:off x="6655165" y="1090485"/>
            <a:ext cx="5073010" cy="5032020"/>
          </a:xfrm>
          <a:prstGeom prst="ellipse">
            <a:avLst/>
          </a:prstGeom>
        </p:spPr>
      </p:pic>
      <p:pic>
        <p:nvPicPr>
          <p:cNvPr id="14" name="Picture 13">
            <a:extLst>
              <a:ext uri="{FF2B5EF4-FFF2-40B4-BE49-F238E27FC236}">
                <a16:creationId xmlns:a16="http://schemas.microsoft.com/office/drawing/2014/main" id="{728E5EA2-514A-4FB0-9802-8D355E3AF932}"/>
              </a:ext>
            </a:extLst>
          </p:cNvPr>
          <p:cNvPicPr>
            <a:picLocks noChangeAspect="1"/>
          </p:cNvPicPr>
          <p:nvPr/>
        </p:nvPicPr>
        <p:blipFill rotWithShape="1">
          <a:blip r:embed="rId4"/>
          <a:srcRect l="44063" t="87108" r="44286" b="5952"/>
          <a:stretch/>
        </p:blipFill>
        <p:spPr>
          <a:xfrm rot="726982">
            <a:off x="5461412" y="4487221"/>
            <a:ext cx="1420586" cy="475952"/>
          </a:xfrm>
          <a:prstGeom prst="rect">
            <a:avLst/>
          </a:prstGeom>
        </p:spPr>
      </p:pic>
      <p:pic>
        <p:nvPicPr>
          <p:cNvPr id="6" name="Picture 5" descr="A close up of a sign&#10;&#10;Description automatically generated">
            <a:extLst>
              <a:ext uri="{FF2B5EF4-FFF2-40B4-BE49-F238E27FC236}">
                <a16:creationId xmlns:a16="http://schemas.microsoft.com/office/drawing/2014/main" id="{171873AA-FFFD-3E45-BE7D-9E8895AEF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5566" y="5106960"/>
            <a:ext cx="1312278" cy="1853500"/>
          </a:xfrm>
          <a:prstGeom prst="rect">
            <a:avLst/>
          </a:prstGeom>
        </p:spPr>
      </p:pic>
      <p:pic>
        <p:nvPicPr>
          <p:cNvPr id="7" name="Picture 6" descr="A picture containing flower&#10;&#10;Description automatically generated">
            <a:extLst>
              <a:ext uri="{FF2B5EF4-FFF2-40B4-BE49-F238E27FC236}">
                <a16:creationId xmlns:a16="http://schemas.microsoft.com/office/drawing/2014/main" id="{D0465428-3BEE-B046-807A-473B743B94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7374" y="4114880"/>
            <a:ext cx="2901863" cy="2951389"/>
          </a:xfrm>
          <a:prstGeom prst="rect">
            <a:avLst/>
          </a:prstGeom>
        </p:spPr>
      </p:pic>
      <p:pic>
        <p:nvPicPr>
          <p:cNvPr id="8" name="Picture 7" descr="A close up of a sign&#10;&#10;Description automatically generated">
            <a:extLst>
              <a:ext uri="{FF2B5EF4-FFF2-40B4-BE49-F238E27FC236}">
                <a16:creationId xmlns:a16="http://schemas.microsoft.com/office/drawing/2014/main" id="{2B621F68-0BDF-1E4F-92A3-9EB3CE821D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17" y="6500108"/>
            <a:ext cx="507958" cy="566161"/>
          </a:xfrm>
          <a:prstGeom prst="rect">
            <a:avLst/>
          </a:prstGeom>
        </p:spPr>
      </p:pic>
    </p:spTree>
    <p:extLst>
      <p:ext uri="{BB962C8B-B14F-4D97-AF65-F5344CB8AC3E}">
        <p14:creationId xmlns:p14="http://schemas.microsoft.com/office/powerpoint/2010/main" val="3735764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4218204-30CC-554A-9DA9-789C07300D05}"/>
              </a:ext>
            </a:extLst>
          </p:cNvPr>
          <p:cNvSpPr>
            <a:spLocks noGrp="1"/>
          </p:cNvSpPr>
          <p:nvPr>
            <p:ph type="title"/>
          </p:nvPr>
        </p:nvSpPr>
        <p:spPr>
          <a:xfrm>
            <a:off x="309153" y="243577"/>
            <a:ext cx="10515600" cy="1325563"/>
          </a:xfrm>
        </p:spPr>
        <p:txBody>
          <a:bodyPr anchor="t">
            <a:normAutofit/>
          </a:bodyPr>
          <a:lstStyle/>
          <a:p>
            <a:r>
              <a:rPr lang="en-US" sz="4400" dirty="0"/>
              <a:t>Curriculum Links</a:t>
            </a:r>
          </a:p>
        </p:txBody>
      </p:sp>
      <p:pic>
        <p:nvPicPr>
          <p:cNvPr id="6" name="Picture 5">
            <a:extLst>
              <a:ext uri="{FF2B5EF4-FFF2-40B4-BE49-F238E27FC236}">
                <a16:creationId xmlns:a16="http://schemas.microsoft.com/office/drawing/2014/main" id="{04A9318B-8564-204A-8DA6-B09E0EB63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115" y="4520426"/>
            <a:ext cx="1064587" cy="2181531"/>
          </a:xfrm>
          <a:prstGeom prst="rect">
            <a:avLst/>
          </a:prstGeom>
        </p:spPr>
      </p:pic>
      <p:pic>
        <p:nvPicPr>
          <p:cNvPr id="3" name="Picture 2" descr="A close up of a sign&#10;&#10;Description automatically generated">
            <a:extLst>
              <a:ext uri="{FF2B5EF4-FFF2-40B4-BE49-F238E27FC236}">
                <a16:creationId xmlns:a16="http://schemas.microsoft.com/office/drawing/2014/main" id="{FD03CC71-7706-FD4E-90D4-5DC7BF288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3986" y="4710622"/>
            <a:ext cx="1928283" cy="2723563"/>
          </a:xfrm>
          <a:prstGeom prst="rect">
            <a:avLst/>
          </a:prstGeom>
        </p:spPr>
      </p:pic>
      <p:graphicFrame>
        <p:nvGraphicFramePr>
          <p:cNvPr id="8" name="Table 5">
            <a:extLst>
              <a:ext uri="{FF2B5EF4-FFF2-40B4-BE49-F238E27FC236}">
                <a16:creationId xmlns:a16="http://schemas.microsoft.com/office/drawing/2014/main" id="{B9246F2A-AC23-4C3A-B5C9-3102CFB7B44D}"/>
              </a:ext>
            </a:extLst>
          </p:cNvPr>
          <p:cNvGraphicFramePr>
            <a:graphicFrameLocks noGrp="1"/>
          </p:cNvGraphicFramePr>
          <p:nvPr>
            <p:extLst>
              <p:ext uri="{D42A27DB-BD31-4B8C-83A1-F6EECF244321}">
                <p14:modId xmlns:p14="http://schemas.microsoft.com/office/powerpoint/2010/main" val="3091303448"/>
              </p:ext>
            </p:extLst>
          </p:nvPr>
        </p:nvGraphicFramePr>
        <p:xfrm>
          <a:off x="370113" y="1255782"/>
          <a:ext cx="11512736" cy="3001808"/>
        </p:xfrm>
        <a:graphic>
          <a:graphicData uri="http://schemas.openxmlformats.org/drawingml/2006/table">
            <a:tbl>
              <a:tblPr firstRow="1" bandRow="1">
                <a:tableStyleId>{91EBBBCC-DAD2-459C-BE2E-F6DE35CF9A28}</a:tableStyleId>
              </a:tblPr>
              <a:tblGrid>
                <a:gridCol w="3913178">
                  <a:extLst>
                    <a:ext uri="{9D8B030D-6E8A-4147-A177-3AD203B41FA5}">
                      <a16:colId xmlns:a16="http://schemas.microsoft.com/office/drawing/2014/main" val="3711116271"/>
                    </a:ext>
                  </a:extLst>
                </a:gridCol>
                <a:gridCol w="2711476">
                  <a:extLst>
                    <a:ext uri="{9D8B030D-6E8A-4147-A177-3AD203B41FA5}">
                      <a16:colId xmlns:a16="http://schemas.microsoft.com/office/drawing/2014/main" val="113760052"/>
                    </a:ext>
                  </a:extLst>
                </a:gridCol>
                <a:gridCol w="4888082">
                  <a:extLst>
                    <a:ext uri="{9D8B030D-6E8A-4147-A177-3AD203B41FA5}">
                      <a16:colId xmlns:a16="http://schemas.microsoft.com/office/drawing/2014/main" val="1599478832"/>
                    </a:ext>
                  </a:extLst>
                </a:gridCol>
              </a:tblGrid>
              <a:tr h="257077">
                <a:tc>
                  <a:txBody>
                    <a:bodyPr/>
                    <a:lstStyle/>
                    <a:p>
                      <a:r>
                        <a:rPr lang="en-IE" sz="1400" dirty="0"/>
                        <a:t>Curriculum area</a:t>
                      </a:r>
                      <a:endParaRPr lang="en-IE" sz="1400" dirty="0">
                        <a:solidFill>
                          <a:schemeClr val="tx1"/>
                        </a:solidFill>
                      </a:endParaRPr>
                    </a:p>
                  </a:txBody>
                  <a:tcPr/>
                </a:tc>
                <a:tc>
                  <a:txBody>
                    <a:bodyPr/>
                    <a:lstStyle/>
                    <a:p>
                      <a:r>
                        <a:rPr lang="en-IE" sz="1400" dirty="0"/>
                        <a:t>Subject</a:t>
                      </a:r>
                      <a:endParaRPr lang="en-IE" sz="1400" dirty="0">
                        <a:solidFill>
                          <a:schemeClr val="tx1"/>
                        </a:solidFill>
                      </a:endParaRPr>
                    </a:p>
                  </a:txBody>
                  <a:tcPr/>
                </a:tc>
                <a:tc>
                  <a:txBody>
                    <a:bodyPr/>
                    <a:lstStyle/>
                    <a:p>
                      <a:r>
                        <a:rPr lang="en-IE" sz="1400" dirty="0"/>
                        <a:t>Strand</a:t>
                      </a:r>
                      <a:endParaRPr lang="en-IE" sz="1400" dirty="0">
                        <a:solidFill>
                          <a:schemeClr val="tx1"/>
                        </a:solidFill>
                      </a:endParaRPr>
                    </a:p>
                  </a:txBody>
                  <a:tcPr/>
                </a:tc>
                <a:extLst>
                  <a:ext uri="{0D108BD9-81ED-4DB2-BD59-A6C34878D82A}">
                    <a16:rowId xmlns:a16="http://schemas.microsoft.com/office/drawing/2014/main" val="574933301"/>
                  </a:ext>
                </a:extLst>
              </a:tr>
              <a:tr h="308492">
                <a:tc rowSpan="2">
                  <a:txBody>
                    <a:bodyPr/>
                    <a:lstStyle/>
                    <a:p>
                      <a:r>
                        <a:rPr lang="en-IE" sz="1400" dirty="0">
                          <a:solidFill>
                            <a:schemeClr val="tx1"/>
                          </a:solidFill>
                        </a:rPr>
                        <a:t>SESE</a:t>
                      </a:r>
                    </a:p>
                  </a:txBody>
                  <a:tcPr>
                    <a:solidFill>
                      <a:srgbClr val="F3E7ED"/>
                    </a:solidFill>
                  </a:tcPr>
                </a:tc>
                <a:tc>
                  <a:txBody>
                    <a:bodyPr/>
                    <a:lstStyle/>
                    <a:p>
                      <a:r>
                        <a:rPr lang="en-IE" sz="1400" dirty="0">
                          <a:solidFill>
                            <a:schemeClr val="tx1"/>
                          </a:solidFill>
                        </a:rPr>
                        <a:t>Geography</a:t>
                      </a:r>
                    </a:p>
                  </a:txBody>
                  <a:tcPr>
                    <a:solidFill>
                      <a:srgbClr val="F3E7ED"/>
                    </a:solidFill>
                  </a:tcPr>
                </a:tc>
                <a:tc>
                  <a:txBody>
                    <a:bodyPr/>
                    <a:lstStyle/>
                    <a:p>
                      <a:r>
                        <a:rPr lang="en-IE" sz="1400" dirty="0">
                          <a:solidFill>
                            <a:schemeClr val="tx1"/>
                          </a:solidFill>
                        </a:rPr>
                        <a:t>Human environments</a:t>
                      </a:r>
                    </a:p>
                  </a:txBody>
                  <a:tcPr>
                    <a:solidFill>
                      <a:srgbClr val="F3E7ED"/>
                    </a:solidFill>
                  </a:tcPr>
                </a:tc>
                <a:extLst>
                  <a:ext uri="{0D108BD9-81ED-4DB2-BD59-A6C34878D82A}">
                    <a16:rowId xmlns:a16="http://schemas.microsoft.com/office/drawing/2014/main" val="1248690621"/>
                  </a:ext>
                </a:extLst>
              </a:tr>
              <a:tr h="308492">
                <a:tc vMerge="1">
                  <a:txBody>
                    <a:bodyPr/>
                    <a:lstStyle/>
                    <a:p>
                      <a:endParaRPr lang="en-IE"/>
                    </a:p>
                  </a:txBody>
                  <a:tcPr/>
                </a:tc>
                <a:tc>
                  <a:txBody>
                    <a:bodyPr/>
                    <a:lstStyle/>
                    <a:p>
                      <a:r>
                        <a:rPr lang="en-IE" sz="1400" dirty="0">
                          <a:solidFill>
                            <a:schemeClr val="tx1"/>
                          </a:solidFill>
                        </a:rPr>
                        <a:t>History</a:t>
                      </a:r>
                    </a:p>
                  </a:txBody>
                  <a:tcPr>
                    <a:solidFill>
                      <a:srgbClr val="F3E7ED"/>
                    </a:solidFill>
                  </a:tcPr>
                </a:tc>
                <a:tc>
                  <a:txBody>
                    <a:bodyPr/>
                    <a:lstStyle/>
                    <a:p>
                      <a:r>
                        <a:rPr lang="en-IE" sz="1400" dirty="0">
                          <a:solidFill>
                            <a:schemeClr val="tx1"/>
                          </a:solidFill>
                        </a:rPr>
                        <a:t>Continuity and change over time</a:t>
                      </a:r>
                    </a:p>
                  </a:txBody>
                  <a:tcPr>
                    <a:solidFill>
                      <a:srgbClr val="F3E7ED"/>
                    </a:solidFill>
                  </a:tcPr>
                </a:tc>
                <a:extLst>
                  <a:ext uri="{0D108BD9-81ED-4DB2-BD59-A6C34878D82A}">
                    <a16:rowId xmlns:a16="http://schemas.microsoft.com/office/drawing/2014/main" val="1607233764"/>
                  </a:ext>
                </a:extLst>
              </a:tr>
              <a:tr h="616984">
                <a:tc gridSpan="2">
                  <a:txBody>
                    <a:bodyPr/>
                    <a:lstStyle/>
                    <a:p>
                      <a:r>
                        <a:rPr lang="en-GB" sz="1400" dirty="0">
                          <a:solidFill>
                            <a:schemeClr val="tx1"/>
                          </a:solidFill>
                        </a:rPr>
                        <a:t>SPHE</a:t>
                      </a:r>
                      <a:endParaRPr lang="en-IE" sz="1400" dirty="0">
                        <a:solidFill>
                          <a:schemeClr val="tx1"/>
                        </a:solidFill>
                      </a:endParaRPr>
                    </a:p>
                  </a:txBody>
                  <a:tcPr/>
                </a:tc>
                <a:tc hMerge="1">
                  <a:txBody>
                    <a:bodyPr/>
                    <a:lstStyle/>
                    <a:p>
                      <a:endParaRPr lang="en-IE"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dirty="0">
                          <a:solidFill>
                            <a:schemeClr val="tx1"/>
                          </a:solidFill>
                        </a:rPr>
                        <a:t>Myself and others</a:t>
                      </a:r>
                    </a:p>
                    <a:p>
                      <a:r>
                        <a:rPr lang="en-IE" sz="1400" dirty="0">
                          <a:solidFill>
                            <a:schemeClr val="tx1"/>
                          </a:solidFill>
                        </a:rPr>
                        <a:t>Myself and the wider world</a:t>
                      </a:r>
                    </a:p>
                  </a:txBody>
                  <a:tcPr/>
                </a:tc>
                <a:extLst>
                  <a:ext uri="{0D108BD9-81ED-4DB2-BD59-A6C34878D82A}">
                    <a16:rowId xmlns:a16="http://schemas.microsoft.com/office/drawing/2014/main" val="1137565165"/>
                  </a:ext>
                </a:extLst>
              </a:tr>
              <a:tr h="616984">
                <a:tc rowSpan="2">
                  <a:txBody>
                    <a:bodyPr/>
                    <a:lstStyle/>
                    <a:p>
                      <a:r>
                        <a:rPr lang="en-IE" sz="1400" dirty="0">
                          <a:solidFill>
                            <a:schemeClr val="tx1"/>
                          </a:solidFill>
                        </a:rPr>
                        <a:t>Primary language</a:t>
                      </a:r>
                    </a:p>
                  </a:txBody>
                  <a:tcPr/>
                </a:tc>
                <a:tc>
                  <a:txBody>
                    <a:bodyPr/>
                    <a:lstStyle/>
                    <a:p>
                      <a:r>
                        <a:rPr lang="en-IE" sz="1400" dirty="0">
                          <a:solidFill>
                            <a:schemeClr val="tx1"/>
                          </a:solidFill>
                        </a:rPr>
                        <a:t>English</a:t>
                      </a:r>
                    </a:p>
                  </a:txBody>
                  <a:tcPr/>
                </a:tc>
                <a:tc>
                  <a:txBody>
                    <a:bodyPr/>
                    <a:lstStyle/>
                    <a:p>
                      <a:r>
                        <a:rPr lang="en-IE" sz="1400" dirty="0">
                          <a:solidFill>
                            <a:schemeClr val="tx1"/>
                          </a:solidFill>
                        </a:rPr>
                        <a:t>Oral language</a:t>
                      </a:r>
                    </a:p>
                    <a:p>
                      <a:r>
                        <a:rPr lang="en-IE" sz="1400" dirty="0">
                          <a:solidFill>
                            <a:schemeClr val="tx1"/>
                          </a:solidFill>
                        </a:rPr>
                        <a:t>Reading</a:t>
                      </a:r>
                    </a:p>
                    <a:p>
                      <a:r>
                        <a:rPr lang="en-IE" sz="1400" dirty="0">
                          <a:solidFill>
                            <a:schemeClr val="tx1"/>
                          </a:solidFill>
                        </a:rPr>
                        <a:t>Writing</a:t>
                      </a:r>
                    </a:p>
                  </a:txBody>
                  <a:tcPr/>
                </a:tc>
                <a:extLst>
                  <a:ext uri="{0D108BD9-81ED-4DB2-BD59-A6C34878D82A}">
                    <a16:rowId xmlns:a16="http://schemas.microsoft.com/office/drawing/2014/main" val="2885319604"/>
                  </a:ext>
                </a:extLst>
              </a:tr>
              <a:tr h="616984">
                <a:tc vMerge="1">
                  <a:txBody>
                    <a:bodyPr/>
                    <a:lstStyle/>
                    <a:p>
                      <a:endParaRPr lang="en-IE" dirty="0">
                        <a:solidFill>
                          <a:schemeClr val="tx1"/>
                        </a:solidFill>
                      </a:endParaRPr>
                    </a:p>
                  </a:txBody>
                  <a:tcPr/>
                </a:tc>
                <a:tc>
                  <a:txBody>
                    <a:bodyPr/>
                    <a:lstStyle/>
                    <a:p>
                      <a:r>
                        <a:rPr lang="en-IE" sz="1400" dirty="0">
                          <a:solidFill>
                            <a:schemeClr val="tx1"/>
                          </a:solidFill>
                        </a:rPr>
                        <a:t>Gaeilge</a:t>
                      </a:r>
                    </a:p>
                  </a:txBody>
                  <a:tcPr>
                    <a:solidFill>
                      <a:srgbClr val="F3E7ED"/>
                    </a:solidFill>
                  </a:tcPr>
                </a:tc>
                <a:tc>
                  <a:txBody>
                    <a:bodyPr/>
                    <a:lstStyle/>
                    <a:p>
                      <a:r>
                        <a:rPr lang="en-IE" sz="1400" b="0" kern="1200" dirty="0">
                          <a:solidFill>
                            <a:schemeClr val="dk1"/>
                          </a:solidFill>
                          <a:effectLst/>
                        </a:rPr>
                        <a:t>Teanga ó Bhéal </a:t>
                      </a:r>
                    </a:p>
                    <a:p>
                      <a:r>
                        <a:rPr lang="en-IE" sz="1400" b="0" kern="1200" dirty="0">
                          <a:solidFill>
                            <a:schemeClr val="dk1"/>
                          </a:solidFill>
                          <a:effectLst/>
                        </a:rPr>
                        <a:t>Léitheoireacht </a:t>
                      </a:r>
                    </a:p>
                    <a:p>
                      <a:r>
                        <a:rPr lang="en-IE" sz="1400" b="0" kern="1200" dirty="0">
                          <a:solidFill>
                            <a:schemeClr val="dk1"/>
                          </a:solidFill>
                          <a:effectLst/>
                        </a:rPr>
                        <a:t>Scríbhneoireacht</a:t>
                      </a:r>
                      <a:endParaRPr lang="en-IE" sz="1400" dirty="0">
                        <a:solidFill>
                          <a:schemeClr val="tx1"/>
                        </a:solidFill>
                      </a:endParaRPr>
                    </a:p>
                  </a:txBody>
                  <a:tcPr>
                    <a:solidFill>
                      <a:srgbClr val="F3E7ED"/>
                    </a:solidFill>
                  </a:tcPr>
                </a:tc>
                <a:extLst>
                  <a:ext uri="{0D108BD9-81ED-4DB2-BD59-A6C34878D82A}">
                    <a16:rowId xmlns:a16="http://schemas.microsoft.com/office/drawing/2014/main" val="2118164120"/>
                  </a:ext>
                </a:extLst>
              </a:tr>
            </a:tbl>
          </a:graphicData>
        </a:graphic>
      </p:graphicFrame>
    </p:spTree>
    <p:extLst>
      <p:ext uri="{BB962C8B-B14F-4D97-AF65-F5344CB8AC3E}">
        <p14:creationId xmlns:p14="http://schemas.microsoft.com/office/powerpoint/2010/main" val="3585988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9FA1E63-7E91-458F-A85F-1DE3A12310F5}"/>
              </a:ext>
            </a:extLst>
          </p:cNvPr>
          <p:cNvGraphicFramePr>
            <a:graphicFrameLocks noGrp="1"/>
          </p:cNvGraphicFramePr>
          <p:nvPr>
            <p:extLst>
              <p:ext uri="{D42A27DB-BD31-4B8C-83A1-F6EECF244321}">
                <p14:modId xmlns:p14="http://schemas.microsoft.com/office/powerpoint/2010/main" val="3697918192"/>
              </p:ext>
            </p:extLst>
          </p:nvPr>
        </p:nvGraphicFramePr>
        <p:xfrm>
          <a:off x="343946" y="1219423"/>
          <a:ext cx="11742309" cy="3313388"/>
        </p:xfrm>
        <a:graphic>
          <a:graphicData uri="http://schemas.openxmlformats.org/drawingml/2006/table">
            <a:tbl>
              <a:tblPr firstRow="1" bandRow="1">
                <a:tableStyleId>{7DF18680-E054-41AD-8BC1-D1AEF772440D}</a:tableStyleId>
              </a:tblPr>
              <a:tblGrid>
                <a:gridCol w="972459">
                  <a:extLst>
                    <a:ext uri="{9D8B030D-6E8A-4147-A177-3AD203B41FA5}">
                      <a16:colId xmlns:a16="http://schemas.microsoft.com/office/drawing/2014/main" val="1391745972"/>
                    </a:ext>
                  </a:extLst>
                </a:gridCol>
                <a:gridCol w="3645352">
                  <a:extLst>
                    <a:ext uri="{9D8B030D-6E8A-4147-A177-3AD203B41FA5}">
                      <a16:colId xmlns:a16="http://schemas.microsoft.com/office/drawing/2014/main" val="3466948302"/>
                    </a:ext>
                  </a:extLst>
                </a:gridCol>
                <a:gridCol w="5961289">
                  <a:extLst>
                    <a:ext uri="{9D8B030D-6E8A-4147-A177-3AD203B41FA5}">
                      <a16:colId xmlns:a16="http://schemas.microsoft.com/office/drawing/2014/main" val="3019605965"/>
                    </a:ext>
                  </a:extLst>
                </a:gridCol>
                <a:gridCol w="1163209">
                  <a:extLst>
                    <a:ext uri="{9D8B030D-6E8A-4147-A177-3AD203B41FA5}">
                      <a16:colId xmlns:a16="http://schemas.microsoft.com/office/drawing/2014/main" val="2045338422"/>
                    </a:ext>
                  </a:extLst>
                </a:gridCol>
              </a:tblGrid>
              <a:tr h="740010">
                <a:tc>
                  <a:txBody>
                    <a:bodyPr/>
                    <a:lstStyle/>
                    <a:p>
                      <a:r>
                        <a:rPr lang="en-IE" sz="1600" dirty="0"/>
                        <a:t>Activity No.</a:t>
                      </a:r>
                    </a:p>
                  </a:txBody>
                  <a:tcPr/>
                </a:tc>
                <a:tc>
                  <a:txBody>
                    <a:bodyPr/>
                    <a:lstStyle/>
                    <a:p>
                      <a:r>
                        <a:rPr lang="en-IE" sz="1600" dirty="0"/>
                        <a:t>Activity name</a:t>
                      </a:r>
                    </a:p>
                  </a:txBody>
                  <a:tcPr/>
                </a:tc>
                <a:tc>
                  <a:txBody>
                    <a:bodyPr/>
                    <a:lstStyle/>
                    <a:p>
                      <a:r>
                        <a:rPr lang="en-IE" sz="1600" dirty="0"/>
                        <a:t>Methodologies</a:t>
                      </a:r>
                    </a:p>
                  </a:txBody>
                  <a:tcPr/>
                </a:tc>
                <a:tc>
                  <a:txBody>
                    <a:bodyPr/>
                    <a:lstStyle/>
                    <a:p>
                      <a:r>
                        <a:rPr lang="en-IE" sz="1600" dirty="0"/>
                        <a:t>Slide No.</a:t>
                      </a:r>
                    </a:p>
                  </a:txBody>
                  <a:tcPr/>
                </a:tc>
                <a:extLst>
                  <a:ext uri="{0D108BD9-81ED-4DB2-BD59-A6C34878D82A}">
                    <a16:rowId xmlns:a16="http://schemas.microsoft.com/office/drawing/2014/main" val="878082858"/>
                  </a:ext>
                </a:extLst>
              </a:tr>
              <a:tr h="389479">
                <a:tc gridSpan="2">
                  <a:txBody>
                    <a:bodyPr/>
                    <a:lstStyle/>
                    <a:p>
                      <a:r>
                        <a:rPr lang="en-IE" sz="1400" dirty="0"/>
                        <a:t>Learning Intentions</a:t>
                      </a:r>
                    </a:p>
                  </a:txBody>
                  <a:tcPr/>
                </a:tc>
                <a:tc hMerge="1">
                  <a:txBody>
                    <a:bodyPr/>
                    <a:lstStyle/>
                    <a:p>
                      <a:endParaRPr lang="en-IE" sz="1400" dirty="0"/>
                    </a:p>
                  </a:txBody>
                  <a:tcPr/>
                </a:tc>
                <a:tc>
                  <a:txBody>
                    <a:bodyPr/>
                    <a:lstStyle/>
                    <a:p>
                      <a:r>
                        <a:rPr lang="en-IE" sz="1400" dirty="0"/>
                        <a:t>Sharing the learning intentions</a:t>
                      </a:r>
                    </a:p>
                  </a:txBody>
                  <a:tcPr/>
                </a:tc>
                <a:tc>
                  <a:txBody>
                    <a:bodyPr/>
                    <a:lstStyle/>
                    <a:p>
                      <a:r>
                        <a:rPr lang="en-IE" sz="1400" dirty="0"/>
                        <a:t>4</a:t>
                      </a:r>
                    </a:p>
                  </a:txBody>
                  <a:tcPr/>
                </a:tc>
                <a:extLst>
                  <a:ext uri="{0D108BD9-81ED-4DB2-BD59-A6C34878D82A}">
                    <a16:rowId xmlns:a16="http://schemas.microsoft.com/office/drawing/2014/main" val="983773265"/>
                  </a:ext>
                </a:extLst>
              </a:tr>
              <a:tr h="389479">
                <a:tc>
                  <a:txBody>
                    <a:bodyPr/>
                    <a:lstStyle/>
                    <a:p>
                      <a:r>
                        <a:rPr lang="en-IE" sz="1400" dirty="0"/>
                        <a:t>1</a:t>
                      </a:r>
                    </a:p>
                  </a:txBody>
                  <a:tcPr/>
                </a:tc>
                <a:tc>
                  <a:txBody>
                    <a:bodyPr/>
                    <a:lstStyle/>
                    <a:p>
                      <a:r>
                        <a:rPr lang="en-IE" sz="1400" dirty="0"/>
                        <a:t>Making a difference</a:t>
                      </a:r>
                    </a:p>
                  </a:txBody>
                  <a:tcPr/>
                </a:tc>
                <a:tc>
                  <a:txBody>
                    <a:bodyPr/>
                    <a:lstStyle/>
                    <a:p>
                      <a:r>
                        <a:rPr lang="en-IE" sz="1400" dirty="0"/>
                        <a:t>Irish Aid: input | Story - whole class discussion using literacy prompts</a:t>
                      </a:r>
                    </a:p>
                  </a:txBody>
                  <a:tcPr/>
                </a:tc>
                <a:tc>
                  <a:txBody>
                    <a:bodyPr/>
                    <a:lstStyle/>
                    <a:p>
                      <a:r>
                        <a:rPr lang="en-IE" sz="1400" dirty="0"/>
                        <a:t>5-7</a:t>
                      </a:r>
                    </a:p>
                  </a:txBody>
                  <a:tcPr/>
                </a:tc>
                <a:extLst>
                  <a:ext uri="{0D108BD9-81ED-4DB2-BD59-A6C34878D82A}">
                    <a16:rowId xmlns:a16="http://schemas.microsoft.com/office/drawing/2014/main" val="842285599"/>
                  </a:ext>
                </a:extLst>
              </a:tr>
              <a:tr h="440819">
                <a:tc>
                  <a:txBody>
                    <a:bodyPr/>
                    <a:lstStyle/>
                    <a:p>
                      <a:r>
                        <a:rPr lang="en-IE" sz="1400" dirty="0"/>
                        <a:t>2</a:t>
                      </a:r>
                    </a:p>
                  </a:txBody>
                  <a:tcPr/>
                </a:tc>
                <a:tc>
                  <a:txBody>
                    <a:bodyPr/>
                    <a:lstStyle/>
                    <a:p>
                      <a:r>
                        <a:rPr lang="en-IE" sz="1400" dirty="0"/>
                        <a:t>Stories of progress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dirty="0"/>
                        <a:t>Q&amp;A with the focus country information</a:t>
                      </a:r>
                    </a:p>
                  </a:txBody>
                  <a:tcPr/>
                </a:tc>
                <a:tc>
                  <a:txBody>
                    <a:bodyPr/>
                    <a:lstStyle/>
                    <a:p>
                      <a:r>
                        <a:rPr lang="en-IE" sz="1400" dirty="0"/>
                        <a:t>8-12</a:t>
                      </a:r>
                    </a:p>
                  </a:txBody>
                  <a:tcPr/>
                </a:tc>
                <a:extLst>
                  <a:ext uri="{0D108BD9-81ED-4DB2-BD59-A6C34878D82A}">
                    <a16:rowId xmlns:a16="http://schemas.microsoft.com/office/drawing/2014/main" val="3530411141"/>
                  </a:ext>
                </a:extLst>
              </a:tr>
              <a:tr h="402865">
                <a:tc>
                  <a:txBody>
                    <a:bodyPr/>
                    <a:lstStyle/>
                    <a:p>
                      <a:r>
                        <a:rPr lang="en-IE" sz="1400" dirty="0"/>
                        <a:t>3</a:t>
                      </a:r>
                    </a:p>
                  </a:txBody>
                  <a:tcPr/>
                </a:tc>
                <a:tc>
                  <a:txBody>
                    <a:bodyPr/>
                    <a:lstStyle/>
                    <a:p>
                      <a:r>
                        <a:rPr lang="en-IE" sz="1400" dirty="0"/>
                        <a:t>Global Goal Getters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dirty="0"/>
                        <a:t>Thinking about our 2022 Our World Irish Aid Awards entries: input</a:t>
                      </a:r>
                    </a:p>
                  </a:txBody>
                  <a:tcPr/>
                </a:tc>
                <a:tc>
                  <a:txBody>
                    <a:bodyPr/>
                    <a:lstStyle/>
                    <a:p>
                      <a:r>
                        <a:rPr lang="en-GB" sz="1400" dirty="0"/>
                        <a:t>13</a:t>
                      </a:r>
                      <a:endParaRPr lang="en-IE" sz="1400" dirty="0"/>
                    </a:p>
                  </a:txBody>
                  <a:tcPr/>
                </a:tc>
                <a:extLst>
                  <a:ext uri="{0D108BD9-81ED-4DB2-BD59-A6C34878D82A}">
                    <a16:rowId xmlns:a16="http://schemas.microsoft.com/office/drawing/2014/main" val="3296855756"/>
                  </a:ext>
                </a:extLst>
              </a:tr>
              <a:tr h="475368">
                <a:tc gridSpan="2">
                  <a:txBody>
                    <a:bodyPr/>
                    <a:lstStyle/>
                    <a:p>
                      <a:r>
                        <a:rPr lang="en-IE" sz="1400" dirty="0"/>
                        <a:t>Reflection on learning</a:t>
                      </a:r>
                    </a:p>
                  </a:txBody>
                  <a:tcPr/>
                </a:tc>
                <a:tc hMerge="1">
                  <a:txBody>
                    <a:bodyPr/>
                    <a:lstStyle/>
                    <a:p>
                      <a:endParaRPr lang="en-IE"/>
                    </a:p>
                  </a:txBody>
                  <a:tcPr/>
                </a:tc>
                <a:tc>
                  <a:txBody>
                    <a:bodyPr/>
                    <a:lstStyle/>
                    <a:p>
                      <a:r>
                        <a:rPr lang="en-IE" sz="1400" dirty="0"/>
                        <a:t>Checking in with the learning intentions</a:t>
                      </a:r>
                    </a:p>
                  </a:txBody>
                  <a:tcPr/>
                </a:tc>
                <a:tc>
                  <a:txBody>
                    <a:bodyPr/>
                    <a:lstStyle/>
                    <a:p>
                      <a:r>
                        <a:rPr lang="en-IE" sz="1400" dirty="0"/>
                        <a:t>14</a:t>
                      </a:r>
                    </a:p>
                  </a:txBody>
                  <a:tcPr/>
                </a:tc>
                <a:extLst>
                  <a:ext uri="{0D108BD9-81ED-4DB2-BD59-A6C34878D82A}">
                    <a16:rowId xmlns:a16="http://schemas.microsoft.com/office/drawing/2014/main" val="4117585152"/>
                  </a:ext>
                </a:extLst>
              </a:tr>
              <a:tr h="475368">
                <a:tc gridSpan="2">
                  <a:txBody>
                    <a:bodyPr/>
                    <a:lstStyle/>
                    <a:p>
                      <a:r>
                        <a:rPr lang="en-IE" sz="1400" dirty="0">
                          <a:solidFill>
                            <a:schemeClr val="tx1"/>
                          </a:solidFill>
                        </a:rPr>
                        <a:t>In your own time…</a:t>
                      </a:r>
                    </a:p>
                  </a:txBody>
                  <a:tcPr anchor="ctr"/>
                </a:tc>
                <a:tc hMerge="1">
                  <a:txBody>
                    <a:bodyPr/>
                    <a:lstStyle/>
                    <a:p>
                      <a:r>
                        <a:rPr lang="en-IE" sz="1400" dirty="0"/>
                        <a:t>In your own time…</a:t>
                      </a:r>
                    </a:p>
                  </a:txBody>
                  <a:tcPr/>
                </a:tc>
                <a:tc>
                  <a:txBody>
                    <a:bodyPr/>
                    <a:lstStyle/>
                    <a:p>
                      <a:r>
                        <a:rPr lang="en-IE" sz="1400" dirty="0">
                          <a:solidFill>
                            <a:schemeClr val="tx1"/>
                          </a:solidFill>
                        </a:rPr>
                        <a:t>Online Global Goals Spinner game for pupils to do in their own time</a:t>
                      </a:r>
                    </a:p>
                  </a:txBody>
                  <a:tcPr anchor="ctr"/>
                </a:tc>
                <a:tc>
                  <a:txBody>
                    <a:bodyPr/>
                    <a:lstStyle/>
                    <a:p>
                      <a:r>
                        <a:rPr lang="en-IE" sz="1400" dirty="0">
                          <a:solidFill>
                            <a:schemeClr val="tx1"/>
                          </a:solidFill>
                        </a:rPr>
                        <a:t>15</a:t>
                      </a:r>
                    </a:p>
                  </a:txBody>
                  <a:tcPr anchor="ctr"/>
                </a:tc>
                <a:extLst>
                  <a:ext uri="{0D108BD9-81ED-4DB2-BD59-A6C34878D82A}">
                    <a16:rowId xmlns:a16="http://schemas.microsoft.com/office/drawing/2014/main" val="2946481524"/>
                  </a:ext>
                </a:extLst>
              </a:tr>
            </a:tbl>
          </a:graphicData>
        </a:graphic>
      </p:graphicFrame>
      <p:sp>
        <p:nvSpPr>
          <p:cNvPr id="5" name="Title 4">
            <a:extLst>
              <a:ext uri="{FF2B5EF4-FFF2-40B4-BE49-F238E27FC236}">
                <a16:creationId xmlns:a16="http://schemas.microsoft.com/office/drawing/2014/main" id="{72E07265-4C12-084C-941F-2E3CA5E6AB7A}"/>
              </a:ext>
            </a:extLst>
          </p:cNvPr>
          <p:cNvSpPr>
            <a:spLocks noGrp="1"/>
          </p:cNvSpPr>
          <p:nvPr>
            <p:ph type="title"/>
          </p:nvPr>
        </p:nvSpPr>
        <p:spPr>
          <a:xfrm>
            <a:off x="217712" y="51989"/>
            <a:ext cx="10515600" cy="1325563"/>
          </a:xfrm>
        </p:spPr>
        <p:txBody>
          <a:bodyPr/>
          <a:lstStyle/>
          <a:p>
            <a:r>
              <a:rPr lang="en-US" dirty="0"/>
              <a:t>Lesson Content</a:t>
            </a:r>
          </a:p>
        </p:txBody>
      </p:sp>
    </p:spTree>
    <p:extLst>
      <p:ext uri="{BB962C8B-B14F-4D97-AF65-F5344CB8AC3E}">
        <p14:creationId xmlns:p14="http://schemas.microsoft.com/office/powerpoint/2010/main" val="1748099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F5297C-C470-084F-ABC2-5F64CAED5418}"/>
              </a:ext>
            </a:extLst>
          </p:cNvPr>
          <p:cNvSpPr>
            <a:spLocks noGrp="1"/>
          </p:cNvSpPr>
          <p:nvPr>
            <p:ph type="title"/>
          </p:nvPr>
        </p:nvSpPr>
        <p:spPr>
          <a:xfrm>
            <a:off x="277541" y="806860"/>
            <a:ext cx="10515600" cy="949324"/>
          </a:xfrm>
        </p:spPr>
        <p:txBody>
          <a:bodyPr anchor="t"/>
          <a:lstStyle/>
          <a:p>
            <a:r>
              <a:rPr lang="en-US" dirty="0"/>
              <a:t>We are learning to…</a:t>
            </a:r>
          </a:p>
        </p:txBody>
      </p:sp>
      <p:pic>
        <p:nvPicPr>
          <p:cNvPr id="7" name="Picture 6">
            <a:extLst>
              <a:ext uri="{FF2B5EF4-FFF2-40B4-BE49-F238E27FC236}">
                <a16:creationId xmlns:a16="http://schemas.microsoft.com/office/drawing/2014/main" id="{6002BF25-75ED-5E4F-840A-F7C65C40D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901" y="3894788"/>
            <a:ext cx="2620384" cy="3308565"/>
          </a:xfrm>
          <a:prstGeom prst="rect">
            <a:avLst/>
          </a:prstGeom>
        </p:spPr>
      </p:pic>
      <p:pic>
        <p:nvPicPr>
          <p:cNvPr id="9" name="Picture 8" descr="A close up of a sign&#10;&#10;Description automatically generated">
            <a:extLst>
              <a:ext uri="{FF2B5EF4-FFF2-40B4-BE49-F238E27FC236}">
                <a16:creationId xmlns:a16="http://schemas.microsoft.com/office/drawing/2014/main" id="{E1A5B7A3-78C5-F842-B730-5FDA007C1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648" y="4681343"/>
            <a:ext cx="1312278" cy="1853500"/>
          </a:xfrm>
          <a:prstGeom prst="rect">
            <a:avLst/>
          </a:prstGeom>
        </p:spPr>
      </p:pic>
      <p:pic>
        <p:nvPicPr>
          <p:cNvPr id="11" name="Picture 10" descr="A picture containing flower&#10;&#10;Description automatically generated">
            <a:extLst>
              <a:ext uri="{FF2B5EF4-FFF2-40B4-BE49-F238E27FC236}">
                <a16:creationId xmlns:a16="http://schemas.microsoft.com/office/drawing/2014/main" id="{D9E1A8BF-802C-AF4A-A8AA-3DC5586A9F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368" y="3429000"/>
            <a:ext cx="2901863" cy="2951389"/>
          </a:xfrm>
          <a:prstGeom prst="rect">
            <a:avLst/>
          </a:prstGeom>
        </p:spPr>
      </p:pic>
      <p:pic>
        <p:nvPicPr>
          <p:cNvPr id="13" name="Picture 12" descr="A close up of a sign&#10;&#10;Description automatically generated">
            <a:extLst>
              <a:ext uri="{FF2B5EF4-FFF2-40B4-BE49-F238E27FC236}">
                <a16:creationId xmlns:a16="http://schemas.microsoft.com/office/drawing/2014/main" id="{9971761C-FB6B-624A-B963-ACA04A5919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904" y="5868402"/>
            <a:ext cx="507958" cy="566161"/>
          </a:xfrm>
          <a:prstGeom prst="rect">
            <a:avLst/>
          </a:prstGeom>
        </p:spPr>
      </p:pic>
      <p:sp>
        <p:nvSpPr>
          <p:cNvPr id="10" name="TextBox 9">
            <a:extLst>
              <a:ext uri="{FF2B5EF4-FFF2-40B4-BE49-F238E27FC236}">
                <a16:creationId xmlns:a16="http://schemas.microsoft.com/office/drawing/2014/main" id="{315DEF61-8FEB-C948-8C8D-34E353C1C8D3}"/>
              </a:ext>
            </a:extLst>
          </p:cNvPr>
          <p:cNvSpPr txBox="1"/>
          <p:nvPr/>
        </p:nvSpPr>
        <p:spPr>
          <a:xfrm>
            <a:off x="418031" y="1857953"/>
            <a:ext cx="3512921" cy="1430262"/>
          </a:xfrm>
          <a:prstGeom prst="rect">
            <a:avLst/>
          </a:prstGeom>
          <a:solidFill>
            <a:srgbClr val="FAE398"/>
          </a:solidFill>
          <a:ln w="28575">
            <a:noFill/>
          </a:ln>
        </p:spPr>
        <p:txBody>
          <a:bodyPr wrap="square" rtlCol="0" anchor="ctr">
            <a:noAutofit/>
          </a:bodyPr>
          <a:lstStyle/>
          <a:p>
            <a:pPr algn="ctr"/>
            <a:r>
              <a:rPr lang="en-IE" sz="2000" dirty="0">
                <a:solidFill>
                  <a:srgbClr val="73337E"/>
                </a:solidFill>
                <a:latin typeface="Ziggurat HTF-Black" pitchFamily="2" charset="77"/>
              </a:rPr>
              <a:t>identify what Irish Aid is and does</a:t>
            </a:r>
          </a:p>
        </p:txBody>
      </p:sp>
      <p:sp>
        <p:nvSpPr>
          <p:cNvPr id="12" name="TextBox 11">
            <a:extLst>
              <a:ext uri="{FF2B5EF4-FFF2-40B4-BE49-F238E27FC236}">
                <a16:creationId xmlns:a16="http://schemas.microsoft.com/office/drawing/2014/main" id="{245C8B10-626C-F348-8313-4FD38574D661}"/>
              </a:ext>
            </a:extLst>
          </p:cNvPr>
          <p:cNvSpPr txBox="1"/>
          <p:nvPr/>
        </p:nvSpPr>
        <p:spPr>
          <a:xfrm>
            <a:off x="4337647" y="1857953"/>
            <a:ext cx="3512921" cy="1986982"/>
          </a:xfrm>
          <a:prstGeom prst="rect">
            <a:avLst/>
          </a:prstGeom>
          <a:solidFill>
            <a:schemeClr val="accent4">
              <a:lumMod val="20000"/>
              <a:lumOff val="80000"/>
            </a:schemeClr>
          </a:solidFill>
          <a:ln w="28575">
            <a:noFill/>
          </a:ln>
        </p:spPr>
        <p:txBody>
          <a:bodyPr wrap="square" rtlCol="0" anchor="ctr">
            <a:noAutofit/>
          </a:bodyPr>
          <a:lstStyle/>
          <a:p>
            <a:pPr algn="ctr"/>
            <a:r>
              <a:rPr lang="en-IE" sz="2000" dirty="0">
                <a:solidFill>
                  <a:srgbClr val="BB0F8F"/>
                </a:solidFill>
                <a:latin typeface="Ziggurat HTF-Black" pitchFamily="2" charset="77"/>
              </a:rPr>
              <a:t>discuss the links between Irish Aid work around our world and the Global Goals </a:t>
            </a:r>
          </a:p>
        </p:txBody>
      </p:sp>
      <p:sp>
        <p:nvSpPr>
          <p:cNvPr id="14" name="TextBox 13">
            <a:extLst>
              <a:ext uri="{FF2B5EF4-FFF2-40B4-BE49-F238E27FC236}">
                <a16:creationId xmlns:a16="http://schemas.microsoft.com/office/drawing/2014/main" id="{926C4EC9-F2B0-EE4A-9D51-F1CAF9BFE86A}"/>
              </a:ext>
            </a:extLst>
          </p:cNvPr>
          <p:cNvSpPr txBox="1"/>
          <p:nvPr/>
        </p:nvSpPr>
        <p:spPr>
          <a:xfrm>
            <a:off x="8257263" y="1857953"/>
            <a:ext cx="3512921" cy="1986981"/>
          </a:xfrm>
          <a:prstGeom prst="rect">
            <a:avLst/>
          </a:prstGeom>
          <a:solidFill>
            <a:schemeClr val="tx2">
              <a:lumMod val="10000"/>
              <a:lumOff val="90000"/>
            </a:schemeClr>
          </a:solidFill>
          <a:ln w="28575">
            <a:noFill/>
          </a:ln>
        </p:spPr>
        <p:txBody>
          <a:bodyPr wrap="square" rtlCol="0" anchor="ctr">
            <a:noAutofit/>
          </a:bodyPr>
          <a:lstStyle/>
          <a:p>
            <a:pPr algn="ctr"/>
            <a:r>
              <a:rPr lang="en-IE" sz="2000" dirty="0">
                <a:solidFill>
                  <a:srgbClr val="21396B"/>
                </a:solidFill>
                <a:latin typeface="Ziggurat HTF-Black" pitchFamily="2" charset="77"/>
              </a:rPr>
              <a:t>reflect on the importance of making a difference</a:t>
            </a:r>
          </a:p>
        </p:txBody>
      </p:sp>
    </p:spTree>
    <p:extLst>
      <p:ext uri="{BB962C8B-B14F-4D97-AF65-F5344CB8AC3E}">
        <p14:creationId xmlns:p14="http://schemas.microsoft.com/office/powerpoint/2010/main" val="140063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0D715C2E-F6C8-B249-9320-B10954545D5E}"/>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Activity 1</a:t>
            </a:r>
          </a:p>
        </p:txBody>
      </p:sp>
      <p:sp>
        <p:nvSpPr>
          <p:cNvPr id="6" name="TextBox 5">
            <a:extLst>
              <a:ext uri="{FF2B5EF4-FFF2-40B4-BE49-F238E27FC236}">
                <a16:creationId xmlns:a16="http://schemas.microsoft.com/office/drawing/2014/main" id="{4E2BBC05-ED4D-C84A-9572-9C08DC40C257}"/>
              </a:ext>
            </a:extLst>
          </p:cNvPr>
          <p:cNvSpPr txBox="1"/>
          <p:nvPr/>
        </p:nvSpPr>
        <p:spPr>
          <a:xfrm>
            <a:off x="697212" y="6478366"/>
            <a:ext cx="4258990" cy="307777"/>
          </a:xfrm>
          <a:prstGeom prst="rect">
            <a:avLst/>
          </a:prstGeom>
          <a:noFill/>
        </p:spPr>
        <p:txBody>
          <a:bodyPr wrap="square" rtlCol="0">
            <a:spAutoFit/>
          </a:bodyPr>
          <a:lstStyle/>
          <a:p>
            <a:r>
              <a:rPr lang="en-IE" sz="1400" dirty="0">
                <a:solidFill>
                  <a:schemeClr val="tx2"/>
                </a:solidFill>
              </a:rPr>
              <a:t>Slide 1 of 3 | </a:t>
            </a:r>
            <a:r>
              <a:rPr lang="en-IE" sz="1100" dirty="0">
                <a:solidFill>
                  <a:schemeClr val="tx2"/>
                </a:solidFill>
              </a:rPr>
              <a:t>Making a difference</a:t>
            </a:r>
          </a:p>
        </p:txBody>
      </p:sp>
      <p:pic>
        <p:nvPicPr>
          <p:cNvPr id="13" name="Picture 12" descr="Text&#10;&#10;Description automatically generated">
            <a:extLst>
              <a:ext uri="{FF2B5EF4-FFF2-40B4-BE49-F238E27FC236}">
                <a16:creationId xmlns:a16="http://schemas.microsoft.com/office/drawing/2014/main" id="{5A0A959A-597C-0543-B0C2-D9FE7E30B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12" y="4417873"/>
            <a:ext cx="2258385" cy="1073816"/>
          </a:xfrm>
          <a:prstGeom prst="rect">
            <a:avLst/>
          </a:prstGeom>
        </p:spPr>
      </p:pic>
      <p:pic>
        <p:nvPicPr>
          <p:cNvPr id="15" name="Picture 14">
            <a:extLst>
              <a:ext uri="{FF2B5EF4-FFF2-40B4-BE49-F238E27FC236}">
                <a16:creationId xmlns:a16="http://schemas.microsoft.com/office/drawing/2014/main" id="{354003D6-3D10-4240-A7A3-2FEB411EDC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07" y="2706736"/>
            <a:ext cx="3611317" cy="1444527"/>
          </a:xfrm>
          <a:prstGeom prst="rect">
            <a:avLst/>
          </a:prstGeom>
        </p:spPr>
      </p:pic>
      <p:pic>
        <p:nvPicPr>
          <p:cNvPr id="1028" name="Picture 4" descr="ODS GIF - ODS GIFs">
            <a:extLst>
              <a:ext uri="{FF2B5EF4-FFF2-40B4-BE49-F238E27FC236}">
                <a16:creationId xmlns:a16="http://schemas.microsoft.com/office/drawing/2014/main" id="{053E981C-3F4D-446C-917D-EAF3D2D1D0D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61531" y="884166"/>
            <a:ext cx="4607523" cy="46075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ground, person, outdoor&#10;&#10;Description automatically generated">
            <a:extLst>
              <a:ext uri="{FF2B5EF4-FFF2-40B4-BE49-F238E27FC236}">
                <a16:creationId xmlns:a16="http://schemas.microsoft.com/office/drawing/2014/main" id="{BE6007E3-760E-41D5-B3DF-9B336BFB2C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7566" y="867096"/>
            <a:ext cx="2445538" cy="4624593"/>
          </a:xfrm>
          <a:prstGeom prst="rect">
            <a:avLst/>
          </a:prstGeom>
        </p:spPr>
      </p:pic>
    </p:spTree>
    <p:extLst>
      <p:ext uri="{BB962C8B-B14F-4D97-AF65-F5344CB8AC3E}">
        <p14:creationId xmlns:p14="http://schemas.microsoft.com/office/powerpoint/2010/main" val="150968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53A587BF-4CC9-6846-A97C-E83533948A6D}"/>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Activity 1</a:t>
            </a:r>
          </a:p>
        </p:txBody>
      </p:sp>
      <p:sp>
        <p:nvSpPr>
          <p:cNvPr id="9" name="TextBox 8">
            <a:extLst>
              <a:ext uri="{FF2B5EF4-FFF2-40B4-BE49-F238E27FC236}">
                <a16:creationId xmlns:a16="http://schemas.microsoft.com/office/drawing/2014/main" id="{65107851-B7FB-5E43-BF97-E95B5E941508}"/>
              </a:ext>
            </a:extLst>
          </p:cNvPr>
          <p:cNvSpPr txBox="1"/>
          <p:nvPr/>
        </p:nvSpPr>
        <p:spPr>
          <a:xfrm>
            <a:off x="697212" y="6478366"/>
            <a:ext cx="3912366" cy="307777"/>
          </a:xfrm>
          <a:prstGeom prst="rect">
            <a:avLst/>
          </a:prstGeom>
          <a:noFill/>
        </p:spPr>
        <p:txBody>
          <a:bodyPr wrap="square" rtlCol="0">
            <a:spAutoFit/>
          </a:bodyPr>
          <a:lstStyle/>
          <a:p>
            <a:r>
              <a:rPr lang="en-IE" sz="1400" dirty="0">
                <a:solidFill>
                  <a:schemeClr val="tx2"/>
                </a:solidFill>
              </a:rPr>
              <a:t>Slide 2 of 3 | </a:t>
            </a:r>
            <a:r>
              <a:rPr lang="en-IE" sz="1100" dirty="0">
                <a:solidFill>
                  <a:schemeClr val="tx2"/>
                </a:solidFill>
              </a:rPr>
              <a:t>Making a difference</a:t>
            </a:r>
          </a:p>
        </p:txBody>
      </p:sp>
      <p:sp>
        <p:nvSpPr>
          <p:cNvPr id="2" name="TextBox 1">
            <a:extLst>
              <a:ext uri="{FF2B5EF4-FFF2-40B4-BE49-F238E27FC236}">
                <a16:creationId xmlns:a16="http://schemas.microsoft.com/office/drawing/2014/main" id="{A8DC21C8-8EB0-4E3B-884F-B70F26684A44}"/>
              </a:ext>
            </a:extLst>
          </p:cNvPr>
          <p:cNvSpPr txBox="1"/>
          <p:nvPr/>
        </p:nvSpPr>
        <p:spPr>
          <a:xfrm>
            <a:off x="365760" y="1064029"/>
            <a:ext cx="8362604" cy="4708981"/>
          </a:xfrm>
          <a:prstGeom prst="rect">
            <a:avLst/>
          </a:prstGeom>
          <a:noFill/>
        </p:spPr>
        <p:txBody>
          <a:bodyPr wrap="square" rtlCol="0">
            <a:spAutoFit/>
          </a:bodyPr>
          <a:lstStyle/>
          <a:p>
            <a:endParaRPr lang="en-IE" sz="2000" dirty="0"/>
          </a:p>
          <a:p>
            <a:r>
              <a:rPr lang="en-IE" sz="2000" dirty="0"/>
              <a:t>One day a man was walking along the beach, when he noticed a small child picking up and throwing something into the ocean.</a:t>
            </a:r>
          </a:p>
          <a:p>
            <a:r>
              <a:rPr lang="en-IE" sz="2000" dirty="0"/>
              <a:t>Approaching the child, he said, ‘Excuse me, I’m curious to know what you are doing’.</a:t>
            </a:r>
          </a:p>
          <a:p>
            <a:r>
              <a:rPr lang="en-IE" sz="2000" dirty="0"/>
              <a:t>The child replied, ‘Throwing starfish back into the ocean. The surf is up and the tide is going out. If I don’t throw them back, they’ll die.’</a:t>
            </a:r>
          </a:p>
          <a:p>
            <a:r>
              <a:rPr lang="en-IE" sz="2000" dirty="0"/>
              <a:t>The man laughed and said, ‘Don’t you realise there are miles and miles of beach and hundreds of starfish?  You can’t make any difference!’</a:t>
            </a:r>
          </a:p>
          <a:p>
            <a:r>
              <a:rPr lang="en-IE" sz="2000" dirty="0"/>
              <a:t>After listening politely, the child bent down, picked up another starfish, and threw it into the water.  </a:t>
            </a:r>
          </a:p>
          <a:p>
            <a:r>
              <a:rPr lang="en-IE" sz="2000" dirty="0"/>
              <a:t>Then, smiling at the man, the child said, ‘I made a difference to that one.’</a:t>
            </a:r>
          </a:p>
          <a:p>
            <a:endParaRPr lang="en-IE" sz="2000" dirty="0"/>
          </a:p>
          <a:p>
            <a:r>
              <a:rPr lang="en-IE" sz="2000" i="1" dirty="0"/>
              <a:t>Adapted from the original Starfish story by Loren Eisley</a:t>
            </a:r>
          </a:p>
        </p:txBody>
      </p:sp>
      <p:pic>
        <p:nvPicPr>
          <p:cNvPr id="6" name="Picture 2" descr="estrella sirenita | Pattern, Applique patterns, Mermaid theme party">
            <a:extLst>
              <a:ext uri="{FF2B5EF4-FFF2-40B4-BE49-F238E27FC236}">
                <a16:creationId xmlns:a16="http://schemas.microsoft.com/office/drawing/2014/main" id="{9EC7250F-28F0-4672-A21F-9505A38ED7EB}"/>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14934" r="1847" b="15457"/>
          <a:stretch/>
        </p:blipFill>
        <p:spPr bwMode="auto">
          <a:xfrm>
            <a:off x="8946600" y="1911927"/>
            <a:ext cx="2566527"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494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53A587BF-4CC9-6846-A97C-E83533948A6D}"/>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Activity 1</a:t>
            </a:r>
          </a:p>
        </p:txBody>
      </p:sp>
      <p:sp>
        <p:nvSpPr>
          <p:cNvPr id="9" name="TextBox 8">
            <a:extLst>
              <a:ext uri="{FF2B5EF4-FFF2-40B4-BE49-F238E27FC236}">
                <a16:creationId xmlns:a16="http://schemas.microsoft.com/office/drawing/2014/main" id="{65107851-B7FB-5E43-BF97-E95B5E941508}"/>
              </a:ext>
            </a:extLst>
          </p:cNvPr>
          <p:cNvSpPr txBox="1"/>
          <p:nvPr/>
        </p:nvSpPr>
        <p:spPr>
          <a:xfrm>
            <a:off x="697212" y="6478366"/>
            <a:ext cx="3912366" cy="307777"/>
          </a:xfrm>
          <a:prstGeom prst="rect">
            <a:avLst/>
          </a:prstGeom>
          <a:noFill/>
        </p:spPr>
        <p:txBody>
          <a:bodyPr wrap="square" rtlCol="0">
            <a:spAutoFit/>
          </a:bodyPr>
          <a:lstStyle/>
          <a:p>
            <a:r>
              <a:rPr lang="en-IE" sz="1400" dirty="0">
                <a:solidFill>
                  <a:schemeClr val="tx2"/>
                </a:solidFill>
              </a:rPr>
              <a:t>Slide 3 of 3 | </a:t>
            </a:r>
            <a:r>
              <a:rPr lang="en-IE" sz="1100" dirty="0">
                <a:solidFill>
                  <a:schemeClr val="tx2"/>
                </a:solidFill>
              </a:rPr>
              <a:t>Making a difference</a:t>
            </a:r>
          </a:p>
        </p:txBody>
      </p:sp>
      <p:pic>
        <p:nvPicPr>
          <p:cNvPr id="13" name="Picture 2" descr="estrella sirenita | Pattern, Applique patterns, Mermaid theme party">
            <a:extLst>
              <a:ext uri="{FF2B5EF4-FFF2-40B4-BE49-F238E27FC236}">
                <a16:creationId xmlns:a16="http://schemas.microsoft.com/office/drawing/2014/main" id="{2A84E47F-9E03-4781-9241-E19FDE6EEF38}"/>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14934" r="1847" b="15457"/>
          <a:stretch/>
        </p:blipFill>
        <p:spPr bwMode="auto">
          <a:xfrm>
            <a:off x="3297936" y="561960"/>
            <a:ext cx="5492773" cy="53816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ext&#10;&#10;Description automatically generated">
            <a:extLst>
              <a:ext uri="{FF2B5EF4-FFF2-40B4-BE49-F238E27FC236}">
                <a16:creationId xmlns:a16="http://schemas.microsoft.com/office/drawing/2014/main" id="{3A9B4ED8-A605-4724-A252-009654C45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6177" y="2967869"/>
            <a:ext cx="1939646" cy="922262"/>
          </a:xfrm>
          <a:prstGeom prst="rect">
            <a:avLst/>
          </a:prstGeom>
        </p:spPr>
      </p:pic>
    </p:spTree>
    <p:extLst>
      <p:ext uri="{BB962C8B-B14F-4D97-AF65-F5344CB8AC3E}">
        <p14:creationId xmlns:p14="http://schemas.microsoft.com/office/powerpoint/2010/main" val="1757829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75F5BF-437E-6742-8375-BFFEAD493452}"/>
              </a:ext>
            </a:extLst>
          </p:cNvPr>
          <p:cNvSpPr txBox="1"/>
          <p:nvPr/>
        </p:nvSpPr>
        <p:spPr>
          <a:xfrm>
            <a:off x="697212" y="6478366"/>
            <a:ext cx="4629168" cy="307777"/>
          </a:xfrm>
          <a:prstGeom prst="rect">
            <a:avLst/>
          </a:prstGeom>
          <a:noFill/>
        </p:spPr>
        <p:txBody>
          <a:bodyPr wrap="square" rtlCol="0">
            <a:spAutoFit/>
          </a:bodyPr>
          <a:lstStyle/>
          <a:p>
            <a:r>
              <a:rPr lang="en-IE" sz="1400" dirty="0">
                <a:solidFill>
                  <a:schemeClr val="tx2"/>
                </a:solidFill>
              </a:rPr>
              <a:t>Slide 1 of 5 | Stories of progress</a:t>
            </a:r>
            <a:endParaRPr lang="en-IE" sz="1100" dirty="0">
              <a:solidFill>
                <a:schemeClr val="tx2"/>
              </a:solidFill>
            </a:endParaRPr>
          </a:p>
        </p:txBody>
      </p:sp>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18260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Activity 2</a:t>
            </a:r>
          </a:p>
        </p:txBody>
      </p:sp>
      <p:pic>
        <p:nvPicPr>
          <p:cNvPr id="16" name="Picture 15" descr="A close up of a sign&#10;&#10;Description automatically generated">
            <a:extLst>
              <a:ext uri="{FF2B5EF4-FFF2-40B4-BE49-F238E27FC236}">
                <a16:creationId xmlns:a16="http://schemas.microsoft.com/office/drawing/2014/main" id="{E4DC0783-8CB8-40AD-AFBD-B45C49801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 y="3946380"/>
            <a:ext cx="1739927" cy="2457524"/>
          </a:xfrm>
          <a:prstGeom prst="rect">
            <a:avLst/>
          </a:prstGeom>
        </p:spPr>
      </p:pic>
      <p:pic>
        <p:nvPicPr>
          <p:cNvPr id="3" name="Picture 2">
            <a:extLst>
              <a:ext uri="{FF2B5EF4-FFF2-40B4-BE49-F238E27FC236}">
                <a16:creationId xmlns:a16="http://schemas.microsoft.com/office/drawing/2014/main" id="{EFFE8EE1-8055-054F-B72D-96747ED41F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6723" y="716432"/>
            <a:ext cx="7894060" cy="4533254"/>
          </a:xfrm>
          <a:prstGeom prst="rect">
            <a:avLst/>
          </a:prstGeom>
        </p:spPr>
      </p:pic>
      <p:pic>
        <p:nvPicPr>
          <p:cNvPr id="7" name="Picture 6" descr="A picture containing object, lamp, light&#10;&#10;Description automatically generated">
            <a:extLst>
              <a:ext uri="{FF2B5EF4-FFF2-40B4-BE49-F238E27FC236}">
                <a16:creationId xmlns:a16="http://schemas.microsoft.com/office/drawing/2014/main" id="{4B39CEF2-BB61-453E-BBC1-3BC955739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0586" y="3503610"/>
            <a:ext cx="3428426" cy="2279903"/>
          </a:xfrm>
          <a:prstGeom prst="rect">
            <a:avLst/>
          </a:prstGeom>
        </p:spPr>
      </p:pic>
      <p:pic>
        <p:nvPicPr>
          <p:cNvPr id="6" name="Picture 5" descr="A picture containing object, lamp, light&#10;&#10;Description automatically generated">
            <a:extLst>
              <a:ext uri="{FF2B5EF4-FFF2-40B4-BE49-F238E27FC236}">
                <a16:creationId xmlns:a16="http://schemas.microsoft.com/office/drawing/2014/main" id="{88F59286-F6ED-44DC-A359-BBC877D4F2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3398" y="3046074"/>
            <a:ext cx="5331801" cy="3629321"/>
          </a:xfrm>
          <a:prstGeom prst="rect">
            <a:avLst/>
          </a:prstGeom>
        </p:spPr>
      </p:pic>
      <p:sp>
        <p:nvSpPr>
          <p:cNvPr id="11" name="Title 5">
            <a:extLst>
              <a:ext uri="{FF2B5EF4-FFF2-40B4-BE49-F238E27FC236}">
                <a16:creationId xmlns:a16="http://schemas.microsoft.com/office/drawing/2014/main" id="{45C5B6EF-5395-7743-BBE3-AA1B9EF8CBCB}"/>
              </a:ext>
            </a:extLst>
          </p:cNvPr>
          <p:cNvSpPr txBox="1">
            <a:spLocks/>
          </p:cNvSpPr>
          <p:nvPr/>
        </p:nvSpPr>
        <p:spPr>
          <a:xfrm>
            <a:off x="646801" y="3871918"/>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ctr"/>
            <a:r>
              <a:rPr lang="en-US" dirty="0">
                <a:solidFill>
                  <a:srgbClr val="73337E"/>
                </a:solidFill>
              </a:rPr>
              <a:t>STORIES OF </a:t>
            </a:r>
            <a:br>
              <a:rPr lang="en-US" dirty="0">
                <a:solidFill>
                  <a:srgbClr val="73337E"/>
                </a:solidFill>
              </a:rPr>
            </a:br>
            <a:r>
              <a:rPr lang="en-US" dirty="0">
                <a:solidFill>
                  <a:srgbClr val="73337E"/>
                </a:solidFill>
              </a:rPr>
              <a:t>PROGRESS</a:t>
            </a:r>
          </a:p>
        </p:txBody>
      </p:sp>
      <p:pic>
        <p:nvPicPr>
          <p:cNvPr id="12" name="Screen Shot 2015-08-28 at 13.12.54.png">
            <a:extLst>
              <a:ext uri="{FF2B5EF4-FFF2-40B4-BE49-F238E27FC236}">
                <a16:creationId xmlns:a16="http://schemas.microsoft.com/office/drawing/2014/main" id="{4021D8BC-8652-402A-BEF0-E77FC9322243}"/>
              </a:ext>
            </a:extLst>
          </p:cNvPr>
          <p:cNvPicPr/>
          <p:nvPr/>
        </p:nvPicPr>
        <p:blipFill rotWithShape="1">
          <a:blip r:embed="rId7"/>
          <a:srcRect l="6604" t="1720" r="19003" b="2357"/>
          <a:stretch/>
        </p:blipFill>
        <p:spPr>
          <a:xfrm rot="16200000">
            <a:off x="8028474" y="3263232"/>
            <a:ext cx="1659399" cy="3025695"/>
          </a:xfrm>
          <a:prstGeom prst="rect">
            <a:avLst/>
          </a:prstGeom>
          <a:ln w="12700">
            <a:miter lim="400000"/>
          </a:ln>
        </p:spPr>
      </p:pic>
    </p:spTree>
    <p:extLst>
      <p:ext uri="{BB962C8B-B14F-4D97-AF65-F5344CB8AC3E}">
        <p14:creationId xmlns:p14="http://schemas.microsoft.com/office/powerpoint/2010/main" val="4047822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72CF85F2-32E8-D245-B777-D545D7270E16}"/>
              </a:ext>
            </a:extLst>
          </p:cNvPr>
          <p:cNvSpPr txBox="1">
            <a:spLocks/>
          </p:cNvSpPr>
          <p:nvPr/>
        </p:nvSpPr>
        <p:spPr>
          <a:xfrm>
            <a:off x="232410" y="100996"/>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Activity 2</a:t>
            </a:r>
          </a:p>
        </p:txBody>
      </p:sp>
      <p:sp>
        <p:nvSpPr>
          <p:cNvPr id="6" name="Rectangle: Rounded Corners 5">
            <a:extLst>
              <a:ext uri="{FF2B5EF4-FFF2-40B4-BE49-F238E27FC236}">
                <a16:creationId xmlns:a16="http://schemas.microsoft.com/office/drawing/2014/main" id="{59A91B87-3C27-4458-A2CF-4D01BFE66875}"/>
              </a:ext>
            </a:extLst>
          </p:cNvPr>
          <p:cNvSpPr/>
          <p:nvPr/>
        </p:nvSpPr>
        <p:spPr>
          <a:xfrm>
            <a:off x="250338" y="887233"/>
            <a:ext cx="11691324" cy="2541768"/>
          </a:xfrm>
          <a:custGeom>
            <a:avLst/>
            <a:gdLst>
              <a:gd name="connsiteX0" fmla="*/ 0 w 11691324"/>
              <a:gd name="connsiteY0" fmla="*/ 423636 h 2541768"/>
              <a:gd name="connsiteX1" fmla="*/ 423636 w 11691324"/>
              <a:gd name="connsiteY1" fmla="*/ 0 h 2541768"/>
              <a:gd name="connsiteX2" fmla="*/ 1211257 w 11691324"/>
              <a:gd name="connsiteY2" fmla="*/ 0 h 2541768"/>
              <a:gd name="connsiteX3" fmla="*/ 1890437 w 11691324"/>
              <a:gd name="connsiteY3" fmla="*/ 0 h 2541768"/>
              <a:gd name="connsiteX4" fmla="*/ 2135855 w 11691324"/>
              <a:gd name="connsiteY4" fmla="*/ 0 h 2541768"/>
              <a:gd name="connsiteX5" fmla="*/ 2489713 w 11691324"/>
              <a:gd name="connsiteY5" fmla="*/ 0 h 2541768"/>
              <a:gd name="connsiteX6" fmla="*/ 3168893 w 11691324"/>
              <a:gd name="connsiteY6" fmla="*/ 0 h 2541768"/>
              <a:gd name="connsiteX7" fmla="*/ 3522752 w 11691324"/>
              <a:gd name="connsiteY7" fmla="*/ 0 h 2541768"/>
              <a:gd name="connsiteX8" fmla="*/ 4093491 w 11691324"/>
              <a:gd name="connsiteY8" fmla="*/ 0 h 2541768"/>
              <a:gd name="connsiteX9" fmla="*/ 4338910 w 11691324"/>
              <a:gd name="connsiteY9" fmla="*/ 0 h 2541768"/>
              <a:gd name="connsiteX10" fmla="*/ 4909649 w 11691324"/>
              <a:gd name="connsiteY10" fmla="*/ 0 h 2541768"/>
              <a:gd name="connsiteX11" fmla="*/ 5480389 w 11691324"/>
              <a:gd name="connsiteY11" fmla="*/ 0 h 2541768"/>
              <a:gd name="connsiteX12" fmla="*/ 6159569 w 11691324"/>
              <a:gd name="connsiteY12" fmla="*/ 0 h 2541768"/>
              <a:gd name="connsiteX13" fmla="*/ 6404987 w 11691324"/>
              <a:gd name="connsiteY13" fmla="*/ 0 h 2541768"/>
              <a:gd name="connsiteX14" fmla="*/ 6975726 w 11691324"/>
              <a:gd name="connsiteY14" fmla="*/ 0 h 2541768"/>
              <a:gd name="connsiteX15" fmla="*/ 7763347 w 11691324"/>
              <a:gd name="connsiteY15" fmla="*/ 0 h 2541768"/>
              <a:gd name="connsiteX16" fmla="*/ 8225646 w 11691324"/>
              <a:gd name="connsiteY16" fmla="*/ 0 h 2541768"/>
              <a:gd name="connsiteX17" fmla="*/ 8904826 w 11691324"/>
              <a:gd name="connsiteY17" fmla="*/ 0 h 2541768"/>
              <a:gd name="connsiteX18" fmla="*/ 9475566 w 11691324"/>
              <a:gd name="connsiteY18" fmla="*/ 0 h 2541768"/>
              <a:gd name="connsiteX19" fmla="*/ 10154746 w 11691324"/>
              <a:gd name="connsiteY19" fmla="*/ 0 h 2541768"/>
              <a:gd name="connsiteX20" fmla="*/ 11267688 w 11691324"/>
              <a:gd name="connsiteY20" fmla="*/ 0 h 2541768"/>
              <a:gd name="connsiteX21" fmla="*/ 11691324 w 11691324"/>
              <a:gd name="connsiteY21" fmla="*/ 423636 h 2541768"/>
              <a:gd name="connsiteX22" fmla="*/ 11691324 w 11691324"/>
              <a:gd name="connsiteY22" fmla="*/ 1005413 h 2541768"/>
              <a:gd name="connsiteX23" fmla="*/ 11691324 w 11691324"/>
              <a:gd name="connsiteY23" fmla="*/ 1553300 h 2541768"/>
              <a:gd name="connsiteX24" fmla="*/ 11691324 w 11691324"/>
              <a:gd name="connsiteY24" fmla="*/ 2118132 h 2541768"/>
              <a:gd name="connsiteX25" fmla="*/ 11267688 w 11691324"/>
              <a:gd name="connsiteY25" fmla="*/ 2541768 h 2541768"/>
              <a:gd name="connsiteX26" fmla="*/ 10913829 w 11691324"/>
              <a:gd name="connsiteY26" fmla="*/ 2541768 h 2541768"/>
              <a:gd name="connsiteX27" fmla="*/ 10668411 w 11691324"/>
              <a:gd name="connsiteY27" fmla="*/ 2541768 h 2541768"/>
              <a:gd name="connsiteX28" fmla="*/ 10097672 w 11691324"/>
              <a:gd name="connsiteY28" fmla="*/ 2541768 h 2541768"/>
              <a:gd name="connsiteX29" fmla="*/ 9852254 w 11691324"/>
              <a:gd name="connsiteY29" fmla="*/ 2541768 h 2541768"/>
              <a:gd name="connsiteX30" fmla="*/ 9606836 w 11691324"/>
              <a:gd name="connsiteY30" fmla="*/ 2541768 h 2541768"/>
              <a:gd name="connsiteX31" fmla="*/ 9036096 w 11691324"/>
              <a:gd name="connsiteY31" fmla="*/ 2541768 h 2541768"/>
              <a:gd name="connsiteX32" fmla="*/ 8248476 w 11691324"/>
              <a:gd name="connsiteY32" fmla="*/ 2541768 h 2541768"/>
              <a:gd name="connsiteX33" fmla="*/ 7460855 w 11691324"/>
              <a:gd name="connsiteY33" fmla="*/ 2541768 h 2541768"/>
              <a:gd name="connsiteX34" fmla="*/ 7106996 w 11691324"/>
              <a:gd name="connsiteY34" fmla="*/ 2541768 h 2541768"/>
              <a:gd name="connsiteX35" fmla="*/ 6427816 w 11691324"/>
              <a:gd name="connsiteY35" fmla="*/ 2541768 h 2541768"/>
              <a:gd name="connsiteX36" fmla="*/ 5640196 w 11691324"/>
              <a:gd name="connsiteY36" fmla="*/ 2541768 h 2541768"/>
              <a:gd name="connsiteX37" fmla="*/ 4852575 w 11691324"/>
              <a:gd name="connsiteY37" fmla="*/ 2541768 h 2541768"/>
              <a:gd name="connsiteX38" fmla="*/ 4607157 w 11691324"/>
              <a:gd name="connsiteY38" fmla="*/ 2541768 h 2541768"/>
              <a:gd name="connsiteX39" fmla="*/ 4036418 w 11691324"/>
              <a:gd name="connsiteY39" fmla="*/ 2541768 h 2541768"/>
              <a:gd name="connsiteX40" fmla="*/ 3791000 w 11691324"/>
              <a:gd name="connsiteY40" fmla="*/ 2541768 h 2541768"/>
              <a:gd name="connsiteX41" fmla="*/ 3220260 w 11691324"/>
              <a:gd name="connsiteY41" fmla="*/ 2541768 h 2541768"/>
              <a:gd name="connsiteX42" fmla="*/ 2757961 w 11691324"/>
              <a:gd name="connsiteY42" fmla="*/ 2541768 h 2541768"/>
              <a:gd name="connsiteX43" fmla="*/ 2078781 w 11691324"/>
              <a:gd name="connsiteY43" fmla="*/ 2541768 h 2541768"/>
              <a:gd name="connsiteX44" fmla="*/ 1291160 w 11691324"/>
              <a:gd name="connsiteY44" fmla="*/ 2541768 h 2541768"/>
              <a:gd name="connsiteX45" fmla="*/ 423636 w 11691324"/>
              <a:gd name="connsiteY45" fmla="*/ 2541768 h 2541768"/>
              <a:gd name="connsiteX46" fmla="*/ 0 w 11691324"/>
              <a:gd name="connsiteY46" fmla="*/ 2118132 h 2541768"/>
              <a:gd name="connsiteX47" fmla="*/ 0 w 11691324"/>
              <a:gd name="connsiteY47" fmla="*/ 1570245 h 2541768"/>
              <a:gd name="connsiteX48" fmla="*/ 0 w 11691324"/>
              <a:gd name="connsiteY48" fmla="*/ 1022358 h 2541768"/>
              <a:gd name="connsiteX49" fmla="*/ 0 w 11691324"/>
              <a:gd name="connsiteY49" fmla="*/ 423636 h 25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691324" h="2541768" extrusionOk="0">
                <a:moveTo>
                  <a:pt x="0" y="423636"/>
                </a:moveTo>
                <a:cubicBezTo>
                  <a:pt x="-19431" y="163076"/>
                  <a:pt x="156315" y="-21280"/>
                  <a:pt x="423636" y="0"/>
                </a:cubicBezTo>
                <a:cubicBezTo>
                  <a:pt x="811619" y="-22286"/>
                  <a:pt x="998994" y="73076"/>
                  <a:pt x="1211257" y="0"/>
                </a:cubicBezTo>
                <a:cubicBezTo>
                  <a:pt x="1423520" y="-73076"/>
                  <a:pt x="1751081" y="63611"/>
                  <a:pt x="1890437" y="0"/>
                </a:cubicBezTo>
                <a:cubicBezTo>
                  <a:pt x="2029793" y="-63611"/>
                  <a:pt x="2077424" y="19448"/>
                  <a:pt x="2135855" y="0"/>
                </a:cubicBezTo>
                <a:cubicBezTo>
                  <a:pt x="2194286" y="-19448"/>
                  <a:pt x="2388760" y="18161"/>
                  <a:pt x="2489713" y="0"/>
                </a:cubicBezTo>
                <a:cubicBezTo>
                  <a:pt x="2590666" y="-18161"/>
                  <a:pt x="2907470" y="81172"/>
                  <a:pt x="3168893" y="0"/>
                </a:cubicBezTo>
                <a:cubicBezTo>
                  <a:pt x="3430316" y="-81172"/>
                  <a:pt x="3438176" y="25730"/>
                  <a:pt x="3522752" y="0"/>
                </a:cubicBezTo>
                <a:cubicBezTo>
                  <a:pt x="3607328" y="-25730"/>
                  <a:pt x="3836772" y="10643"/>
                  <a:pt x="4093491" y="0"/>
                </a:cubicBezTo>
                <a:cubicBezTo>
                  <a:pt x="4350210" y="-10643"/>
                  <a:pt x="4289263" y="11332"/>
                  <a:pt x="4338910" y="0"/>
                </a:cubicBezTo>
                <a:cubicBezTo>
                  <a:pt x="4388557" y="-11332"/>
                  <a:pt x="4777292" y="13839"/>
                  <a:pt x="4909649" y="0"/>
                </a:cubicBezTo>
                <a:cubicBezTo>
                  <a:pt x="5042006" y="-13839"/>
                  <a:pt x="5285894" y="12886"/>
                  <a:pt x="5480389" y="0"/>
                </a:cubicBezTo>
                <a:cubicBezTo>
                  <a:pt x="5674884" y="-12886"/>
                  <a:pt x="5995318" y="44198"/>
                  <a:pt x="6159569" y="0"/>
                </a:cubicBezTo>
                <a:cubicBezTo>
                  <a:pt x="6323820" y="-44198"/>
                  <a:pt x="6332231" y="20469"/>
                  <a:pt x="6404987" y="0"/>
                </a:cubicBezTo>
                <a:cubicBezTo>
                  <a:pt x="6477743" y="-20469"/>
                  <a:pt x="6782595" y="55981"/>
                  <a:pt x="6975726" y="0"/>
                </a:cubicBezTo>
                <a:cubicBezTo>
                  <a:pt x="7168857" y="-55981"/>
                  <a:pt x="7448932" y="54256"/>
                  <a:pt x="7763347" y="0"/>
                </a:cubicBezTo>
                <a:cubicBezTo>
                  <a:pt x="8077762" y="-54256"/>
                  <a:pt x="8056412" y="3502"/>
                  <a:pt x="8225646" y="0"/>
                </a:cubicBezTo>
                <a:cubicBezTo>
                  <a:pt x="8394880" y="-3502"/>
                  <a:pt x="8655100" y="1785"/>
                  <a:pt x="8904826" y="0"/>
                </a:cubicBezTo>
                <a:cubicBezTo>
                  <a:pt x="9154552" y="-1785"/>
                  <a:pt x="9243923" y="48937"/>
                  <a:pt x="9475566" y="0"/>
                </a:cubicBezTo>
                <a:cubicBezTo>
                  <a:pt x="9707209" y="-48937"/>
                  <a:pt x="9954300" y="53837"/>
                  <a:pt x="10154746" y="0"/>
                </a:cubicBezTo>
                <a:cubicBezTo>
                  <a:pt x="10355192" y="-53837"/>
                  <a:pt x="10867720" y="3184"/>
                  <a:pt x="11267688" y="0"/>
                </a:cubicBezTo>
                <a:cubicBezTo>
                  <a:pt x="11458701" y="43088"/>
                  <a:pt x="11725907" y="176023"/>
                  <a:pt x="11691324" y="423636"/>
                </a:cubicBezTo>
                <a:cubicBezTo>
                  <a:pt x="11713771" y="708574"/>
                  <a:pt x="11668798" y="755818"/>
                  <a:pt x="11691324" y="1005413"/>
                </a:cubicBezTo>
                <a:cubicBezTo>
                  <a:pt x="11713850" y="1255008"/>
                  <a:pt x="11690014" y="1315500"/>
                  <a:pt x="11691324" y="1553300"/>
                </a:cubicBezTo>
                <a:cubicBezTo>
                  <a:pt x="11692634" y="1791100"/>
                  <a:pt x="11634267" y="1920977"/>
                  <a:pt x="11691324" y="2118132"/>
                </a:cubicBezTo>
                <a:cubicBezTo>
                  <a:pt x="11669822" y="2354082"/>
                  <a:pt x="11492439" y="2530057"/>
                  <a:pt x="11267688" y="2541768"/>
                </a:cubicBezTo>
                <a:cubicBezTo>
                  <a:pt x="11127416" y="2547849"/>
                  <a:pt x="11069690" y="2511535"/>
                  <a:pt x="10913829" y="2541768"/>
                </a:cubicBezTo>
                <a:cubicBezTo>
                  <a:pt x="10757968" y="2572001"/>
                  <a:pt x="10751630" y="2529963"/>
                  <a:pt x="10668411" y="2541768"/>
                </a:cubicBezTo>
                <a:cubicBezTo>
                  <a:pt x="10585192" y="2553573"/>
                  <a:pt x="10317519" y="2495818"/>
                  <a:pt x="10097672" y="2541768"/>
                </a:cubicBezTo>
                <a:cubicBezTo>
                  <a:pt x="9877825" y="2587718"/>
                  <a:pt x="9913681" y="2520674"/>
                  <a:pt x="9852254" y="2541768"/>
                </a:cubicBezTo>
                <a:cubicBezTo>
                  <a:pt x="9790827" y="2562862"/>
                  <a:pt x="9702614" y="2523301"/>
                  <a:pt x="9606836" y="2541768"/>
                </a:cubicBezTo>
                <a:cubicBezTo>
                  <a:pt x="9511058" y="2560235"/>
                  <a:pt x="9250457" y="2506311"/>
                  <a:pt x="9036096" y="2541768"/>
                </a:cubicBezTo>
                <a:cubicBezTo>
                  <a:pt x="8821735" y="2577225"/>
                  <a:pt x="8494049" y="2524153"/>
                  <a:pt x="8248476" y="2541768"/>
                </a:cubicBezTo>
                <a:cubicBezTo>
                  <a:pt x="8002903" y="2559383"/>
                  <a:pt x="7674383" y="2537746"/>
                  <a:pt x="7460855" y="2541768"/>
                </a:cubicBezTo>
                <a:cubicBezTo>
                  <a:pt x="7247327" y="2545790"/>
                  <a:pt x="7263524" y="2511498"/>
                  <a:pt x="7106996" y="2541768"/>
                </a:cubicBezTo>
                <a:cubicBezTo>
                  <a:pt x="6950468" y="2572038"/>
                  <a:pt x="6613019" y="2520224"/>
                  <a:pt x="6427816" y="2541768"/>
                </a:cubicBezTo>
                <a:cubicBezTo>
                  <a:pt x="6242613" y="2563312"/>
                  <a:pt x="5964272" y="2476904"/>
                  <a:pt x="5640196" y="2541768"/>
                </a:cubicBezTo>
                <a:cubicBezTo>
                  <a:pt x="5316120" y="2606632"/>
                  <a:pt x="5138429" y="2492327"/>
                  <a:pt x="4852575" y="2541768"/>
                </a:cubicBezTo>
                <a:cubicBezTo>
                  <a:pt x="4566721" y="2591209"/>
                  <a:pt x="4705060" y="2538384"/>
                  <a:pt x="4607157" y="2541768"/>
                </a:cubicBezTo>
                <a:cubicBezTo>
                  <a:pt x="4509254" y="2545152"/>
                  <a:pt x="4292994" y="2510042"/>
                  <a:pt x="4036418" y="2541768"/>
                </a:cubicBezTo>
                <a:cubicBezTo>
                  <a:pt x="3779842" y="2573494"/>
                  <a:pt x="3897338" y="2514699"/>
                  <a:pt x="3791000" y="2541768"/>
                </a:cubicBezTo>
                <a:cubicBezTo>
                  <a:pt x="3684662" y="2568837"/>
                  <a:pt x="3385315" y="2482772"/>
                  <a:pt x="3220260" y="2541768"/>
                </a:cubicBezTo>
                <a:cubicBezTo>
                  <a:pt x="3055205" y="2600764"/>
                  <a:pt x="2907980" y="2533528"/>
                  <a:pt x="2757961" y="2541768"/>
                </a:cubicBezTo>
                <a:cubicBezTo>
                  <a:pt x="2607942" y="2550008"/>
                  <a:pt x="2370122" y="2475453"/>
                  <a:pt x="2078781" y="2541768"/>
                </a:cubicBezTo>
                <a:cubicBezTo>
                  <a:pt x="1787440" y="2608083"/>
                  <a:pt x="1567891" y="2480646"/>
                  <a:pt x="1291160" y="2541768"/>
                </a:cubicBezTo>
                <a:cubicBezTo>
                  <a:pt x="1014429" y="2602890"/>
                  <a:pt x="675271" y="2438494"/>
                  <a:pt x="423636" y="2541768"/>
                </a:cubicBezTo>
                <a:cubicBezTo>
                  <a:pt x="187373" y="2556837"/>
                  <a:pt x="-42410" y="2367458"/>
                  <a:pt x="0" y="2118132"/>
                </a:cubicBezTo>
                <a:cubicBezTo>
                  <a:pt x="-51579" y="1890347"/>
                  <a:pt x="5011" y="1791357"/>
                  <a:pt x="0" y="1570245"/>
                </a:cubicBezTo>
                <a:cubicBezTo>
                  <a:pt x="-5011" y="1349133"/>
                  <a:pt x="41865" y="1272596"/>
                  <a:pt x="0" y="1022358"/>
                </a:cubicBezTo>
                <a:cubicBezTo>
                  <a:pt x="-41865" y="772120"/>
                  <a:pt x="14944" y="602293"/>
                  <a:pt x="0" y="423636"/>
                </a:cubicBezTo>
                <a:close/>
              </a:path>
            </a:pathLst>
          </a:custGeom>
          <a:no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620"/>
              </a:spcAft>
            </a:pPr>
            <a:r>
              <a:rPr lang="en-IE"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Zambia</a:t>
            </a:r>
            <a:endParaRPr lang="en-IE"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1620"/>
              </a:spcAft>
            </a:pPr>
            <a:r>
              <a:rPr lang="en-IE"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Location:</a:t>
            </a:r>
            <a:r>
              <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Southern Africa         	</a:t>
            </a:r>
            <a:r>
              <a:rPr lang="en-IE"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Population:</a:t>
            </a:r>
            <a:r>
              <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18.4 million</a:t>
            </a:r>
            <a:endParaRPr lang="en-IE"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1000"/>
              </a:spcAft>
            </a:pPr>
            <a:r>
              <a:rPr lang="en-IE"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Story of progress:  </a:t>
            </a:r>
            <a:r>
              <a:rPr lang="en-I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Ireland supported the development of a system to send text messages to disadvantaged families with important information about healthy eating.  </a:t>
            </a:r>
            <a:endParaRPr lang="en-IE" sz="1800" dirty="0">
              <a:effectLst/>
              <a:latin typeface="Calibri" panose="020F0502020204030204" pitchFamily="34" charset="0"/>
              <a:ea typeface="Times New Roman" panose="02020603050405020304" pitchFamily="18" charset="0"/>
            </a:endParaRPr>
          </a:p>
        </p:txBody>
      </p:sp>
      <p:sp>
        <p:nvSpPr>
          <p:cNvPr id="2" name="TextBox 1">
            <a:extLst>
              <a:ext uri="{FF2B5EF4-FFF2-40B4-BE49-F238E27FC236}">
                <a16:creationId xmlns:a16="http://schemas.microsoft.com/office/drawing/2014/main" id="{3C353329-DD02-4BF3-9CAE-FF4A87E26ADC}"/>
              </a:ext>
            </a:extLst>
          </p:cNvPr>
          <p:cNvSpPr txBox="1"/>
          <p:nvPr/>
        </p:nvSpPr>
        <p:spPr>
          <a:xfrm>
            <a:off x="697212" y="6464356"/>
            <a:ext cx="4770138" cy="307777"/>
          </a:xfrm>
          <a:prstGeom prst="rect">
            <a:avLst/>
          </a:prstGeom>
          <a:noFill/>
        </p:spPr>
        <p:txBody>
          <a:bodyPr wrap="square" rtlCol="0">
            <a:spAutoFit/>
          </a:bodyPr>
          <a:lstStyle/>
          <a:p>
            <a:r>
              <a:rPr lang="en-IE" sz="1400" dirty="0">
                <a:solidFill>
                  <a:schemeClr val="tx2"/>
                </a:solidFill>
              </a:rPr>
              <a:t>Slide 2 of 5 | Stories of progress</a:t>
            </a:r>
            <a:endParaRPr lang="en-IE" sz="1100" dirty="0">
              <a:solidFill>
                <a:schemeClr val="tx2"/>
              </a:solidFill>
            </a:endParaRPr>
          </a:p>
        </p:txBody>
      </p:sp>
      <p:pic>
        <p:nvPicPr>
          <p:cNvPr id="9" name="Picture 4" descr="Goal 17: Partnerships for the Goals | The Worlds Largest Lesson">
            <a:extLst>
              <a:ext uri="{FF2B5EF4-FFF2-40B4-BE49-F238E27FC236}">
                <a16:creationId xmlns:a16="http://schemas.microsoft.com/office/drawing/2014/main" id="{E06AB96C-2283-46F1-A628-760B2168E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0452" y="1360712"/>
            <a:ext cx="920384" cy="9203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con&#10;&#10;Description automatically generated">
            <a:extLst>
              <a:ext uri="{FF2B5EF4-FFF2-40B4-BE49-F238E27FC236}">
                <a16:creationId xmlns:a16="http://schemas.microsoft.com/office/drawing/2014/main" id="{E56C383F-161C-44AA-910F-F251CE8F7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4085" y="1360712"/>
            <a:ext cx="920384" cy="920384"/>
          </a:xfrm>
          <a:prstGeom prst="rect">
            <a:avLst/>
          </a:prstGeom>
        </p:spPr>
      </p:pic>
      <p:pic>
        <p:nvPicPr>
          <p:cNvPr id="5" name="Picture 4" descr="Icon&#10;&#10;Description automatically generated">
            <a:extLst>
              <a:ext uri="{FF2B5EF4-FFF2-40B4-BE49-F238E27FC236}">
                <a16:creationId xmlns:a16="http://schemas.microsoft.com/office/drawing/2014/main" id="{768C9E32-200A-4AE9-94C2-4C7C4C7394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1351" y="1360712"/>
            <a:ext cx="920384" cy="920384"/>
          </a:xfrm>
          <a:prstGeom prst="rect">
            <a:avLst/>
          </a:prstGeom>
        </p:spPr>
      </p:pic>
      <p:sp>
        <p:nvSpPr>
          <p:cNvPr id="16" name="Rectangle: Rounded Corners 15">
            <a:extLst>
              <a:ext uri="{FF2B5EF4-FFF2-40B4-BE49-F238E27FC236}">
                <a16:creationId xmlns:a16="http://schemas.microsoft.com/office/drawing/2014/main" id="{A3C6B047-43E8-4BBD-AFE6-442466F20F66}"/>
              </a:ext>
            </a:extLst>
          </p:cNvPr>
          <p:cNvSpPr/>
          <p:nvPr/>
        </p:nvSpPr>
        <p:spPr>
          <a:xfrm>
            <a:off x="250338" y="3612633"/>
            <a:ext cx="11691324" cy="2541768"/>
          </a:xfrm>
          <a:custGeom>
            <a:avLst/>
            <a:gdLst>
              <a:gd name="connsiteX0" fmla="*/ 0 w 11691324"/>
              <a:gd name="connsiteY0" fmla="*/ 423636 h 2541768"/>
              <a:gd name="connsiteX1" fmla="*/ 423636 w 11691324"/>
              <a:gd name="connsiteY1" fmla="*/ 0 h 2541768"/>
              <a:gd name="connsiteX2" fmla="*/ 994376 w 11691324"/>
              <a:gd name="connsiteY2" fmla="*/ 0 h 2541768"/>
              <a:gd name="connsiteX3" fmla="*/ 1348234 w 11691324"/>
              <a:gd name="connsiteY3" fmla="*/ 0 h 2541768"/>
              <a:gd name="connsiteX4" fmla="*/ 1810533 w 11691324"/>
              <a:gd name="connsiteY4" fmla="*/ 0 h 2541768"/>
              <a:gd name="connsiteX5" fmla="*/ 2055951 w 11691324"/>
              <a:gd name="connsiteY5" fmla="*/ 0 h 2541768"/>
              <a:gd name="connsiteX6" fmla="*/ 2518250 w 11691324"/>
              <a:gd name="connsiteY6" fmla="*/ 0 h 2541768"/>
              <a:gd name="connsiteX7" fmla="*/ 3305871 w 11691324"/>
              <a:gd name="connsiteY7" fmla="*/ 0 h 2541768"/>
              <a:gd name="connsiteX8" fmla="*/ 3876610 w 11691324"/>
              <a:gd name="connsiteY8" fmla="*/ 0 h 2541768"/>
              <a:gd name="connsiteX9" fmla="*/ 4447350 w 11691324"/>
              <a:gd name="connsiteY9" fmla="*/ 0 h 2541768"/>
              <a:gd name="connsiteX10" fmla="*/ 4692768 w 11691324"/>
              <a:gd name="connsiteY10" fmla="*/ 0 h 2541768"/>
              <a:gd name="connsiteX11" fmla="*/ 5371948 w 11691324"/>
              <a:gd name="connsiteY11" fmla="*/ 0 h 2541768"/>
              <a:gd name="connsiteX12" fmla="*/ 6051128 w 11691324"/>
              <a:gd name="connsiteY12" fmla="*/ 0 h 2541768"/>
              <a:gd name="connsiteX13" fmla="*/ 6513427 w 11691324"/>
              <a:gd name="connsiteY13" fmla="*/ 0 h 2541768"/>
              <a:gd name="connsiteX14" fmla="*/ 7301048 w 11691324"/>
              <a:gd name="connsiteY14" fmla="*/ 0 h 2541768"/>
              <a:gd name="connsiteX15" fmla="*/ 7763347 w 11691324"/>
              <a:gd name="connsiteY15" fmla="*/ 0 h 2541768"/>
              <a:gd name="connsiteX16" fmla="*/ 8334087 w 11691324"/>
              <a:gd name="connsiteY16" fmla="*/ 0 h 2541768"/>
              <a:gd name="connsiteX17" fmla="*/ 9013267 w 11691324"/>
              <a:gd name="connsiteY17" fmla="*/ 0 h 2541768"/>
              <a:gd name="connsiteX18" fmla="*/ 9584006 w 11691324"/>
              <a:gd name="connsiteY18" fmla="*/ 0 h 2541768"/>
              <a:gd name="connsiteX19" fmla="*/ 10154746 w 11691324"/>
              <a:gd name="connsiteY19" fmla="*/ 0 h 2541768"/>
              <a:gd name="connsiteX20" fmla="*/ 10400164 w 11691324"/>
              <a:gd name="connsiteY20" fmla="*/ 0 h 2541768"/>
              <a:gd name="connsiteX21" fmla="*/ 11267688 w 11691324"/>
              <a:gd name="connsiteY21" fmla="*/ 0 h 2541768"/>
              <a:gd name="connsiteX22" fmla="*/ 11691324 w 11691324"/>
              <a:gd name="connsiteY22" fmla="*/ 423636 h 2541768"/>
              <a:gd name="connsiteX23" fmla="*/ 11691324 w 11691324"/>
              <a:gd name="connsiteY23" fmla="*/ 1022358 h 2541768"/>
              <a:gd name="connsiteX24" fmla="*/ 11691324 w 11691324"/>
              <a:gd name="connsiteY24" fmla="*/ 1604135 h 2541768"/>
              <a:gd name="connsiteX25" fmla="*/ 11691324 w 11691324"/>
              <a:gd name="connsiteY25" fmla="*/ 2118132 h 2541768"/>
              <a:gd name="connsiteX26" fmla="*/ 11267688 w 11691324"/>
              <a:gd name="connsiteY26" fmla="*/ 2541768 h 2541768"/>
              <a:gd name="connsiteX27" fmla="*/ 11022270 w 11691324"/>
              <a:gd name="connsiteY27" fmla="*/ 2541768 h 2541768"/>
              <a:gd name="connsiteX28" fmla="*/ 10559971 w 11691324"/>
              <a:gd name="connsiteY28" fmla="*/ 2541768 h 2541768"/>
              <a:gd name="connsiteX29" fmla="*/ 10314553 w 11691324"/>
              <a:gd name="connsiteY29" fmla="*/ 2541768 h 2541768"/>
              <a:gd name="connsiteX30" fmla="*/ 9635373 w 11691324"/>
              <a:gd name="connsiteY30" fmla="*/ 2541768 h 2541768"/>
              <a:gd name="connsiteX31" fmla="*/ 9173074 w 11691324"/>
              <a:gd name="connsiteY31" fmla="*/ 2541768 h 2541768"/>
              <a:gd name="connsiteX32" fmla="*/ 8602334 w 11691324"/>
              <a:gd name="connsiteY32" fmla="*/ 2541768 h 2541768"/>
              <a:gd name="connsiteX33" fmla="*/ 8031595 w 11691324"/>
              <a:gd name="connsiteY33" fmla="*/ 2541768 h 2541768"/>
              <a:gd name="connsiteX34" fmla="*/ 7569296 w 11691324"/>
              <a:gd name="connsiteY34" fmla="*/ 2541768 h 2541768"/>
              <a:gd name="connsiteX35" fmla="*/ 7323878 w 11691324"/>
              <a:gd name="connsiteY35" fmla="*/ 2541768 h 2541768"/>
              <a:gd name="connsiteX36" fmla="*/ 6644697 w 11691324"/>
              <a:gd name="connsiteY36" fmla="*/ 2541768 h 2541768"/>
              <a:gd name="connsiteX37" fmla="*/ 5857077 w 11691324"/>
              <a:gd name="connsiteY37" fmla="*/ 2541768 h 2541768"/>
              <a:gd name="connsiteX38" fmla="*/ 5177897 w 11691324"/>
              <a:gd name="connsiteY38" fmla="*/ 2541768 h 2541768"/>
              <a:gd name="connsiteX39" fmla="*/ 4498717 w 11691324"/>
              <a:gd name="connsiteY39" fmla="*/ 2541768 h 2541768"/>
              <a:gd name="connsiteX40" fmla="*/ 3927977 w 11691324"/>
              <a:gd name="connsiteY40" fmla="*/ 2541768 h 2541768"/>
              <a:gd name="connsiteX41" fmla="*/ 3574118 w 11691324"/>
              <a:gd name="connsiteY41" fmla="*/ 2541768 h 2541768"/>
              <a:gd name="connsiteX42" fmla="*/ 3003379 w 11691324"/>
              <a:gd name="connsiteY42" fmla="*/ 2541768 h 2541768"/>
              <a:gd name="connsiteX43" fmla="*/ 2432639 w 11691324"/>
              <a:gd name="connsiteY43" fmla="*/ 2541768 h 2541768"/>
              <a:gd name="connsiteX44" fmla="*/ 2078781 w 11691324"/>
              <a:gd name="connsiteY44" fmla="*/ 2541768 h 2541768"/>
              <a:gd name="connsiteX45" fmla="*/ 1724922 w 11691324"/>
              <a:gd name="connsiteY45" fmla="*/ 2541768 h 2541768"/>
              <a:gd name="connsiteX46" fmla="*/ 1479504 w 11691324"/>
              <a:gd name="connsiteY46" fmla="*/ 2541768 h 2541768"/>
              <a:gd name="connsiteX47" fmla="*/ 1234086 w 11691324"/>
              <a:gd name="connsiteY47" fmla="*/ 2541768 h 2541768"/>
              <a:gd name="connsiteX48" fmla="*/ 423636 w 11691324"/>
              <a:gd name="connsiteY48" fmla="*/ 2541768 h 2541768"/>
              <a:gd name="connsiteX49" fmla="*/ 0 w 11691324"/>
              <a:gd name="connsiteY49" fmla="*/ 2118132 h 2541768"/>
              <a:gd name="connsiteX50" fmla="*/ 0 w 11691324"/>
              <a:gd name="connsiteY50" fmla="*/ 1587190 h 2541768"/>
              <a:gd name="connsiteX51" fmla="*/ 0 w 11691324"/>
              <a:gd name="connsiteY51" fmla="*/ 1056248 h 2541768"/>
              <a:gd name="connsiteX52" fmla="*/ 0 w 11691324"/>
              <a:gd name="connsiteY52" fmla="*/ 423636 h 25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91324" h="2541768" fill="none" extrusionOk="0">
                <a:moveTo>
                  <a:pt x="0" y="423636"/>
                </a:moveTo>
                <a:cubicBezTo>
                  <a:pt x="-16976" y="251392"/>
                  <a:pt x="167547" y="-9566"/>
                  <a:pt x="423636" y="0"/>
                </a:cubicBezTo>
                <a:cubicBezTo>
                  <a:pt x="614930" y="-59909"/>
                  <a:pt x="761482" y="11825"/>
                  <a:pt x="994376" y="0"/>
                </a:cubicBezTo>
                <a:cubicBezTo>
                  <a:pt x="1227270" y="-11825"/>
                  <a:pt x="1175051" y="42406"/>
                  <a:pt x="1348234" y="0"/>
                </a:cubicBezTo>
                <a:cubicBezTo>
                  <a:pt x="1521417" y="-42406"/>
                  <a:pt x="1628353" y="43994"/>
                  <a:pt x="1810533" y="0"/>
                </a:cubicBezTo>
                <a:cubicBezTo>
                  <a:pt x="1992713" y="-43994"/>
                  <a:pt x="1940601" y="28968"/>
                  <a:pt x="2055951" y="0"/>
                </a:cubicBezTo>
                <a:cubicBezTo>
                  <a:pt x="2171301" y="-28968"/>
                  <a:pt x="2359463" y="51574"/>
                  <a:pt x="2518250" y="0"/>
                </a:cubicBezTo>
                <a:cubicBezTo>
                  <a:pt x="2677037" y="-51574"/>
                  <a:pt x="3077465" y="6509"/>
                  <a:pt x="3305871" y="0"/>
                </a:cubicBezTo>
                <a:cubicBezTo>
                  <a:pt x="3534277" y="-6509"/>
                  <a:pt x="3610247" y="10930"/>
                  <a:pt x="3876610" y="0"/>
                </a:cubicBezTo>
                <a:cubicBezTo>
                  <a:pt x="4142973" y="-10930"/>
                  <a:pt x="4327888" y="60116"/>
                  <a:pt x="4447350" y="0"/>
                </a:cubicBezTo>
                <a:cubicBezTo>
                  <a:pt x="4566812" y="-60116"/>
                  <a:pt x="4592211" y="23427"/>
                  <a:pt x="4692768" y="0"/>
                </a:cubicBezTo>
                <a:cubicBezTo>
                  <a:pt x="4793325" y="-23427"/>
                  <a:pt x="5170520" y="28157"/>
                  <a:pt x="5371948" y="0"/>
                </a:cubicBezTo>
                <a:cubicBezTo>
                  <a:pt x="5573376" y="-28157"/>
                  <a:pt x="5835262" y="75360"/>
                  <a:pt x="6051128" y="0"/>
                </a:cubicBezTo>
                <a:cubicBezTo>
                  <a:pt x="6266994" y="-75360"/>
                  <a:pt x="6372988" y="11569"/>
                  <a:pt x="6513427" y="0"/>
                </a:cubicBezTo>
                <a:cubicBezTo>
                  <a:pt x="6653866" y="-11569"/>
                  <a:pt x="6957251" y="93466"/>
                  <a:pt x="7301048" y="0"/>
                </a:cubicBezTo>
                <a:cubicBezTo>
                  <a:pt x="7644845" y="-93466"/>
                  <a:pt x="7662413" y="51022"/>
                  <a:pt x="7763347" y="0"/>
                </a:cubicBezTo>
                <a:cubicBezTo>
                  <a:pt x="7864281" y="-51022"/>
                  <a:pt x="8135134" y="54550"/>
                  <a:pt x="8334087" y="0"/>
                </a:cubicBezTo>
                <a:cubicBezTo>
                  <a:pt x="8533040" y="-54550"/>
                  <a:pt x="8754929" y="12666"/>
                  <a:pt x="9013267" y="0"/>
                </a:cubicBezTo>
                <a:cubicBezTo>
                  <a:pt x="9271605" y="-12666"/>
                  <a:pt x="9467998" y="67617"/>
                  <a:pt x="9584006" y="0"/>
                </a:cubicBezTo>
                <a:cubicBezTo>
                  <a:pt x="9700014" y="-67617"/>
                  <a:pt x="9966787" y="56196"/>
                  <a:pt x="10154746" y="0"/>
                </a:cubicBezTo>
                <a:cubicBezTo>
                  <a:pt x="10342705" y="-56196"/>
                  <a:pt x="10296988" y="17843"/>
                  <a:pt x="10400164" y="0"/>
                </a:cubicBezTo>
                <a:cubicBezTo>
                  <a:pt x="10503340" y="-17843"/>
                  <a:pt x="10913399" y="82957"/>
                  <a:pt x="11267688" y="0"/>
                </a:cubicBezTo>
                <a:cubicBezTo>
                  <a:pt x="11475696" y="-18873"/>
                  <a:pt x="11686450" y="175616"/>
                  <a:pt x="11691324" y="423636"/>
                </a:cubicBezTo>
                <a:cubicBezTo>
                  <a:pt x="11722755" y="561287"/>
                  <a:pt x="11640317" y="834873"/>
                  <a:pt x="11691324" y="1022358"/>
                </a:cubicBezTo>
                <a:cubicBezTo>
                  <a:pt x="11742331" y="1209843"/>
                  <a:pt x="11658262" y="1378646"/>
                  <a:pt x="11691324" y="1604135"/>
                </a:cubicBezTo>
                <a:cubicBezTo>
                  <a:pt x="11724386" y="1829624"/>
                  <a:pt x="11636752" y="1866402"/>
                  <a:pt x="11691324" y="2118132"/>
                </a:cubicBezTo>
                <a:cubicBezTo>
                  <a:pt x="11664637" y="2292411"/>
                  <a:pt x="11496207" y="2501393"/>
                  <a:pt x="11267688" y="2541768"/>
                </a:cubicBezTo>
                <a:cubicBezTo>
                  <a:pt x="11155210" y="2555139"/>
                  <a:pt x="11086408" y="2537783"/>
                  <a:pt x="11022270" y="2541768"/>
                </a:cubicBezTo>
                <a:cubicBezTo>
                  <a:pt x="10958132" y="2545753"/>
                  <a:pt x="10709238" y="2523508"/>
                  <a:pt x="10559971" y="2541768"/>
                </a:cubicBezTo>
                <a:cubicBezTo>
                  <a:pt x="10410704" y="2560028"/>
                  <a:pt x="10391862" y="2514727"/>
                  <a:pt x="10314553" y="2541768"/>
                </a:cubicBezTo>
                <a:cubicBezTo>
                  <a:pt x="10237244" y="2568809"/>
                  <a:pt x="9922167" y="2540109"/>
                  <a:pt x="9635373" y="2541768"/>
                </a:cubicBezTo>
                <a:cubicBezTo>
                  <a:pt x="9348579" y="2543427"/>
                  <a:pt x="9281649" y="2525292"/>
                  <a:pt x="9173074" y="2541768"/>
                </a:cubicBezTo>
                <a:cubicBezTo>
                  <a:pt x="9064499" y="2558244"/>
                  <a:pt x="8769130" y="2492261"/>
                  <a:pt x="8602334" y="2541768"/>
                </a:cubicBezTo>
                <a:cubicBezTo>
                  <a:pt x="8435538" y="2591275"/>
                  <a:pt x="8219272" y="2519586"/>
                  <a:pt x="8031595" y="2541768"/>
                </a:cubicBezTo>
                <a:cubicBezTo>
                  <a:pt x="7843918" y="2563950"/>
                  <a:pt x="7749305" y="2516618"/>
                  <a:pt x="7569296" y="2541768"/>
                </a:cubicBezTo>
                <a:cubicBezTo>
                  <a:pt x="7389287" y="2566918"/>
                  <a:pt x="7417709" y="2532016"/>
                  <a:pt x="7323878" y="2541768"/>
                </a:cubicBezTo>
                <a:cubicBezTo>
                  <a:pt x="7230047" y="2551520"/>
                  <a:pt x="6829039" y="2488297"/>
                  <a:pt x="6644697" y="2541768"/>
                </a:cubicBezTo>
                <a:cubicBezTo>
                  <a:pt x="6460355" y="2595239"/>
                  <a:pt x="6149412" y="2457417"/>
                  <a:pt x="5857077" y="2541768"/>
                </a:cubicBezTo>
                <a:cubicBezTo>
                  <a:pt x="5564742" y="2626119"/>
                  <a:pt x="5401007" y="2509039"/>
                  <a:pt x="5177897" y="2541768"/>
                </a:cubicBezTo>
                <a:cubicBezTo>
                  <a:pt x="4954787" y="2574497"/>
                  <a:pt x="4698391" y="2463849"/>
                  <a:pt x="4498717" y="2541768"/>
                </a:cubicBezTo>
                <a:cubicBezTo>
                  <a:pt x="4299043" y="2619687"/>
                  <a:pt x="4083811" y="2497112"/>
                  <a:pt x="3927977" y="2541768"/>
                </a:cubicBezTo>
                <a:cubicBezTo>
                  <a:pt x="3772143" y="2586424"/>
                  <a:pt x="3748149" y="2509635"/>
                  <a:pt x="3574118" y="2541768"/>
                </a:cubicBezTo>
                <a:cubicBezTo>
                  <a:pt x="3400087" y="2573901"/>
                  <a:pt x="3154265" y="2533797"/>
                  <a:pt x="3003379" y="2541768"/>
                </a:cubicBezTo>
                <a:cubicBezTo>
                  <a:pt x="2852493" y="2549739"/>
                  <a:pt x="2664781" y="2486163"/>
                  <a:pt x="2432639" y="2541768"/>
                </a:cubicBezTo>
                <a:cubicBezTo>
                  <a:pt x="2200497" y="2597373"/>
                  <a:pt x="2199305" y="2530085"/>
                  <a:pt x="2078781" y="2541768"/>
                </a:cubicBezTo>
                <a:cubicBezTo>
                  <a:pt x="1958257" y="2553451"/>
                  <a:pt x="1838006" y="2502090"/>
                  <a:pt x="1724922" y="2541768"/>
                </a:cubicBezTo>
                <a:cubicBezTo>
                  <a:pt x="1611838" y="2581446"/>
                  <a:pt x="1539863" y="2538794"/>
                  <a:pt x="1479504" y="2541768"/>
                </a:cubicBezTo>
                <a:cubicBezTo>
                  <a:pt x="1419145" y="2544742"/>
                  <a:pt x="1317229" y="2532785"/>
                  <a:pt x="1234086" y="2541768"/>
                </a:cubicBezTo>
                <a:cubicBezTo>
                  <a:pt x="1150943" y="2550751"/>
                  <a:pt x="824202" y="2492716"/>
                  <a:pt x="423636" y="2541768"/>
                </a:cubicBezTo>
                <a:cubicBezTo>
                  <a:pt x="156106" y="2538716"/>
                  <a:pt x="-17520" y="2319577"/>
                  <a:pt x="0" y="2118132"/>
                </a:cubicBezTo>
                <a:cubicBezTo>
                  <a:pt x="-49972" y="1990398"/>
                  <a:pt x="9811" y="1693559"/>
                  <a:pt x="0" y="1587190"/>
                </a:cubicBezTo>
                <a:cubicBezTo>
                  <a:pt x="-9811" y="1480821"/>
                  <a:pt x="61059" y="1291460"/>
                  <a:pt x="0" y="1056248"/>
                </a:cubicBezTo>
                <a:cubicBezTo>
                  <a:pt x="-61059" y="821036"/>
                  <a:pt x="47367" y="566359"/>
                  <a:pt x="0" y="423636"/>
                </a:cubicBezTo>
                <a:close/>
              </a:path>
              <a:path w="11691324" h="2541768" stroke="0" extrusionOk="0">
                <a:moveTo>
                  <a:pt x="0" y="423636"/>
                </a:moveTo>
                <a:cubicBezTo>
                  <a:pt x="-19431" y="163076"/>
                  <a:pt x="156315" y="-21280"/>
                  <a:pt x="423636" y="0"/>
                </a:cubicBezTo>
                <a:cubicBezTo>
                  <a:pt x="811619" y="-22286"/>
                  <a:pt x="998994" y="73076"/>
                  <a:pt x="1211257" y="0"/>
                </a:cubicBezTo>
                <a:cubicBezTo>
                  <a:pt x="1423520" y="-73076"/>
                  <a:pt x="1751081" y="63611"/>
                  <a:pt x="1890437" y="0"/>
                </a:cubicBezTo>
                <a:cubicBezTo>
                  <a:pt x="2029793" y="-63611"/>
                  <a:pt x="2077424" y="19448"/>
                  <a:pt x="2135855" y="0"/>
                </a:cubicBezTo>
                <a:cubicBezTo>
                  <a:pt x="2194286" y="-19448"/>
                  <a:pt x="2388760" y="18161"/>
                  <a:pt x="2489713" y="0"/>
                </a:cubicBezTo>
                <a:cubicBezTo>
                  <a:pt x="2590666" y="-18161"/>
                  <a:pt x="2907470" y="81172"/>
                  <a:pt x="3168893" y="0"/>
                </a:cubicBezTo>
                <a:cubicBezTo>
                  <a:pt x="3430316" y="-81172"/>
                  <a:pt x="3438176" y="25730"/>
                  <a:pt x="3522752" y="0"/>
                </a:cubicBezTo>
                <a:cubicBezTo>
                  <a:pt x="3607328" y="-25730"/>
                  <a:pt x="3836772" y="10643"/>
                  <a:pt x="4093491" y="0"/>
                </a:cubicBezTo>
                <a:cubicBezTo>
                  <a:pt x="4350210" y="-10643"/>
                  <a:pt x="4289263" y="11332"/>
                  <a:pt x="4338910" y="0"/>
                </a:cubicBezTo>
                <a:cubicBezTo>
                  <a:pt x="4388557" y="-11332"/>
                  <a:pt x="4777292" y="13839"/>
                  <a:pt x="4909649" y="0"/>
                </a:cubicBezTo>
                <a:cubicBezTo>
                  <a:pt x="5042006" y="-13839"/>
                  <a:pt x="5285894" y="12886"/>
                  <a:pt x="5480389" y="0"/>
                </a:cubicBezTo>
                <a:cubicBezTo>
                  <a:pt x="5674884" y="-12886"/>
                  <a:pt x="5995318" y="44198"/>
                  <a:pt x="6159569" y="0"/>
                </a:cubicBezTo>
                <a:cubicBezTo>
                  <a:pt x="6323820" y="-44198"/>
                  <a:pt x="6332231" y="20469"/>
                  <a:pt x="6404987" y="0"/>
                </a:cubicBezTo>
                <a:cubicBezTo>
                  <a:pt x="6477743" y="-20469"/>
                  <a:pt x="6782595" y="55981"/>
                  <a:pt x="6975726" y="0"/>
                </a:cubicBezTo>
                <a:cubicBezTo>
                  <a:pt x="7168857" y="-55981"/>
                  <a:pt x="7448932" y="54256"/>
                  <a:pt x="7763347" y="0"/>
                </a:cubicBezTo>
                <a:cubicBezTo>
                  <a:pt x="8077762" y="-54256"/>
                  <a:pt x="8056412" y="3502"/>
                  <a:pt x="8225646" y="0"/>
                </a:cubicBezTo>
                <a:cubicBezTo>
                  <a:pt x="8394880" y="-3502"/>
                  <a:pt x="8655100" y="1785"/>
                  <a:pt x="8904826" y="0"/>
                </a:cubicBezTo>
                <a:cubicBezTo>
                  <a:pt x="9154552" y="-1785"/>
                  <a:pt x="9243923" y="48937"/>
                  <a:pt x="9475566" y="0"/>
                </a:cubicBezTo>
                <a:cubicBezTo>
                  <a:pt x="9707209" y="-48937"/>
                  <a:pt x="9954300" y="53837"/>
                  <a:pt x="10154746" y="0"/>
                </a:cubicBezTo>
                <a:cubicBezTo>
                  <a:pt x="10355192" y="-53837"/>
                  <a:pt x="10867720" y="3184"/>
                  <a:pt x="11267688" y="0"/>
                </a:cubicBezTo>
                <a:cubicBezTo>
                  <a:pt x="11458701" y="43088"/>
                  <a:pt x="11725907" y="176023"/>
                  <a:pt x="11691324" y="423636"/>
                </a:cubicBezTo>
                <a:cubicBezTo>
                  <a:pt x="11713771" y="708574"/>
                  <a:pt x="11668798" y="755818"/>
                  <a:pt x="11691324" y="1005413"/>
                </a:cubicBezTo>
                <a:cubicBezTo>
                  <a:pt x="11713850" y="1255008"/>
                  <a:pt x="11690014" y="1315500"/>
                  <a:pt x="11691324" y="1553300"/>
                </a:cubicBezTo>
                <a:cubicBezTo>
                  <a:pt x="11692634" y="1791100"/>
                  <a:pt x="11634267" y="1920977"/>
                  <a:pt x="11691324" y="2118132"/>
                </a:cubicBezTo>
                <a:cubicBezTo>
                  <a:pt x="11669822" y="2354082"/>
                  <a:pt x="11492439" y="2530057"/>
                  <a:pt x="11267688" y="2541768"/>
                </a:cubicBezTo>
                <a:cubicBezTo>
                  <a:pt x="11127416" y="2547849"/>
                  <a:pt x="11069690" y="2511535"/>
                  <a:pt x="10913829" y="2541768"/>
                </a:cubicBezTo>
                <a:cubicBezTo>
                  <a:pt x="10757968" y="2572001"/>
                  <a:pt x="10751630" y="2529963"/>
                  <a:pt x="10668411" y="2541768"/>
                </a:cubicBezTo>
                <a:cubicBezTo>
                  <a:pt x="10585192" y="2553573"/>
                  <a:pt x="10317519" y="2495818"/>
                  <a:pt x="10097672" y="2541768"/>
                </a:cubicBezTo>
                <a:cubicBezTo>
                  <a:pt x="9877825" y="2587718"/>
                  <a:pt x="9913681" y="2520674"/>
                  <a:pt x="9852254" y="2541768"/>
                </a:cubicBezTo>
                <a:cubicBezTo>
                  <a:pt x="9790827" y="2562862"/>
                  <a:pt x="9702614" y="2523301"/>
                  <a:pt x="9606836" y="2541768"/>
                </a:cubicBezTo>
                <a:cubicBezTo>
                  <a:pt x="9511058" y="2560235"/>
                  <a:pt x="9250457" y="2506311"/>
                  <a:pt x="9036096" y="2541768"/>
                </a:cubicBezTo>
                <a:cubicBezTo>
                  <a:pt x="8821735" y="2577225"/>
                  <a:pt x="8494049" y="2524153"/>
                  <a:pt x="8248476" y="2541768"/>
                </a:cubicBezTo>
                <a:cubicBezTo>
                  <a:pt x="8002903" y="2559383"/>
                  <a:pt x="7674383" y="2537746"/>
                  <a:pt x="7460855" y="2541768"/>
                </a:cubicBezTo>
                <a:cubicBezTo>
                  <a:pt x="7247327" y="2545790"/>
                  <a:pt x="7263524" y="2511498"/>
                  <a:pt x="7106996" y="2541768"/>
                </a:cubicBezTo>
                <a:cubicBezTo>
                  <a:pt x="6950468" y="2572038"/>
                  <a:pt x="6613019" y="2520224"/>
                  <a:pt x="6427816" y="2541768"/>
                </a:cubicBezTo>
                <a:cubicBezTo>
                  <a:pt x="6242613" y="2563312"/>
                  <a:pt x="5964272" y="2476904"/>
                  <a:pt x="5640196" y="2541768"/>
                </a:cubicBezTo>
                <a:cubicBezTo>
                  <a:pt x="5316120" y="2606632"/>
                  <a:pt x="5138429" y="2492327"/>
                  <a:pt x="4852575" y="2541768"/>
                </a:cubicBezTo>
                <a:cubicBezTo>
                  <a:pt x="4566721" y="2591209"/>
                  <a:pt x="4705060" y="2538384"/>
                  <a:pt x="4607157" y="2541768"/>
                </a:cubicBezTo>
                <a:cubicBezTo>
                  <a:pt x="4509254" y="2545152"/>
                  <a:pt x="4292994" y="2510042"/>
                  <a:pt x="4036418" y="2541768"/>
                </a:cubicBezTo>
                <a:cubicBezTo>
                  <a:pt x="3779842" y="2573494"/>
                  <a:pt x="3897338" y="2514699"/>
                  <a:pt x="3791000" y="2541768"/>
                </a:cubicBezTo>
                <a:cubicBezTo>
                  <a:pt x="3684662" y="2568837"/>
                  <a:pt x="3385315" y="2482772"/>
                  <a:pt x="3220260" y="2541768"/>
                </a:cubicBezTo>
                <a:cubicBezTo>
                  <a:pt x="3055205" y="2600764"/>
                  <a:pt x="2907980" y="2533528"/>
                  <a:pt x="2757961" y="2541768"/>
                </a:cubicBezTo>
                <a:cubicBezTo>
                  <a:pt x="2607942" y="2550008"/>
                  <a:pt x="2370122" y="2475453"/>
                  <a:pt x="2078781" y="2541768"/>
                </a:cubicBezTo>
                <a:cubicBezTo>
                  <a:pt x="1787440" y="2608083"/>
                  <a:pt x="1567891" y="2480646"/>
                  <a:pt x="1291160" y="2541768"/>
                </a:cubicBezTo>
                <a:cubicBezTo>
                  <a:pt x="1014429" y="2602890"/>
                  <a:pt x="675271" y="2438494"/>
                  <a:pt x="423636" y="2541768"/>
                </a:cubicBezTo>
                <a:cubicBezTo>
                  <a:pt x="187373" y="2556837"/>
                  <a:pt x="-42410" y="2367458"/>
                  <a:pt x="0" y="2118132"/>
                </a:cubicBezTo>
                <a:cubicBezTo>
                  <a:pt x="-51579" y="1890347"/>
                  <a:pt x="5011" y="1791357"/>
                  <a:pt x="0" y="1570245"/>
                </a:cubicBezTo>
                <a:cubicBezTo>
                  <a:pt x="-5011" y="1349133"/>
                  <a:pt x="41865" y="1272596"/>
                  <a:pt x="0" y="1022358"/>
                </a:cubicBezTo>
                <a:cubicBezTo>
                  <a:pt x="-41865" y="772120"/>
                  <a:pt x="14944" y="602293"/>
                  <a:pt x="0" y="423636"/>
                </a:cubicBezTo>
                <a:close/>
              </a:path>
            </a:pathLst>
          </a:custGeom>
          <a:solidFill>
            <a:schemeClr val="bg1"/>
          </a:solidFill>
          <a:ln w="38100">
            <a:solidFill>
              <a:srgbClr val="21396B"/>
            </a:solidFill>
            <a:prstDash val="sysDash"/>
            <a:extLst>
              <a:ext uri="{C807C97D-BFC1-408E-A445-0C87EB9F89A2}">
                <ask:lineSketchStyleProps xmlns:ask="http://schemas.microsoft.com/office/drawing/2018/sketchyshapes" sd="25269219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620"/>
              </a:spcAft>
            </a:pPr>
            <a:endParaRPr lang="en-IE"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1620"/>
              </a:spcAft>
            </a:pPr>
            <a:r>
              <a:rPr lang="en-IE"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Vietnam</a:t>
            </a:r>
            <a:endParaRPr lang="en-IE"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1620"/>
              </a:spcAft>
            </a:pPr>
            <a:r>
              <a:rPr lang="en-IE"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Location:</a:t>
            </a:r>
            <a:r>
              <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Southeast Asia		</a:t>
            </a:r>
            <a:r>
              <a:rPr lang="en-IE"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Population:</a:t>
            </a:r>
            <a:r>
              <a:rPr lang="en-IE"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97.3 million          </a:t>
            </a:r>
          </a:p>
          <a:p>
            <a:pPr>
              <a:lnSpc>
                <a:spcPct val="115000"/>
              </a:lnSpc>
              <a:spcAft>
                <a:spcPts val="1620"/>
              </a:spcAft>
            </a:pPr>
            <a:r>
              <a:rPr lang="en-IE"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Story of progress: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2020, Ireland repaired 16 schools damaged during typhoons (tropical storms with extremely strong winds and heavy rainfall) in central Vietnam.  </a:t>
            </a:r>
            <a:endParaRPr lang="en-IE" sz="1800" dirty="0">
              <a:effectLst/>
              <a:latin typeface="Calibri" panose="020F0502020204030204" pitchFamily="34" charset="0"/>
              <a:ea typeface="Times New Roman" panose="02020603050405020304" pitchFamily="18" charset="0"/>
            </a:endParaRPr>
          </a:p>
          <a:p>
            <a:pPr>
              <a:lnSpc>
                <a:spcPct val="115000"/>
              </a:lnSpc>
              <a:spcAft>
                <a:spcPts val="1620"/>
              </a:spcAft>
            </a:pPr>
            <a:endParaRPr lang="en-I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7" name="Picture 2" descr="Education – United Nations Sustainable Development">
            <a:extLst>
              <a:ext uri="{FF2B5EF4-FFF2-40B4-BE49-F238E27FC236}">
                <a16:creationId xmlns:a16="http://schemas.microsoft.com/office/drawing/2014/main" id="{6B161125-904E-46AE-9393-50CDFFF560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1351" y="4035603"/>
            <a:ext cx="920384" cy="920384"/>
          </a:xfrm>
          <a:custGeom>
            <a:avLst/>
            <a:gdLst>
              <a:gd name="connsiteX0" fmla="*/ 0 w 920384"/>
              <a:gd name="connsiteY0" fmla="*/ 0 h 920384"/>
              <a:gd name="connsiteX1" fmla="*/ 469396 w 920384"/>
              <a:gd name="connsiteY1" fmla="*/ 0 h 920384"/>
              <a:gd name="connsiteX2" fmla="*/ 920384 w 920384"/>
              <a:gd name="connsiteY2" fmla="*/ 0 h 920384"/>
              <a:gd name="connsiteX3" fmla="*/ 920384 w 920384"/>
              <a:gd name="connsiteY3" fmla="*/ 441784 h 920384"/>
              <a:gd name="connsiteX4" fmla="*/ 920384 w 920384"/>
              <a:gd name="connsiteY4" fmla="*/ 920384 h 920384"/>
              <a:gd name="connsiteX5" fmla="*/ 469396 w 920384"/>
              <a:gd name="connsiteY5" fmla="*/ 920384 h 920384"/>
              <a:gd name="connsiteX6" fmla="*/ 0 w 920384"/>
              <a:gd name="connsiteY6" fmla="*/ 920384 h 920384"/>
              <a:gd name="connsiteX7" fmla="*/ 0 w 920384"/>
              <a:gd name="connsiteY7" fmla="*/ 469396 h 920384"/>
              <a:gd name="connsiteX8" fmla="*/ 0 w 920384"/>
              <a:gd name="connsiteY8" fmla="*/ 0 h 92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384" h="920384" extrusionOk="0">
                <a:moveTo>
                  <a:pt x="0" y="0"/>
                </a:moveTo>
                <a:cubicBezTo>
                  <a:pt x="177640" y="-11420"/>
                  <a:pt x="331343" y="15253"/>
                  <a:pt x="469396" y="0"/>
                </a:cubicBezTo>
                <a:cubicBezTo>
                  <a:pt x="607449" y="-15253"/>
                  <a:pt x="785842" y="814"/>
                  <a:pt x="920384" y="0"/>
                </a:cubicBezTo>
                <a:cubicBezTo>
                  <a:pt x="927347" y="173832"/>
                  <a:pt x="928391" y="323832"/>
                  <a:pt x="920384" y="441784"/>
                </a:cubicBezTo>
                <a:cubicBezTo>
                  <a:pt x="912377" y="559736"/>
                  <a:pt x="901648" y="764217"/>
                  <a:pt x="920384" y="920384"/>
                </a:cubicBezTo>
                <a:cubicBezTo>
                  <a:pt x="795158" y="929437"/>
                  <a:pt x="666282" y="929280"/>
                  <a:pt x="469396" y="920384"/>
                </a:cubicBezTo>
                <a:cubicBezTo>
                  <a:pt x="272510" y="911488"/>
                  <a:pt x="129937" y="925070"/>
                  <a:pt x="0" y="920384"/>
                </a:cubicBezTo>
                <a:cubicBezTo>
                  <a:pt x="-2204" y="721446"/>
                  <a:pt x="21016" y="672864"/>
                  <a:pt x="0" y="469396"/>
                </a:cubicBezTo>
                <a:cubicBezTo>
                  <a:pt x="-21016" y="265928"/>
                  <a:pt x="-9252" y="157479"/>
                  <a:pt x="0" y="0"/>
                </a:cubicBezTo>
                <a:close/>
              </a:path>
            </a:pathLst>
          </a:custGeom>
          <a:noFill/>
          <a:ln w="28575">
            <a:noFill/>
            <a:prstDash val="sysDash"/>
            <a:extLst>
              <a:ext uri="{C807C97D-BFC1-408E-A445-0C87EB9F89A2}">
                <ask:lineSketchStyleProps xmlns:ask="http://schemas.microsoft.com/office/drawing/2018/sketchyshapes" sd="2956581894">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18" name="Picture 4" descr="Goal 17: Partnerships for the Goals | The Worlds Largest Lesson">
            <a:extLst>
              <a:ext uri="{FF2B5EF4-FFF2-40B4-BE49-F238E27FC236}">
                <a16:creationId xmlns:a16="http://schemas.microsoft.com/office/drawing/2014/main" id="{89BD7237-848C-4AD1-A41F-AD674F99A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0452" y="4035603"/>
            <a:ext cx="920384" cy="9203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con&#10;&#10;Description automatically generated">
            <a:extLst>
              <a:ext uri="{FF2B5EF4-FFF2-40B4-BE49-F238E27FC236}">
                <a16:creationId xmlns:a16="http://schemas.microsoft.com/office/drawing/2014/main" id="{A21A9FB0-76B7-45CF-8733-2CDCE31615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4085" y="4035603"/>
            <a:ext cx="920384" cy="920384"/>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A6D92EC4-1131-4400-91A0-798B64C1B0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7718" y="1360712"/>
            <a:ext cx="920384" cy="920384"/>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72EEA7D5-3564-4459-8CB9-27C7B69EAF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7718" y="4035603"/>
            <a:ext cx="920384" cy="920384"/>
          </a:xfrm>
          <a:prstGeom prst="rect">
            <a:avLst/>
          </a:prstGeom>
        </p:spPr>
      </p:pic>
    </p:spTree>
    <p:extLst>
      <p:ext uri="{BB962C8B-B14F-4D97-AF65-F5344CB8AC3E}">
        <p14:creationId xmlns:p14="http://schemas.microsoft.com/office/powerpoint/2010/main" val="946258110"/>
      </p:ext>
    </p:extLst>
  </p:cSld>
  <p:clrMapOvr>
    <a:masterClrMapping/>
  </p:clrMapOvr>
</p:sld>
</file>

<file path=ppt/theme/theme1.xml><?xml version="1.0" encoding="utf-8"?>
<a:theme xmlns:a="http://schemas.openxmlformats.org/drawingml/2006/main" name="Irish Aid OWIAA">
  <a:themeElements>
    <a:clrScheme name="OWIAA">
      <a:dk1>
        <a:srgbClr val="000000"/>
      </a:dk1>
      <a:lt1>
        <a:srgbClr val="FFFFFF"/>
      </a:lt1>
      <a:dk2>
        <a:srgbClr val="3E1B44"/>
      </a:dk2>
      <a:lt2>
        <a:srgbClr val="E7E6E6"/>
      </a:lt2>
      <a:accent1>
        <a:srgbClr val="E5167F"/>
      </a:accent1>
      <a:accent2>
        <a:srgbClr val="73337E"/>
      </a:accent2>
      <a:accent3>
        <a:srgbClr val="B70289"/>
      </a:accent3>
      <a:accent4>
        <a:srgbClr val="359DD2"/>
      </a:accent4>
      <a:accent5>
        <a:srgbClr val="D9A500"/>
      </a:accent5>
      <a:accent6>
        <a:srgbClr val="7CB91C"/>
      </a:accent6>
      <a:hlink>
        <a:srgbClr val="B70289"/>
      </a:hlink>
      <a:folHlink>
        <a:srgbClr val="E5167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ish Aid OWIAA" id="{DF8A5154-4732-524B-B4C3-A04C4E6C4216}" vid="{D9AA867F-E7C0-9143-85AC-3BEBA8BD3AAC}"/>
    </a:ext>
  </a:extLst>
</a:theme>
</file>

<file path=ppt/theme/theme2.xml><?xml version="1.0" encoding="utf-8"?>
<a:theme xmlns:a="http://schemas.openxmlformats.org/drawingml/2006/main" name="1_Irish Aid OWIAA">
  <a:themeElements>
    <a:clrScheme name="OWIAA">
      <a:dk1>
        <a:srgbClr val="000000"/>
      </a:dk1>
      <a:lt1>
        <a:srgbClr val="FFFFFF"/>
      </a:lt1>
      <a:dk2>
        <a:srgbClr val="3E1B44"/>
      </a:dk2>
      <a:lt2>
        <a:srgbClr val="E7E6E6"/>
      </a:lt2>
      <a:accent1>
        <a:srgbClr val="E5167F"/>
      </a:accent1>
      <a:accent2>
        <a:srgbClr val="73337E"/>
      </a:accent2>
      <a:accent3>
        <a:srgbClr val="B70289"/>
      </a:accent3>
      <a:accent4>
        <a:srgbClr val="359DD2"/>
      </a:accent4>
      <a:accent5>
        <a:srgbClr val="D9A500"/>
      </a:accent5>
      <a:accent6>
        <a:srgbClr val="7CB91C"/>
      </a:accent6>
      <a:hlink>
        <a:srgbClr val="B70289"/>
      </a:hlink>
      <a:folHlink>
        <a:srgbClr val="E5167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ish Aid OWIAA" id="{DF8A5154-4732-524B-B4C3-A04C4E6C4216}" vid="{D9AA867F-E7C0-9143-85AC-3BEBA8BD3AA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6170</TotalTime>
  <Words>4371</Words>
  <Application>Microsoft Office PowerPoint</Application>
  <PresentationFormat>Widescreen</PresentationFormat>
  <Paragraphs>352</Paragraphs>
  <Slides>15</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Trebuchet MS</vt:lpstr>
      <vt:lpstr>Wingdings</vt:lpstr>
      <vt:lpstr>Ziggurat HTF-Black</vt:lpstr>
      <vt:lpstr>Irish Aid OWIAA</vt:lpstr>
      <vt:lpstr>1_Irish Aid OWIAA</vt:lpstr>
      <vt:lpstr>PowerPoint Presentation</vt:lpstr>
      <vt:lpstr>Curriculum Links</vt:lpstr>
      <vt:lpstr>Lesson Content</vt:lpstr>
      <vt:lpstr>We are learning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World Irish Aid Award 2021</dc:title>
  <dc:creator>Gayle D'souza</dc:creator>
  <cp:lastModifiedBy>Ella Mulcahy</cp:lastModifiedBy>
  <cp:revision>219</cp:revision>
  <dcterms:created xsi:type="dcterms:W3CDTF">2020-09-22T16:50:24Z</dcterms:created>
  <dcterms:modified xsi:type="dcterms:W3CDTF">2022-01-07T15:22:09Z</dcterms:modified>
</cp:coreProperties>
</file>