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3"/>
  </p:notesMasterIdLst>
  <p:sldIdLst>
    <p:sldId id="1112" r:id="rId2"/>
    <p:sldId id="1100" r:id="rId3"/>
    <p:sldId id="1106" r:id="rId4"/>
    <p:sldId id="1110" r:id="rId5"/>
    <p:sldId id="1113" r:id="rId6"/>
    <p:sldId id="1094" r:id="rId7"/>
    <p:sldId id="1108" r:id="rId8"/>
    <p:sldId id="1115" r:id="rId9"/>
    <p:sldId id="1097" r:id="rId10"/>
    <p:sldId id="1116" r:id="rId11"/>
    <p:sldId id="110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la Cusack" initials="MC" lastIdx="52" clrIdx="0">
    <p:extLst>
      <p:ext uri="{19B8F6BF-5375-455C-9EA6-DF929625EA0E}">
        <p15:presenceInfo xmlns:p15="http://schemas.microsoft.com/office/powerpoint/2012/main" userId="983334ebc765570c" providerId="Windows Live"/>
      </p:ext>
    </p:extLst>
  </p:cmAuthor>
  <p:cmAuthor id="2" name="Terri Cole" initials="" lastIdx="0" clrIdx="1"/>
  <p:cmAuthor id="3" name="Ella Mulcahy" initials="EM" lastIdx="4" clrIdx="2">
    <p:extLst>
      <p:ext uri="{19B8F6BF-5375-455C-9EA6-DF929625EA0E}">
        <p15:presenceInfo xmlns:p15="http://schemas.microsoft.com/office/powerpoint/2012/main" userId="879b66b50f5dfbd9" providerId="Windows Live"/>
      </p:ext>
    </p:extLst>
  </p:cmAuthor>
  <p:cmAuthor id="4" name="Ella Mulcahy" initials="EM [2]" lastIdx="8" clrIdx="3">
    <p:extLst>
      <p:ext uri="{19B8F6BF-5375-455C-9EA6-DF929625EA0E}">
        <p15:presenceInfo xmlns:p15="http://schemas.microsoft.com/office/powerpoint/2012/main" userId="S-1-5-21-382674835-1827448492-2644236184-3125" providerId="AD"/>
      </p:ext>
    </p:extLst>
  </p:cmAuthor>
  <p:cmAuthor id="5" name="Intern 3" initials="I3" lastIdx="1" clrIdx="4">
    <p:extLst>
      <p:ext uri="{19B8F6BF-5375-455C-9EA6-DF929625EA0E}">
        <p15:presenceInfo xmlns:p15="http://schemas.microsoft.com/office/powerpoint/2012/main" userId="S-1-5-21-382674835-1827448492-2644236184-120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CBDA"/>
    <a:srgbClr val="B8028A"/>
    <a:srgbClr val="73337E"/>
    <a:srgbClr val="E5A3C7"/>
    <a:srgbClr val="179C4D"/>
    <a:srgbClr val="FAE398"/>
    <a:srgbClr val="F3E7ED"/>
    <a:srgbClr val="E4EBAF"/>
    <a:srgbClr val="7CB91C"/>
    <a:srgbClr val="DAA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99" autoAdjust="0"/>
    <p:restoredTop sz="25092" autoAdjust="0"/>
  </p:normalViewPr>
  <p:slideViewPr>
    <p:cSldViewPr snapToGrid="0">
      <p:cViewPr varScale="1">
        <p:scale>
          <a:sx n="22" d="100"/>
          <a:sy n="22" d="100"/>
        </p:scale>
        <p:origin x="2702" y="24"/>
      </p:cViewPr>
      <p:guideLst/>
    </p:cSldViewPr>
  </p:slideViewPr>
  <p:outlineViewPr>
    <p:cViewPr>
      <p:scale>
        <a:sx n="33" d="100"/>
        <a:sy n="33" d="100"/>
      </p:scale>
      <p:origin x="0" y="0"/>
    </p:cViewPr>
  </p:outlineViewPr>
  <p:notesTextViewPr>
    <p:cViewPr>
      <p:scale>
        <a:sx n="100" d="100"/>
        <a:sy n="100" d="100"/>
      </p:scale>
      <p:origin x="0" y="-29"/>
    </p:cViewPr>
  </p:notesText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2A73CE-36E8-42D8-AF9D-E15EAD0C3617}" type="datetimeFigureOut">
              <a:rPr lang="en-IE" smtClean="0"/>
              <a:t>07/01/2022</a:t>
            </a:fld>
            <a:endParaRPr lang="en-I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D419F4-D791-41E3-8F48-C57B6378CBDD}" type="slidenum">
              <a:rPr lang="en-IE" smtClean="0"/>
              <a:t>‹#›</a:t>
            </a:fld>
            <a:endParaRPr lang="en-IE" dirty="0"/>
          </a:p>
        </p:txBody>
      </p:sp>
    </p:spTree>
    <p:extLst>
      <p:ext uri="{BB962C8B-B14F-4D97-AF65-F5344CB8AC3E}">
        <p14:creationId xmlns:p14="http://schemas.microsoft.com/office/powerpoint/2010/main" val="3220060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ourworldirishaidaward.ie/"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irishaid.ie/teaching-and-learning/primary/" TargetMode="External"/><Relationship Id="rId4" Type="http://schemas.openxmlformats.org/officeDocument/2006/relationships/hyperlink" Target="mailto:ourworld@realnation.ie"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urworldirishaidawards.i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dgs.un.org/goal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globalgoals.org/"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p2hyORs83E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youtu.be/fpjIu2446PY"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Dear 3</a:t>
            </a:r>
            <a:r>
              <a:rPr lang="en-IE" sz="18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IE" sz="1800" dirty="0">
                <a:effectLst/>
                <a:latin typeface="Calibri" panose="020F0502020204030204" pitchFamily="34" charset="0"/>
                <a:ea typeface="Calibri" panose="020F0502020204030204" pitchFamily="34" charset="0"/>
                <a:cs typeface="Times New Roman" panose="02020603050405020304" pitchFamily="18" charset="0"/>
              </a:rPr>
              <a:t>-4</a:t>
            </a:r>
            <a:r>
              <a:rPr lang="en-IE"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IE" sz="1800" dirty="0">
                <a:effectLst/>
                <a:latin typeface="Calibri" panose="020F0502020204030204" pitchFamily="34" charset="0"/>
                <a:ea typeface="Calibri" panose="020F0502020204030204" pitchFamily="34" charset="0"/>
                <a:cs typeface="Times New Roman" panose="02020603050405020304" pitchFamily="18" charset="0"/>
              </a:rPr>
              <a:t> class teacher,</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Welcome to the first of four lessons for </a:t>
            </a:r>
            <a:r>
              <a:rPr lang="en-IE" sz="1800" dirty="0">
                <a:effectLst/>
                <a:latin typeface="Calibri" panose="020F0502020204030204" pitchFamily="34" charset="0"/>
                <a:ea typeface="Calibri" panose="020F0502020204030204" pitchFamily="34" charset="0"/>
                <a:cs typeface="Times New Roman" panose="02020603050405020304" pitchFamily="18" charset="0"/>
              </a:rPr>
              <a:t>3</a:t>
            </a:r>
            <a:r>
              <a:rPr lang="en-IE" sz="18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IE" sz="1800" dirty="0">
                <a:effectLst/>
                <a:latin typeface="Calibri" panose="020F0502020204030204" pitchFamily="34" charset="0"/>
                <a:ea typeface="Calibri" panose="020F0502020204030204" pitchFamily="34" charset="0"/>
                <a:cs typeface="Times New Roman" panose="02020603050405020304" pitchFamily="18" charset="0"/>
              </a:rPr>
              <a:t>-4</a:t>
            </a:r>
            <a:r>
              <a:rPr lang="en-IE"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effectLst/>
                <a:latin typeface="Calibri" panose="020F0502020204030204" pitchFamily="34" charset="0"/>
                <a:ea typeface="Calibri" panose="020F0502020204030204" pitchFamily="34" charset="0"/>
                <a:cs typeface="Times New Roman" panose="02020603050405020304" pitchFamily="18" charset="0"/>
              </a:rPr>
              <a:t>class available for the 2022 Our World Irish Aid Awards.*</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Irish Aid is the official overseas development cooperation programme of the Irish Government. The Government’s overseas development cooperation programme focuses on the realization of the United Nations Sustainable Development Goals with a specific emphasis on gender equality, reducing humanitarian need, supporting climate action, and strengthening governance in countries all around our world.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Our World Irish Aid Awards were established in 2005 to encourage primary aged pupils to learn about how Ireland, through the Irish Aid programme, is working on these issues with international organizations (like the United Nations and the European Union), with governments, non-governmental organizations (NGOs), and with communities of people.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are delighted that you have decided to take part in the Awards this year. You may have already engaged with the 2022 Our World Irish Aid Awards pupils’ magazine and you are now beginning the Our World Irish Aid Award lessons.  We hope that your class finds the activities and stories in the magazine and lessons engaging and fun and go on to generate and submit their own content for publication in our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Global Goal Getters online magazines by kids, for kids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EARLY SUBMISSIONS CLOSING DATE: 	Monday, 7</a:t>
            </a:r>
            <a:r>
              <a:rPr lang="en-IE" sz="1800" b="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IE" sz="1800" b="1" dirty="0">
                <a:effectLst/>
                <a:latin typeface="Calibri" panose="020F0502020204030204" pitchFamily="34" charset="0"/>
                <a:ea typeface="Calibri" panose="020F0502020204030204" pitchFamily="34" charset="0"/>
                <a:cs typeface="Times New Roman" panose="02020603050405020304" pitchFamily="18" charset="0"/>
              </a:rPr>
              <a:t> February 2022 </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School entries received on or before 7</a:t>
            </a:r>
            <a:r>
              <a:rPr lang="en-IE"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IE" sz="1800" dirty="0">
                <a:effectLst/>
                <a:latin typeface="Calibri" panose="020F0502020204030204" pitchFamily="34" charset="0"/>
                <a:ea typeface="Calibri" panose="020F0502020204030204" pitchFamily="34" charset="0"/>
                <a:cs typeface="Times New Roman" panose="02020603050405020304" pitchFamily="18" charset="0"/>
              </a:rPr>
              <a:t> February 2022 are in with a chance to win a box of sustainable art materials.</a:t>
            </a: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FINAL CLOSING DATE: 		Friday, 8</a:t>
            </a:r>
            <a:r>
              <a:rPr lang="en-IE" sz="1800" b="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IE" sz="1800" b="1" dirty="0">
                <a:effectLst/>
                <a:latin typeface="Calibri" panose="020F0502020204030204" pitchFamily="34" charset="0"/>
                <a:ea typeface="Calibri" panose="020F0502020204030204" pitchFamily="34" charset="0"/>
                <a:cs typeface="Times New Roman" panose="02020603050405020304" pitchFamily="18" charset="0"/>
              </a:rPr>
              <a:t> April 2022</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support, more details and information about how to submit pupil’s work for the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Global Goal Getters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online magazine </a:t>
            </a:r>
            <a:r>
              <a:rPr lang="en-GB" sz="1800" dirty="0">
                <a:effectLst/>
                <a:latin typeface="Calibri" panose="020F0502020204030204" pitchFamily="34" charset="0"/>
                <a:ea typeface="Calibri" panose="020F0502020204030204" pitchFamily="34" charset="0"/>
                <a:cs typeface="Times New Roman" panose="02020603050405020304" pitchFamily="18" charset="0"/>
              </a:rPr>
              <a:t>see</a:t>
            </a:r>
            <a:r>
              <a:rPr lang="en-IE" sz="1800" b="1" i="0" u="none" strike="noStrike" dirty="0">
                <a:solidFill>
                  <a:srgbClr val="000000"/>
                </a:solidFill>
                <a:effectLst/>
                <a:latin typeface="Calibri" panose="020F0502020204030204" pitchFamily="34" charset="0"/>
              </a:rPr>
              <a:t> </a:t>
            </a:r>
            <a:r>
              <a:rPr lang="en-IE" sz="1800" b="1" i="0" u="sng" strike="noStrike" dirty="0">
                <a:solidFill>
                  <a:srgbClr val="1155CC"/>
                </a:solidFill>
                <a:effectLst/>
                <a:latin typeface="Calibri" panose="020F0502020204030204" pitchFamily="34" charset="0"/>
                <a:hlinkClick r:id="rId3"/>
              </a:rPr>
              <a:t>www.ourworldirishaidawards.ie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All lessons are designed for approximately 45 minutes of class contact time. They are curriculum linked (see Slide 2) and classroom-ready, with minimal preparation required.  All that remains is for you to read through the teacher notes (available at the bottom of each slide when in ‘normal’ mode) and familiarise yourself with the animations (using ‘presenter’ mode) in advance of class.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rtl="0">
              <a:spcBef>
                <a:spcPts val="0"/>
              </a:spcBef>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Depending on your version of PowerPoint you may be able to view the slide notes while presenting, but don’t worry, if not, </a:t>
            </a:r>
            <a:r>
              <a:rPr lang="en-US" sz="1800" b="0" i="0" u="none" strike="noStrike" dirty="0">
                <a:solidFill>
                  <a:srgbClr val="000000"/>
                </a:solidFill>
                <a:effectLst/>
                <a:latin typeface="Calibri" panose="020F0502020204030204" pitchFamily="34" charset="0"/>
              </a:rPr>
              <a:t>you can access and print a pdf of the </a:t>
            </a:r>
            <a:r>
              <a:rPr lang="en-US" sz="1800" b="0" i="0" u="sng" strike="noStrike" dirty="0">
                <a:solidFill>
                  <a:srgbClr val="000000"/>
                </a:solidFill>
                <a:effectLst/>
                <a:latin typeface="Calibri" panose="020F0502020204030204" pitchFamily="34" charset="0"/>
              </a:rPr>
              <a:t>slide notes</a:t>
            </a:r>
            <a:r>
              <a:rPr lang="en-US" sz="1800" b="0" i="0" u="none" strike="noStrike" dirty="0">
                <a:solidFill>
                  <a:srgbClr val="000000"/>
                </a:solidFill>
                <a:effectLst/>
                <a:latin typeface="Calibri" panose="020F0502020204030204" pitchFamily="34" charset="0"/>
              </a:rPr>
              <a:t> as a support for you during class on our website.</a:t>
            </a:r>
          </a:p>
          <a:p>
            <a:pPr rtl="0">
              <a:spcBef>
                <a:spcPts val="0"/>
              </a:spcBef>
              <a:spcAft>
                <a:spcPts val="800"/>
              </a:spcAft>
            </a:pPr>
            <a:endParaRPr lang="en-US" sz="2800" b="0" dirty="0">
              <a:effectLst/>
            </a:endParaRPr>
          </a:p>
          <a:p>
            <a:pPr rtl="0">
              <a:spcBef>
                <a:spcPts val="0"/>
              </a:spcBef>
              <a:spcAft>
                <a:spcPts val="800"/>
              </a:spcAft>
            </a:pPr>
            <a:r>
              <a:rPr lang="en-US" sz="1800" b="0" i="0" u="none" strike="noStrike" dirty="0">
                <a:solidFill>
                  <a:srgbClr val="000000"/>
                </a:solidFill>
                <a:effectLst/>
                <a:latin typeface="Calibri" panose="020F0502020204030204" pitchFamily="34" charset="0"/>
              </a:rPr>
              <a:t>We </a:t>
            </a:r>
            <a:r>
              <a:rPr lang="en-US" sz="1800" b="0" i="0" u="none" strike="noStrike" dirty="0" err="1">
                <a:solidFill>
                  <a:srgbClr val="000000"/>
                </a:solidFill>
                <a:effectLst/>
                <a:latin typeface="Calibri" panose="020F0502020204030204" pitchFamily="34" charset="0"/>
              </a:rPr>
              <a:t>recognise</a:t>
            </a:r>
            <a:r>
              <a:rPr lang="en-US" sz="1800" b="0" i="0" u="none" strike="noStrike" dirty="0">
                <a:solidFill>
                  <a:srgbClr val="000000"/>
                </a:solidFill>
                <a:effectLst/>
                <a:latin typeface="Calibri" panose="020F0502020204030204" pitchFamily="34" charset="0"/>
              </a:rPr>
              <a:t> that as their teacher, you know your own pupils very well.  For this reason, the slides are fully editable so that, if necessary, you can tweak the lesson to best suit the context and needs of the children in your class. You may also find it helpful to consult our </a:t>
            </a:r>
            <a:r>
              <a:rPr lang="en-US" sz="1800" b="0" i="0" u="sng" strike="noStrike" dirty="0">
                <a:solidFill>
                  <a:srgbClr val="000000"/>
                </a:solidFill>
                <a:effectLst/>
                <a:latin typeface="Calibri" panose="020F0502020204030204" pitchFamily="34" charset="0"/>
              </a:rPr>
              <a:t>Good Practice Guidelines for teaching about poverty and development</a:t>
            </a:r>
            <a:r>
              <a:rPr lang="en-US" sz="1800" b="0" i="0" u="none" strike="noStrike" dirty="0">
                <a:solidFill>
                  <a:srgbClr val="000000"/>
                </a:solidFill>
                <a:effectLst/>
                <a:latin typeface="Calibri" panose="020F0502020204030204" pitchFamily="34" charset="0"/>
              </a:rPr>
              <a:t>, also available on our website. </a:t>
            </a:r>
            <a:endParaRPr lang="en-US" sz="2800" b="0" u="none" dirty="0">
              <a:effectLst/>
            </a:endParaRPr>
          </a:p>
          <a:p>
            <a:br>
              <a:rPr lang="en-US" sz="2800" dirty="0"/>
            </a:b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*If you have colleagues teaching 5</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dirty="0">
                <a:effectLst/>
                <a:latin typeface="Calibri" panose="020F0502020204030204" pitchFamily="34" charset="0"/>
                <a:ea typeface="Calibri" panose="020F0502020204030204" pitchFamily="34" charset="0"/>
                <a:cs typeface="Times New Roman" panose="02020603050405020304" pitchFamily="18" charset="0"/>
              </a:rPr>
              <a:t>-6</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dirty="0">
                <a:effectLst/>
                <a:latin typeface="Calibri" panose="020F0502020204030204" pitchFamily="34" charset="0"/>
                <a:ea typeface="Calibri" panose="020F0502020204030204" pitchFamily="34" charset="0"/>
                <a:cs typeface="Times New Roman" panose="02020603050405020304" pitchFamily="18" charset="0"/>
              </a:rPr>
              <a:t> class, you might like to let them know that lessons linked to the 5</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dirty="0">
                <a:effectLst/>
                <a:latin typeface="Calibri" panose="020F0502020204030204" pitchFamily="34" charset="0"/>
                <a:ea typeface="Calibri" panose="020F0502020204030204" pitchFamily="34" charset="0"/>
                <a:cs typeface="Times New Roman" panose="02020603050405020304" pitchFamily="18" charset="0"/>
              </a:rPr>
              <a:t>-6</a:t>
            </a:r>
            <a:r>
              <a:rPr lang="en-GB"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1800" dirty="0">
                <a:effectLst/>
                <a:latin typeface="Calibri" panose="020F0502020204030204" pitchFamily="34" charset="0"/>
                <a:ea typeface="Calibri" panose="020F0502020204030204" pitchFamily="34" charset="0"/>
                <a:cs typeface="Times New Roman" panose="02020603050405020304" pitchFamily="18" charset="0"/>
              </a:rPr>
              <a:t> class curriculum are available on www.ourworldirishaidawards.ie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Every year we are blown away by the creativity and innovation of the teachers and pupils around the country who take part in the Awards.  We can’t wait to see where you go with this year’s theme of ‘Wellbeing for people and planet’.  Remember to share your Our World Irish Aid Awards 2022 journey with us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@Irish_Aid </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@ourworldirishaidawards </a:t>
            </a:r>
            <a:r>
              <a:rPr lang="en-GB" sz="1800" dirty="0">
                <a:effectLst/>
                <a:latin typeface="Calibri" panose="020F0502020204030204" pitchFamily="34" charset="0"/>
                <a:ea typeface="Calibri" panose="020F0502020204030204" pitchFamily="34" charset="0"/>
                <a:cs typeface="Times New Roman" panose="02020603050405020304" pitchFamily="18" charset="0"/>
              </a:rPr>
              <a:t>on social media using the hashtag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#ourworldawards</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All the very best to you and your wonderful pupils.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The Our World Irish Aid Award team</a:t>
            </a:r>
            <a:endParaRPr lang="en-GB"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DD419F4-D791-41E3-8F48-C57B6378CBDD}" type="slidenum">
              <a:rPr lang="en-IE" smtClean="0"/>
              <a:t>1</a:t>
            </a:fld>
            <a:endParaRPr lang="en-IE" dirty="0"/>
          </a:p>
        </p:txBody>
      </p:sp>
    </p:spTree>
    <p:extLst>
      <p:ext uri="{BB962C8B-B14F-4D97-AF65-F5344CB8AC3E}">
        <p14:creationId xmlns:p14="http://schemas.microsoft.com/office/powerpoint/2010/main" val="448337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200" b="1" i="0" u="none" strike="noStrike" kern="1200" cap="none" spc="0" normalizeH="0" baseline="0" noProof="0" dirty="0">
                <a:ln>
                  <a:noFill/>
                </a:ln>
                <a:solidFill>
                  <a:prstClr val="black"/>
                </a:solidFill>
                <a:effectLst/>
                <a:uLnTx/>
                <a:uFillTx/>
                <a:latin typeface="Calibri" panose="020F0502020204030204"/>
                <a:ea typeface="+mn-ea"/>
                <a:cs typeface="+mn-cs"/>
              </a:rPr>
              <a:t>Teacher notes: Activity 4/Slide 1 of 1 (Global Goal Getters)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We are going to take part in the Our World Irish Aid Awards.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The format for Awards entries is wide open; we can submit video, audio, written, or multimedia entries. This means we can enter postcards (like the one you just did!), short stories, poems, surveys, performances, drawings etc.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Our entries must be about the 2022 Awards theme of ‘Wellbeing for people and planet’, the Global Goals generally and/or the work of Irish Aid in different countries.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Another great thing about the Awards is that we can take as much or as little time as we like to create our entry and we can enter more than once!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Everyone who enters will get a certificate of participation.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Selected entries will feature in one of two, </a:t>
            </a:r>
            <a:r>
              <a:rPr kumimoji="0" lang="en-IE" sz="1800" b="1"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Global Goal Getters magazines, by kids, for kids</a:t>
            </a:r>
            <a:r>
              <a:rPr kumimoji="0" lang="en-IE"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on </a:t>
            </a:r>
            <a:r>
              <a:rPr kumimoji="0" lang="en-IE" sz="1800" b="0" i="1"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3"/>
              </a:rPr>
              <a:t>www.ourworldirishaidaward.ie</a:t>
            </a:r>
            <a:r>
              <a:rPr kumimoji="0" lang="en-IE"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The best entries overall will appear in our </a:t>
            </a:r>
            <a:r>
              <a:rPr kumimoji="0" lang="en-IE" sz="1800" b="1"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Global Goal Getters Annual </a:t>
            </a:r>
            <a:r>
              <a:rPr kumimoji="0" lang="en-IE"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published in June 2022, available online and as an insert in a national newspaper. </a:t>
            </a:r>
            <a:r>
              <a:rPr kumimoji="0" lang="en-IE" sz="1800" b="0" i="1"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rPr>
              <a:t>These teachers/pupils will also be invited to attend a National Awards ceremony in June 2022. </a:t>
            </a:r>
            <a:r>
              <a:rPr lang="en-US" sz="1800" b="0" i="0" u="none" dirty="0">
                <a:solidFill>
                  <a:srgbClr val="202124"/>
                </a:solidFill>
                <a:effectLst/>
                <a:latin typeface="Roboto" panose="02000000000000000000" pitchFamily="2" charset="0"/>
                <a:ea typeface="Times New Roman" panose="02020603050405020304" pitchFamily="18" charset="0"/>
              </a:rPr>
              <a:t>E</a:t>
            </a:r>
            <a:r>
              <a:rPr lang="en-US" sz="1800" b="0" i="0" dirty="0">
                <a:solidFill>
                  <a:srgbClr val="202124"/>
                </a:solidFill>
                <a:effectLst/>
                <a:latin typeface="Roboto" panose="02000000000000000000" pitchFamily="2" charset="0"/>
              </a:rPr>
              <a:t>ach winner will receive copies of the Global Goal Getters Annual and a plaque or trophy for their school.</a:t>
            </a:r>
            <a:endParaRPr lang="en-IE" sz="1200" u="none"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For more support, see Lessons 2-4 and check out the fantastic entries featured in the last year’s </a:t>
            </a:r>
            <a:r>
              <a:rPr kumimoji="0" lang="en-IE"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Global Goal Getters</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a:t>
            </a:r>
            <a:r>
              <a:rPr kumimoji="0" lang="en-IE" sz="1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IE" sz="18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rPr>
              <a:t>https://www.ourworldirishaidawards.ie/global-goals-archive/</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EARLY SUBMISSIONS CLOSING DATE: 		Monday, 7</a:t>
            </a:r>
            <a:r>
              <a:rPr kumimoji="0" lang="en-IE" sz="1800" b="1" i="0" u="none" strike="noStrike" kern="1200" cap="none" spc="0" normalizeH="0" baseline="3000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th</a:t>
            </a:r>
            <a:r>
              <a:rPr kumimoji="0" lang="en-IE"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February 2022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School entries received on or before 7</a:t>
            </a:r>
            <a:r>
              <a:rPr kumimoji="0" lang="en-IE" sz="1800" b="0" i="0" u="none" strike="noStrike" kern="1200" cap="none" spc="0" normalizeH="0" baseline="3000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th</a:t>
            </a:r>
            <a:r>
              <a:rPr kumimoji="0" lang="en-IE"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February 2022 are in with a chance to win a box of sustainable art materials.</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FINAL CLOSING DATE: 			Friday, 8</a:t>
            </a:r>
            <a:r>
              <a:rPr kumimoji="0" lang="en-IE" sz="1800" b="1" i="0" u="none" strike="noStrike" kern="1200" cap="none" spc="0" normalizeH="0" baseline="3000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th</a:t>
            </a:r>
            <a:r>
              <a:rPr kumimoji="0" lang="en-IE"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April 2022</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Please complete an Entry Form (available in your teacher pack or for download from our website) and submit your work via email: </a:t>
            </a:r>
            <a:r>
              <a:rPr kumimoji="0" lang="en-US" sz="18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4"/>
              </a:rPr>
              <a:t>ourworld@realnation.ie</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or by post to:</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b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Our World Irish Aid Awards</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Real Nation</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24 </a:t>
            </a:r>
            <a:r>
              <a:rPr kumimoji="0" lang="en-US" sz="1800" b="1"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Arran</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Quay Dublin 7</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D07 W620</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b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Further information is available: </a:t>
            </a:r>
            <a:r>
              <a:rPr kumimoji="0" lang="en-US" sz="18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3"/>
              </a:rPr>
              <a:t>www.ourworldirishaidaward.ie</a:t>
            </a: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br>
            <a:b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b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You can also email or ring our project office if you have any queries about the Our World Irish Aid Awards or submission details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E:</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800" b="0" i="0" u="sng" strike="noStrike" kern="1200" cap="none" spc="0" normalizeH="0" baseline="0" noProof="0" dirty="0">
                <a:ln>
                  <a:noFill/>
                </a:ln>
                <a:solidFill>
                  <a:srgbClr val="0563C1"/>
                </a:solidFill>
                <a:effectLst/>
                <a:uLnTx/>
                <a:uFillTx/>
                <a:latin typeface="Calibri" panose="020F0502020204030204" pitchFamily="34" charset="0"/>
                <a:ea typeface="Times New Roman" panose="02020603050405020304" pitchFamily="18" charset="0"/>
                <a:cs typeface="Times New Roman" panose="02020603050405020304" pitchFamily="18" charset="0"/>
                <a:hlinkClick r:id="rId4"/>
              </a:rPr>
              <a:t>ourworld@realnation.ie</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P: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01 522 4834</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We would love to hear about how you are getting on with the curriculum materials and Award entries.  You can share your Our World Irish Aid Awards 2022 journey with us </a:t>
            </a: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@Irish_Aid </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@ourworldirishaidawards </a:t>
            </a: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on social media using the hashtag </a:t>
            </a:r>
            <a:r>
              <a:rPr kumimoji="0" lang="en-GB"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#ourworldawards</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DID YOU KNOW?</a:t>
            </a:r>
            <a:endPar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Additional Irish Aid primary resources are available: </a:t>
            </a:r>
            <a:r>
              <a:rPr kumimoji="0" lang="en-IE" sz="18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https://www.irishaid.ie/teaching-and-learning/primary/</a:t>
            </a:r>
            <a:r>
              <a:rPr kumimoji="0" lang="en-IE"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D419F4-D791-41E3-8F48-C57B6378CBD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I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244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t>
            </a:r>
            <a:r>
              <a:rPr lang="en-IE" b="1" i="0" dirty="0"/>
              <a:t>(4 animations at * Click – 3 come in one after another on the 2</a:t>
            </a:r>
            <a:r>
              <a:rPr lang="en-IE" b="1" i="0" baseline="30000" dirty="0"/>
              <a:t>nd</a:t>
            </a:r>
            <a:r>
              <a:rPr lang="en-IE" b="1" i="0" dirty="0"/>
              <a:t>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1" dirty="0"/>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Let’s take a few minutes to think about (reflect) on what we have learned in this lesson.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Imagine you are playing basketball.  </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As each of the things you were learning in this lesson appear on the board, you should mime: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Shooting and scoring the winning basket in the match – if you are happy that you have learned what is on the board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a:t>
            </a:r>
            <a:r>
              <a:rPr lang="en-IE" sz="1800" dirty="0">
                <a:effectLst/>
                <a:latin typeface="Calibri" panose="020F0502020204030204" pitchFamily="34" charset="0"/>
                <a:ea typeface="Calibri" panose="020F0502020204030204" pitchFamily="34" charset="0"/>
                <a:cs typeface="Times New Roman" panose="02020603050405020304" pitchFamily="18" charset="0"/>
              </a:rPr>
              <a:t> to animate the ball dropping into the net to demonstrate what you mean</a:t>
            </a:r>
          </a:p>
          <a:p>
            <a:pPr marL="342900" lvl="0" indent="-342900">
              <a:lnSpc>
                <a:spcPct val="107000"/>
              </a:lnSpc>
              <a:spcAft>
                <a:spcPts val="800"/>
              </a:spcAft>
              <a:buFont typeface="Arial" panose="020B0604020202020204" pitchFamily="34" charset="0"/>
              <a:buChar char="•"/>
              <a:tabLst>
                <a:tab pos="457200" algn="l"/>
              </a:tabLs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Dribbling the ball – if you still need a little support from either myself or your classmates to be able to say that you have learned what is on the board</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a:t>
            </a:r>
            <a:r>
              <a:rPr lang="en-IE" sz="1800" dirty="0">
                <a:effectLst/>
                <a:latin typeface="Calibri" panose="020F0502020204030204" pitchFamily="34" charset="0"/>
                <a:ea typeface="Calibri" panose="020F0502020204030204" pitchFamily="34" charset="0"/>
                <a:cs typeface="Times New Roman" panose="02020603050405020304" pitchFamily="18" charset="0"/>
              </a:rPr>
              <a:t> to animate each of the 3 learning intentions for this lesson in separately, reading each aloud as they appear.</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Observe pupils to see who might need some extra support.  </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You have all done an amazing job and are all fantastic Global Goal Getters.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Don’t forget to check out</a:t>
            </a:r>
            <a:r>
              <a:rPr lang="en-IE" sz="1800" b="1" dirty="0">
                <a:effectLst/>
                <a:latin typeface="Calibri" panose="020F0502020204030204" pitchFamily="34" charset="0"/>
                <a:ea typeface="Calibri" panose="020F0502020204030204" pitchFamily="34" charset="0"/>
                <a:cs typeface="Times New Roman" panose="02020603050405020304" pitchFamily="18" charset="0"/>
              </a:rPr>
              <a:t> </a:t>
            </a:r>
            <a:r>
              <a:rPr lang="en-IE" sz="1800" b="1" i="0" u="none" strike="noStrike" dirty="0">
                <a:solidFill>
                  <a:srgbClr val="000000"/>
                </a:solidFill>
                <a:effectLst/>
                <a:latin typeface="Calibri" panose="020F0502020204030204" pitchFamily="34" charset="0"/>
              </a:rPr>
              <a:t> </a:t>
            </a:r>
            <a:r>
              <a:rPr lang="en-IE" sz="1800" b="1" i="0" u="sng" strike="noStrike" dirty="0">
                <a:solidFill>
                  <a:srgbClr val="1155CC"/>
                </a:solidFill>
                <a:effectLst/>
                <a:latin typeface="Calibri" panose="020F0502020204030204" pitchFamily="34" charset="0"/>
                <a:hlinkClick r:id="rId3"/>
              </a:rPr>
              <a:t>www.ourworldirishaidawards.ie </a:t>
            </a:r>
            <a:r>
              <a:rPr lang="en-GB" sz="1800" dirty="0">
                <a:effectLst/>
                <a:latin typeface="Calibri" panose="020F0502020204030204" pitchFamily="34" charset="0"/>
                <a:ea typeface="Calibri" panose="020F0502020204030204" pitchFamily="34" charset="0"/>
                <a:cs typeface="Times New Roman" panose="02020603050405020304" pitchFamily="18" charset="0"/>
              </a:rPr>
              <a:t>for information about how to get your pupils work published in one of our </a:t>
            </a:r>
            <a:r>
              <a:rPr lang="en-GB" sz="1800">
                <a:effectLst/>
                <a:latin typeface="Calibri" panose="020F0502020204030204" pitchFamily="34" charset="0"/>
                <a:ea typeface="Calibri" panose="020F0502020204030204" pitchFamily="34" charset="0"/>
                <a:cs typeface="Times New Roman" panose="02020603050405020304" pitchFamily="18" charset="0"/>
              </a:rPr>
              <a:t>2022 </a:t>
            </a:r>
            <a:r>
              <a:rPr lang="en-GB" sz="1800" b="1" i="1">
                <a:effectLst/>
                <a:latin typeface="Calibri" panose="020F0502020204030204" pitchFamily="34" charset="0"/>
                <a:ea typeface="Calibri" panose="020F0502020204030204" pitchFamily="34" charset="0"/>
                <a:cs typeface="Times New Roman" panose="02020603050405020304" pitchFamily="18" charset="0"/>
              </a:rPr>
              <a:t>Global Goal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Getters</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i="1" dirty="0">
                <a:effectLst/>
                <a:latin typeface="Calibri" panose="020F0502020204030204" pitchFamily="34" charset="0"/>
                <a:ea typeface="Calibri" panose="020F0502020204030204" pitchFamily="34" charset="0"/>
                <a:cs typeface="Times New Roman" panose="02020603050405020304" pitchFamily="18" charset="0"/>
              </a:rPr>
              <a:t>online magazines, by kids, for kids</a:t>
            </a:r>
            <a:r>
              <a:rPr lang="en-GB" sz="1800" dirty="0">
                <a:effectLst/>
                <a:latin typeface="Calibri" panose="020F0502020204030204" pitchFamily="34" charset="0"/>
                <a:ea typeface="Calibri" panose="020F0502020204030204" pitchFamily="34" charset="0"/>
                <a:cs typeface="Times New Roman" panose="02020603050405020304" pitchFamily="18" charset="0"/>
              </a:rPr>
              <a: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1" dirty="0"/>
          </a:p>
        </p:txBody>
      </p:sp>
      <p:sp>
        <p:nvSpPr>
          <p:cNvPr id="4" name="Slide Number Placeholder 3"/>
          <p:cNvSpPr>
            <a:spLocks noGrp="1"/>
          </p:cNvSpPr>
          <p:nvPr>
            <p:ph type="sldNum" sz="quarter" idx="5"/>
          </p:nvPr>
        </p:nvSpPr>
        <p:spPr/>
        <p:txBody>
          <a:bodyPr/>
          <a:lstStyle/>
          <a:p>
            <a:fld id="{DDD419F4-D791-41E3-8F48-C57B6378CBDD}" type="slidenum">
              <a:rPr lang="en-IE" smtClean="0"/>
              <a:t>11</a:t>
            </a:fld>
            <a:endParaRPr lang="en-IE" dirty="0"/>
          </a:p>
        </p:txBody>
      </p:sp>
    </p:spTree>
    <p:extLst>
      <p:ext uri="{BB962C8B-B14F-4D97-AF65-F5344CB8AC3E}">
        <p14:creationId xmlns:p14="http://schemas.microsoft.com/office/powerpoint/2010/main" val="2069628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t>Teacher notes (none)</a:t>
            </a:r>
          </a:p>
        </p:txBody>
      </p:sp>
      <p:sp>
        <p:nvSpPr>
          <p:cNvPr id="4" name="Slide Number Placeholder 3"/>
          <p:cNvSpPr>
            <a:spLocks noGrp="1"/>
          </p:cNvSpPr>
          <p:nvPr>
            <p:ph type="sldNum" sz="quarter" idx="5"/>
          </p:nvPr>
        </p:nvSpPr>
        <p:spPr/>
        <p:txBody>
          <a:bodyPr/>
          <a:lstStyle/>
          <a:p>
            <a:fld id="{DDD419F4-D791-41E3-8F48-C57B6378CBDD}" type="slidenum">
              <a:rPr lang="en-IE" smtClean="0"/>
              <a:t>2</a:t>
            </a:fld>
            <a:endParaRPr lang="en-IE" dirty="0"/>
          </a:p>
        </p:txBody>
      </p:sp>
    </p:spTree>
    <p:extLst>
      <p:ext uri="{BB962C8B-B14F-4D97-AF65-F5344CB8AC3E}">
        <p14:creationId xmlns:p14="http://schemas.microsoft.com/office/powerpoint/2010/main" val="2597346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(none)</a:t>
            </a:r>
          </a:p>
          <a:p>
            <a:endParaRPr lang="en-US" dirty="0"/>
          </a:p>
        </p:txBody>
      </p:sp>
      <p:sp>
        <p:nvSpPr>
          <p:cNvPr id="4" name="Slide Number Placeholder 3"/>
          <p:cNvSpPr>
            <a:spLocks noGrp="1"/>
          </p:cNvSpPr>
          <p:nvPr>
            <p:ph type="sldNum" sz="quarter" idx="5"/>
          </p:nvPr>
        </p:nvSpPr>
        <p:spPr/>
        <p:txBody>
          <a:bodyPr/>
          <a:lstStyle/>
          <a:p>
            <a:fld id="{DDD419F4-D791-41E3-8F48-C57B6378CBDD}" type="slidenum">
              <a:rPr lang="en-IE" smtClean="0"/>
              <a:t>3</a:t>
            </a:fld>
            <a:endParaRPr lang="en-IE" dirty="0"/>
          </a:p>
        </p:txBody>
      </p:sp>
    </p:spTree>
    <p:extLst>
      <p:ext uri="{BB962C8B-B14F-4D97-AF65-F5344CB8AC3E}">
        <p14:creationId xmlns:p14="http://schemas.microsoft.com/office/powerpoint/2010/main" val="665458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Teacher notes: Learning intentions (3 consecutive animations at * Click)</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Sensitivity note</a:t>
            </a:r>
            <a:r>
              <a:rPr lang="en-IE" sz="1800" dirty="0">
                <a:effectLst/>
                <a:latin typeface="Calibri" panose="020F0502020204030204" pitchFamily="34" charset="0"/>
                <a:ea typeface="Calibri" panose="020F0502020204030204" pitchFamily="34" charset="0"/>
                <a:cs typeface="Times New Roman" panose="02020603050405020304" pitchFamily="18" charset="0"/>
              </a:rPr>
              <a:t>: As their teacher, you know your own pupils well.  Please feel free to edit the learning intentions and the activities in this lesson to best suit the context and needs of the children in your class.</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IE" sz="18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See also </a:t>
            </a:r>
            <a:r>
              <a:rPr lang="en-US" sz="1800" b="0" i="0" u="none" strike="noStrike" dirty="0">
                <a:solidFill>
                  <a:srgbClr val="000000"/>
                </a:solidFill>
                <a:effectLst/>
                <a:latin typeface="Calibri" panose="020F0502020204030204" pitchFamily="34" charset="0"/>
              </a:rPr>
              <a:t>our </a:t>
            </a:r>
            <a:r>
              <a:rPr lang="en-US" sz="1800" b="0" i="0" u="sng" strike="noStrike" dirty="0">
                <a:solidFill>
                  <a:srgbClr val="000000"/>
                </a:solidFill>
                <a:effectLst/>
                <a:latin typeface="Calibri" panose="020F0502020204030204" pitchFamily="34" charset="0"/>
              </a:rPr>
              <a:t>Good Practice Guidelines for teaching about poverty and development</a:t>
            </a:r>
            <a:r>
              <a:rPr lang="en-US" sz="1800" b="0" i="0" u="sng" strike="noStrike" dirty="0">
                <a:solidFill>
                  <a:srgbClr val="1155CC"/>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in </a:t>
            </a:r>
            <a:r>
              <a:rPr lang="en-IE" sz="1800" i="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lesson plan section of our website:</a:t>
            </a:r>
            <a:r>
              <a:rPr lang="en-IE" sz="1800" b="1" i="0" u="none" strike="noStrike" dirty="0">
                <a:solidFill>
                  <a:srgbClr val="000000"/>
                </a:solidFill>
                <a:effectLst/>
                <a:latin typeface="Calibri" panose="020F0502020204030204" pitchFamily="34" charset="0"/>
              </a:rPr>
              <a:t> </a:t>
            </a:r>
            <a:r>
              <a:rPr lang="en-IE" sz="1800" b="0" i="0" u="sng" strike="noStrike" dirty="0">
                <a:solidFill>
                  <a:srgbClr val="1155CC"/>
                </a:solidFill>
                <a:effectLst/>
                <a:latin typeface="Calibri" panose="020F0502020204030204" pitchFamily="34" charset="0"/>
                <a:hlinkClick r:id="rId3"/>
              </a:rPr>
              <a:t>www.ourworldirishaidawards.ie </a:t>
            </a:r>
            <a:endParaRPr lang="en-IE" sz="1800" b="0" i="0" u="sng" strike="noStrike" dirty="0">
              <a:solidFill>
                <a:srgbClr val="1155CC"/>
              </a:solidFill>
              <a:effectLst/>
              <a:latin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IE" sz="1800" b="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r>
              <a:rPr lang="en-IE" sz="1800" b="1" dirty="0">
                <a:effectLst/>
                <a:latin typeface="Calibri" panose="020F0502020204030204" pitchFamily="34" charset="0"/>
                <a:ea typeface="Calibri" panose="020F0502020204030204" pitchFamily="34" charset="0"/>
                <a:cs typeface="Times New Roman" panose="02020603050405020304" pitchFamily="18" charset="0"/>
              </a:rPr>
              <a:t>Click</a:t>
            </a:r>
            <a:r>
              <a:rPr lang="en-IE" sz="1800" dirty="0">
                <a:effectLst/>
                <a:latin typeface="Calibri" panose="020F0502020204030204" pitchFamily="34" charset="0"/>
                <a:ea typeface="Calibri" panose="020F0502020204030204" pitchFamily="34" charset="0"/>
                <a:cs typeface="Times New Roman" panose="02020603050405020304" pitchFamily="18" charset="0"/>
              </a:rPr>
              <a:t> to animate in the three learning intentions for this lesson, one after another, reading aloud as you go.</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This is the first lesson for the 2022 Our World Irish Aid Awards. This lesson is all about the idea of ‘wellbeing’ and how we can work for the wellbeing of all people and our planet by helping to make the Global Goals for Sustainable Development happen.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You don’t need to worry if you don’t know what wellbeing means, or if you haven’t heard about the Global Goals for Sustainable Development before. This will all become clear.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Depending on your class, you might like to share that they will be entering some of their work to the Our World Irish Aid Awards. The Our World Irish Aid Awards are a way for children and young people, like the pupils in your class, to learn about what Irish Aid does, to learn about the Global Goals, and to think about ways that they can work for the wellbeing of people and planet.</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Do you see the Irish Aid logo in the bottom right of the slide?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Irish Aid is part of the Irish Government.  Irish Aid works for the wellbeing of people and our planet. Irish Aid does this by working with other governments, with different groups (non-governmental organizations (NGOs) or charities), and with communities in lots of countries around our world. You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will be learning more about the work of Irish Aid as we go through the different lessons.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0" i="1" dirty="0"/>
          </a:p>
        </p:txBody>
      </p:sp>
      <p:sp>
        <p:nvSpPr>
          <p:cNvPr id="4" name="Slide Number Placeholder 3"/>
          <p:cNvSpPr>
            <a:spLocks noGrp="1"/>
          </p:cNvSpPr>
          <p:nvPr>
            <p:ph type="sldNum" sz="quarter" idx="5"/>
          </p:nvPr>
        </p:nvSpPr>
        <p:spPr/>
        <p:txBody>
          <a:bodyPr/>
          <a:lstStyle/>
          <a:p>
            <a:fld id="{DDD419F4-D791-41E3-8F48-C57B6378CBDD}" type="slidenum">
              <a:rPr lang="en-IE" smtClean="0"/>
              <a:t>4</a:t>
            </a:fld>
            <a:endParaRPr lang="en-IE" dirty="0"/>
          </a:p>
        </p:txBody>
      </p:sp>
    </p:spTree>
    <p:extLst>
      <p:ext uri="{BB962C8B-B14F-4D97-AF65-F5344CB8AC3E}">
        <p14:creationId xmlns:p14="http://schemas.microsoft.com/office/powerpoint/2010/main" val="4132782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Activity 1/Slide 1 of 1 (Wellbeing) </a:t>
            </a:r>
            <a:r>
              <a:rPr lang="en-IE" b="1" i="1" dirty="0"/>
              <a:t>(no animations)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1" dirty="0"/>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Read the poem on the slide aloud.  </a:t>
            </a: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Share details about Chief </a:t>
            </a:r>
            <a:r>
              <a:rPr lang="en-IE" sz="1800" dirty="0" err="1">
                <a:effectLst/>
                <a:latin typeface="Calibri" panose="020F0502020204030204" pitchFamily="34" charset="0"/>
                <a:ea typeface="Calibri" panose="020F0502020204030204" pitchFamily="34" charset="0"/>
                <a:cs typeface="Times New Roman" panose="02020603050405020304" pitchFamily="18" charset="0"/>
              </a:rPr>
              <a:t>Si’ahl</a:t>
            </a:r>
            <a:r>
              <a:rPr lang="en-IE" sz="1800" dirty="0">
                <a:effectLst/>
                <a:latin typeface="Calibri" panose="020F0502020204030204" pitchFamily="34" charset="0"/>
                <a:ea typeface="Calibri" panose="020F0502020204030204" pitchFamily="34" charset="0"/>
                <a:cs typeface="Times New Roman" panose="02020603050405020304" pitchFamily="18" charset="0"/>
              </a:rPr>
              <a:t> (Seattle) and the context for his poem (see short biography below).</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An analogy is when you explain something by comparing it to something else.  For example: ‘that box is as light as a feather’.</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What is the analogy that is used in this poem?</a:t>
            </a:r>
            <a:r>
              <a:rPr lang="en-IE" sz="1800" dirty="0">
                <a:effectLst/>
                <a:latin typeface="Calibri" panose="020F0502020204030204" pitchFamily="34" charset="0"/>
                <a:ea typeface="Calibri" panose="020F0502020204030204" pitchFamily="34" charset="0"/>
                <a:cs typeface="Times New Roman" panose="02020603050405020304" pitchFamily="18" charset="0"/>
              </a:rPr>
              <a:t>  (Answer = a spider’s web).  </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Why does Chief </a:t>
            </a:r>
            <a:r>
              <a:rPr lang="en-IE" sz="1800" i="1" dirty="0" err="1">
                <a:effectLst/>
                <a:latin typeface="Calibri" panose="020F0502020204030204" pitchFamily="34" charset="0"/>
                <a:ea typeface="Calibri" panose="020F0502020204030204" pitchFamily="34" charset="0"/>
                <a:cs typeface="Times New Roman" panose="02020603050405020304" pitchFamily="18" charset="0"/>
              </a:rPr>
              <a:t>Si’ahl</a:t>
            </a:r>
            <a:r>
              <a:rPr lang="en-IE" sz="1800" i="1" dirty="0">
                <a:effectLst/>
                <a:latin typeface="Calibri" panose="020F0502020204030204" pitchFamily="34" charset="0"/>
                <a:ea typeface="Calibri" panose="020F0502020204030204" pitchFamily="34" charset="0"/>
                <a:cs typeface="Times New Roman" panose="02020603050405020304" pitchFamily="18" charset="0"/>
              </a:rPr>
              <a:t> use the analogy of a spider’s web?  </a:t>
            </a:r>
            <a:r>
              <a:rPr lang="en-IE" sz="1800" dirty="0">
                <a:effectLst/>
                <a:latin typeface="Calibri" panose="020F0502020204030204" pitchFamily="34" charset="0"/>
                <a:ea typeface="Calibri" panose="020F0502020204030204" pitchFamily="34" charset="0"/>
                <a:cs typeface="Times New Roman" panose="02020603050405020304" pitchFamily="18" charset="0"/>
              </a:rPr>
              <a:t>(Answer = Like a spider’s web, the </a:t>
            </a:r>
            <a:r>
              <a:rPr lang="en-GB" sz="1800" dirty="0">
                <a:effectLst/>
                <a:latin typeface="Calibri" panose="020F0502020204030204" pitchFamily="34" charset="0"/>
                <a:ea typeface="Calibri" panose="020F0502020204030204" pitchFamily="34" charset="0"/>
                <a:cs typeface="Times New Roman" panose="02020603050405020304" pitchFamily="18" charset="0"/>
              </a:rPr>
              <a:t>people, places, plants and animals on our planet are connected and depend on each other)</a:t>
            </a: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Our planet is also like a spider’s web because it is very strong and flexible, but if one strand gets damaged, all are affected.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Chief </a:t>
            </a:r>
            <a:r>
              <a:rPr lang="en-IE" sz="1800" i="1" dirty="0" err="1">
                <a:effectLst/>
                <a:latin typeface="Calibri" panose="020F0502020204030204" pitchFamily="34" charset="0"/>
                <a:ea typeface="Calibri" panose="020F0502020204030204" pitchFamily="34" charset="0"/>
                <a:cs typeface="Times New Roman" panose="02020603050405020304" pitchFamily="18" charset="0"/>
              </a:rPr>
              <a:t>Si’ahl</a:t>
            </a:r>
            <a:r>
              <a:rPr lang="en-IE" sz="1800" i="1" dirty="0">
                <a:effectLst/>
                <a:latin typeface="Calibri" panose="020F0502020204030204" pitchFamily="34" charset="0"/>
                <a:ea typeface="Calibri" panose="020F0502020204030204" pitchFamily="34" charset="0"/>
                <a:cs typeface="Times New Roman" panose="02020603050405020304" pitchFamily="18" charset="0"/>
              </a:rPr>
              <a:t> (Seattle) is saying that our </a:t>
            </a:r>
            <a:r>
              <a:rPr lang="en-GB" sz="1800" i="1" dirty="0">
                <a:effectLst/>
                <a:latin typeface="Calibri" panose="020F0502020204030204" pitchFamily="34" charset="0"/>
                <a:ea typeface="Calibri" panose="020F0502020204030204" pitchFamily="34" charset="0"/>
                <a:cs typeface="Times New Roman" panose="02020603050405020304" pitchFamily="18" charset="0"/>
              </a:rPr>
              <a:t>planet, and everything in it, is connected. This means that what people do in one place can have a big impact on the health and happiness of other people and on other places. We</a:t>
            </a:r>
            <a:r>
              <a:rPr lang="en-IE" sz="1800" i="1" dirty="0">
                <a:effectLst/>
                <a:latin typeface="Calibri" panose="020F0502020204030204" pitchFamily="34" charset="0"/>
                <a:ea typeface="Calibri" panose="020F0502020204030204" pitchFamily="34" charset="0"/>
                <a:cs typeface="Times New Roman" panose="02020603050405020304" pitchFamily="18" charset="0"/>
              </a:rPr>
              <a:t> all live on our planet, and we depend on our planet to live. The wellbeing of people and planet are very closely connected.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Who or what helps you to be and feel well (healthy, happy, and connected)?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Use the following prompt questions to help pupils think about the people, things, and places that they rely on in their everyday lives: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Who/what do you love spending time with or 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Who/what helps you when you are grumpy or having a bad day?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Who looks after you to make sure that you are well, making sure that you can grow up strong, healthy, and with a good education?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Where does the food you eat come from?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Who/what helps you to exercise and stay fit?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Who writes the music you listen to, the books you read or the movies you watch?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Who makes the clothes you wear?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Who built the roads where you live, the school where you go to learn, and the playground where you meet up with friends?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These are examples of people, things, and places that you rely on for your wellbeing. As we all learn to live with COVID-19, it’s more important than ever that we are kind to ourselves and look after each other and our planet.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Chief </a:t>
            </a:r>
            <a:r>
              <a:rPr lang="en-GB" sz="1800" b="1" u="sng" dirty="0" err="1">
                <a:effectLst/>
                <a:latin typeface="Calibri" panose="020F0502020204030204" pitchFamily="34" charset="0"/>
                <a:ea typeface="Calibri" panose="020F0502020204030204" pitchFamily="34" charset="0"/>
                <a:cs typeface="Times New Roman" panose="02020603050405020304" pitchFamily="18" charset="0"/>
              </a:rPr>
              <a:t>Si’ahl</a:t>
            </a: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 (Seattle) – short biography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Chief </a:t>
            </a:r>
            <a:r>
              <a:rPr lang="en-IE" sz="1800" i="1" dirty="0" err="1">
                <a:effectLst/>
                <a:latin typeface="Calibri" panose="020F0502020204030204" pitchFamily="34" charset="0"/>
                <a:ea typeface="Calibri" panose="020F0502020204030204" pitchFamily="34" charset="0"/>
                <a:cs typeface="Times New Roman" panose="02020603050405020304" pitchFamily="18" charset="0"/>
              </a:rPr>
              <a:t>Si’ahl</a:t>
            </a:r>
            <a:r>
              <a:rPr lang="en-IE" sz="1800" i="1" dirty="0">
                <a:effectLst/>
                <a:latin typeface="Calibri" panose="020F0502020204030204" pitchFamily="34" charset="0"/>
                <a:ea typeface="Calibri" panose="020F0502020204030204" pitchFamily="34" charset="0"/>
                <a:cs typeface="Times New Roman" panose="02020603050405020304" pitchFamily="18" charset="0"/>
              </a:rPr>
              <a:t> (pronounced Seattle by European-Americans) was thought to have been born in the mid-1780s in a place now called the Puget Sound in the state of Washington in America. He was the son of a chief of the </a:t>
            </a:r>
            <a:r>
              <a:rPr lang="en-IE" sz="1800" i="1" dirty="0" err="1">
                <a:effectLst/>
                <a:latin typeface="Calibri" panose="020F0502020204030204" pitchFamily="34" charset="0"/>
                <a:ea typeface="Calibri" panose="020F0502020204030204" pitchFamily="34" charset="0"/>
                <a:cs typeface="Times New Roman" panose="02020603050405020304" pitchFamily="18" charset="0"/>
              </a:rPr>
              <a:t>Suqamish</a:t>
            </a:r>
            <a:r>
              <a:rPr lang="en-IE" sz="1800" i="1" dirty="0">
                <a:effectLst/>
                <a:latin typeface="Calibri" panose="020F0502020204030204" pitchFamily="34" charset="0"/>
                <a:ea typeface="Calibri" panose="020F0502020204030204" pitchFamily="34" charset="0"/>
                <a:cs typeface="Times New Roman" panose="02020603050405020304" pitchFamily="18" charset="0"/>
              </a:rPr>
              <a:t> tribe, and his mother was from the Duwamish tribe.  He is known to have welcomed early European-Americans who came to settle in the area and these settlers later named Seattle (now a city) after him.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0" dirty="0"/>
          </a:p>
        </p:txBody>
      </p:sp>
      <p:sp>
        <p:nvSpPr>
          <p:cNvPr id="4" name="Slide Number Placeholder 3"/>
          <p:cNvSpPr>
            <a:spLocks noGrp="1"/>
          </p:cNvSpPr>
          <p:nvPr>
            <p:ph type="sldNum" sz="quarter" idx="5"/>
          </p:nvPr>
        </p:nvSpPr>
        <p:spPr/>
        <p:txBody>
          <a:bodyPr/>
          <a:lstStyle/>
          <a:p>
            <a:fld id="{DDD419F4-D791-41E3-8F48-C57B6378CBDD}" type="slidenum">
              <a:rPr lang="en-IE" smtClean="0"/>
              <a:t>5</a:t>
            </a:fld>
            <a:endParaRPr lang="en-IE" dirty="0"/>
          </a:p>
        </p:txBody>
      </p:sp>
    </p:spTree>
    <p:extLst>
      <p:ext uri="{BB962C8B-B14F-4D97-AF65-F5344CB8AC3E}">
        <p14:creationId xmlns:p14="http://schemas.microsoft.com/office/powerpoint/2010/main" val="3233237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49388" y="388938"/>
            <a:ext cx="3921125" cy="2205037"/>
          </a:xfrm>
        </p:spPr>
      </p:sp>
      <p:sp>
        <p:nvSpPr>
          <p:cNvPr id="3" name="Notes Placeholder 2"/>
          <p:cNvSpPr>
            <a:spLocks noGrp="1"/>
          </p:cNvSpPr>
          <p:nvPr>
            <p:ph type="body" idx="1"/>
          </p:nvPr>
        </p:nvSpPr>
        <p:spPr>
          <a:xfrm>
            <a:off x="685800" y="3066020"/>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000" b="1" dirty="0"/>
              <a:t>Teacher notes: Activity 2/Slide 1 of 4 (Global Goals for Sustainable Development) </a:t>
            </a:r>
            <a:r>
              <a:rPr lang="en-IE" sz="1000" b="1" i="0" dirty="0"/>
              <a:t>(3 animations at * Click)</a:t>
            </a:r>
            <a:endParaRPr lang="en-IE" sz="1000"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000" b="0" i="0" dirty="0"/>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Have you ever seen this image with the coloured boxes, numbers and icons before? These are called the Sustainable Development Goals, or sometimes they are called the Global Goals.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a:t>
            </a:r>
            <a:r>
              <a:rPr lang="en-IE" sz="1800" dirty="0">
                <a:effectLst/>
                <a:latin typeface="Calibri" panose="020F0502020204030204" pitchFamily="34" charset="0"/>
                <a:ea typeface="Calibri" panose="020F0502020204030204" pitchFamily="34" charset="0"/>
                <a:cs typeface="Times New Roman" panose="02020603050405020304" pitchFamily="18" charset="0"/>
              </a:rPr>
              <a:t> to animate in the first bullet point</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The 17 Global Goals are a plan that was designed by all of the countries in the United Nations.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The United Nations is a big organization, like a club, which makes decisions about our world. Ireland is one of the 193 countries that is part of the United Nations.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a:t>
            </a:r>
            <a:r>
              <a:rPr lang="en-IE" sz="1800" dirty="0">
                <a:effectLst/>
                <a:latin typeface="Calibri" panose="020F0502020204030204" pitchFamily="34" charset="0"/>
                <a:ea typeface="Calibri" panose="020F0502020204030204" pitchFamily="34" charset="0"/>
                <a:cs typeface="Times New Roman" panose="02020603050405020304" pitchFamily="18" charset="0"/>
              </a:rPr>
              <a:t> to animate in the second bullet point</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The Global Goals are about working together for the wellbeing of all people, everywhere. They talk about things like being able to go to school to learn and go to a doctor when you are sick, about having enough good food to eat, about being treated fairly and being paid fairly for the work that you do. The Goals are also about the wellbeing of our planet, which we depend upon for our survival and our wellbeing.  The Goals ask that people think about buying less, so that we don’t use up too many of our world’s resources; and about looking after all the creatures and living things that exist on our planet.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a:t>
            </a:r>
            <a:r>
              <a:rPr lang="en-IE" sz="1800" dirty="0">
                <a:effectLst/>
                <a:latin typeface="Calibri" panose="020F0502020204030204" pitchFamily="34" charset="0"/>
                <a:ea typeface="Calibri" panose="020F0502020204030204" pitchFamily="34" charset="0"/>
                <a:cs typeface="Times New Roman" panose="02020603050405020304" pitchFamily="18" charset="0"/>
              </a:rPr>
              <a:t> to animate in the third bullet point</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The Global Goals are universal. This means that they are for everyone and especially the people in our world who are most at risk – people who do not have enough good food or clean water to live well or cannot afford to send their children to school or get medical help when they need it. The fact that the Goals are universal also means that we all have a responsibility to do something about the Global Goals. We all have a part to play in making them happen.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b="0" i="1" u="none" strike="noStrike" dirty="0">
                <a:solidFill>
                  <a:srgbClr val="000000"/>
                </a:solidFill>
                <a:effectLst/>
                <a:latin typeface="Calibri" panose="020F0502020204030204" pitchFamily="34" charset="0"/>
              </a:rPr>
              <a:t>Further information about the Global Goals available:</a:t>
            </a:r>
            <a:r>
              <a:rPr lang="en-US" sz="1800" b="0" i="1" u="none" strike="noStrike" dirty="0">
                <a:solidFill>
                  <a:srgbClr val="000000"/>
                </a:solidFill>
                <a:effectLst/>
                <a:latin typeface="Calibri" panose="020F0502020204030204" pitchFamily="34" charset="0"/>
                <a:hlinkClick r:id="rId3"/>
              </a:rPr>
              <a:t> </a:t>
            </a:r>
            <a:r>
              <a:rPr lang="en-US" sz="1800" b="0" i="1" u="sng" strike="noStrike" dirty="0">
                <a:solidFill>
                  <a:srgbClr val="1155CC"/>
                </a:solidFill>
                <a:effectLst/>
                <a:latin typeface="Calibri" panose="020F0502020204030204" pitchFamily="34" charset="0"/>
                <a:hlinkClick r:id="rId3"/>
              </a:rPr>
              <a:t>https://sdgs.un.org/goals</a:t>
            </a:r>
            <a:r>
              <a:rPr lang="en-US" sz="1800" b="0" i="1" u="none" strike="noStrike" dirty="0">
                <a:solidFill>
                  <a:srgbClr val="000000"/>
                </a:solidFill>
                <a:effectLst/>
                <a:latin typeface="Calibri" panose="020F0502020204030204" pitchFamily="34" charset="0"/>
              </a:rPr>
              <a:t>; </a:t>
            </a:r>
            <a:r>
              <a:rPr lang="en-US" sz="1800" b="0" i="1" u="sng" strike="noStrike" dirty="0">
                <a:solidFill>
                  <a:srgbClr val="1155CC"/>
                </a:solidFill>
                <a:effectLst/>
                <a:latin typeface="Calibri" panose="020F0502020204030204" pitchFamily="34" charset="0"/>
                <a:hlinkClick r:id="rId4"/>
              </a:rPr>
              <a:t>https://www.globalgoals.org/</a:t>
            </a:r>
            <a:endParaRPr lang="en-IE" sz="1000" b="0" i="0" dirty="0"/>
          </a:p>
        </p:txBody>
      </p:sp>
      <p:sp>
        <p:nvSpPr>
          <p:cNvPr id="4" name="Slide Number Placeholder 3"/>
          <p:cNvSpPr>
            <a:spLocks noGrp="1"/>
          </p:cNvSpPr>
          <p:nvPr>
            <p:ph type="sldNum" sz="quarter" idx="5"/>
          </p:nvPr>
        </p:nvSpPr>
        <p:spPr/>
        <p:txBody>
          <a:bodyPr/>
          <a:lstStyle/>
          <a:p>
            <a:fld id="{A41BF117-37B4-4FD6-BA28-DB8A22FA0308}" type="slidenum">
              <a:rPr lang="en-US" smtClean="0"/>
              <a:t>6</a:t>
            </a:fld>
            <a:endParaRPr lang="en-US" dirty="0"/>
          </a:p>
        </p:txBody>
      </p:sp>
    </p:spTree>
    <p:extLst>
      <p:ext uri="{BB962C8B-B14F-4D97-AF65-F5344CB8AC3E}">
        <p14:creationId xmlns:p14="http://schemas.microsoft.com/office/powerpoint/2010/main" val="1444168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b="1" dirty="0"/>
              <a:t>Teacher notes: Activity 2/Slide 2 of 4 (Global Goals for Sustainable Development) </a:t>
            </a:r>
            <a:r>
              <a:rPr lang="en-IE" b="1" i="0" dirty="0"/>
              <a:t>(no animations)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b="1" i="0" dirty="0"/>
          </a:p>
          <a:p>
            <a:pPr>
              <a:lnSpc>
                <a:spcPct val="107000"/>
              </a:lnSpc>
              <a:spcAft>
                <a:spcPts val="800"/>
              </a:spcAft>
            </a:pPr>
            <a:r>
              <a:rPr lang="en-GB"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Has anyone ever heard of Malala Yousafzai?  What do you know about Malala?</a:t>
            </a:r>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(see short biography below).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GB"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Malala is an activist, or someone who takes action to bring about positive change in our world. She focuses on helping girls go to and stay in school.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Play the short video (6.19mins), introduced by Malala and about the Global Goals by clicking on the image on the slide (also available: </a:t>
            </a:r>
            <a:r>
              <a:rPr lang="en-IE" sz="1800"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3"/>
              </a:rPr>
              <a:t>https://www.youtube.com/watch?v=p2hyORs83EE</a:t>
            </a:r>
            <a:r>
              <a:rPr lang="en-IE"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(English language version) or </a:t>
            </a:r>
            <a:r>
              <a:rPr lang="en-GB" sz="1800" u="sng" kern="1200" dirty="0">
                <a:solidFill>
                  <a:srgbClr val="0563C1"/>
                </a:solidFill>
                <a:effectLst/>
                <a:latin typeface="Calibri" panose="020F0502020204030204" pitchFamily="34" charset="0"/>
                <a:ea typeface="Times New Roman" panose="02020603050405020304" pitchFamily="18" charset="0"/>
                <a:cs typeface="Times New Roman" panose="02020603050405020304" pitchFamily="18" charset="0"/>
                <a:hlinkClick r:id="rId4"/>
              </a:rPr>
              <a:t>https://youtu.be/fpjIu2446PY</a:t>
            </a:r>
            <a:r>
              <a:rPr lang="en-GB"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(Irish version).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u="sng"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Malala Yousafzai – short biography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Malala Yousafzai was born in the Swat Valley in Pakistan, in 1997. When she was younger, Malala’s basic right to education was threatened when the Taliban (a militant Islamic group) took control in the Swat Valley.  Because of this, Malala is an activist, who is known for speaking out about the need to support the education of girls and women.  In 2014, Malala was awarded the Nobel Peace Prize. The Malala Fund is a charity run by Malala which </a:t>
            </a:r>
            <a:r>
              <a:rPr lang="en-GB"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supports </a:t>
            </a:r>
            <a:r>
              <a:rPr lang="en-IE"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girls to go to and stay in school.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
        <p:nvSpPr>
          <p:cNvPr id="4" name="Slide Number Placeholder 3"/>
          <p:cNvSpPr>
            <a:spLocks noGrp="1"/>
          </p:cNvSpPr>
          <p:nvPr>
            <p:ph type="sldNum" sz="quarter" idx="5"/>
          </p:nvPr>
        </p:nvSpPr>
        <p:spPr/>
        <p:txBody>
          <a:bodyPr/>
          <a:lstStyle/>
          <a:p>
            <a:fld id="{DDD419F4-D791-41E3-8F48-C57B6378CBDD}" type="slidenum">
              <a:rPr lang="en-IE" smtClean="0"/>
              <a:t>7</a:t>
            </a:fld>
            <a:endParaRPr lang="en-IE" dirty="0"/>
          </a:p>
        </p:txBody>
      </p:sp>
    </p:spTree>
    <p:extLst>
      <p:ext uri="{BB962C8B-B14F-4D97-AF65-F5344CB8AC3E}">
        <p14:creationId xmlns:p14="http://schemas.microsoft.com/office/powerpoint/2010/main" val="4191425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b="1" dirty="0"/>
              <a:t>Teacher notes: Activity 2/Slide 3 of 4 (Global Goals for Sustainable Development) </a:t>
            </a:r>
            <a:r>
              <a:rPr lang="en-IE" sz="1200" b="1" i="0" dirty="0"/>
              <a:t>(1 animation at * Click)</a:t>
            </a:r>
            <a:endParaRPr lang="en-IE" sz="1200" b="0" i="0" dirty="0"/>
          </a:p>
          <a:p>
            <a:pPr marL="0" marR="0" lvl="0" indent="0" algn="l" defTabSz="914400" rtl="0" eaLnBrk="1" fontAlgn="auto" latinLnBrk="0" hangingPunct="1">
              <a:spcBef>
                <a:spcPts val="0"/>
              </a:spcBef>
              <a:buClrTx/>
              <a:buSzTx/>
              <a:buFontTx/>
              <a:buNone/>
              <a:tabLst/>
              <a:defRPr/>
            </a:pPr>
            <a:endParaRPr lang="en-GB" sz="1200" u="none" dirty="0"/>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Copy the table (left side on Slide 7) into your copy/on a piece of paper.</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As I go through each of the 17 Global Goals, write the numbers of the Global Goals you think are most important for:</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the wellbeing of people (when people are healthy and happy and have positive (good) connections to people and places, near and far) into the first column (left)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800" i="1" dirty="0">
                <a:effectLst/>
                <a:latin typeface="Calibri" panose="020F0502020204030204" pitchFamily="34" charset="0"/>
                <a:ea typeface="Calibri" panose="020F0502020204030204" pitchFamily="34" charset="0"/>
                <a:cs typeface="Times New Roman" panose="02020603050405020304" pitchFamily="18" charset="0"/>
              </a:rPr>
              <a:t>the wellbeing of our planet in the second column (right)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If you think that a Goal is important for both the wellbeing of people </a:t>
            </a:r>
            <a:r>
              <a:rPr lang="en-GB" sz="1800" i="1" u="sng" dirty="0">
                <a:effectLst/>
                <a:latin typeface="Calibri" panose="020F0502020204030204" pitchFamily="34" charset="0"/>
                <a:ea typeface="Calibri" panose="020F0502020204030204" pitchFamily="34" charset="0"/>
                <a:cs typeface="Times New Roman" panose="02020603050405020304" pitchFamily="18" charset="0"/>
              </a:rPr>
              <a:t>and</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our planet, write the Goal number in both columns.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Read through the 17 Global Goals (below), allowing enough time for pupils to note the Goal numbers in one or both columns.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Ask a selection of pupils for feedback.</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Calibri" panose="020F0502020204030204" pitchFamily="34" charset="0"/>
                <a:ea typeface="Calibri" panose="020F0502020204030204" pitchFamily="34" charset="0"/>
                <a:cs typeface="Times New Roman" panose="02020603050405020304" pitchFamily="18" charset="0"/>
              </a:rPr>
              <a:t>* Click </a:t>
            </a:r>
            <a:r>
              <a:rPr lang="en-GB" sz="1800" dirty="0">
                <a:effectLst/>
                <a:latin typeface="Calibri" panose="020F0502020204030204" pitchFamily="34" charset="0"/>
                <a:ea typeface="Calibri" panose="020F0502020204030204" pitchFamily="34" charset="0"/>
                <a:cs typeface="Times New Roman" panose="02020603050405020304" pitchFamily="18" charset="0"/>
              </a:rPr>
              <a:t>to animate in the heading ‘wellbeing for people and planet’ over the image of the Global Goals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i="1" dirty="0">
                <a:effectLst/>
                <a:latin typeface="Calibri" panose="020F0502020204030204" pitchFamily="34" charset="0"/>
                <a:ea typeface="Calibri" panose="020F0502020204030204" pitchFamily="34" charset="0"/>
                <a:cs typeface="Times New Roman" panose="02020603050405020304" pitchFamily="18" charset="0"/>
              </a:rPr>
              <a:t>Remember what Chief Seattle said about all things being ‘bound together’ and all things being connected?  While it is more obvious for some Goals than others, all 17 Goals are actually important for the wellbeing of </a:t>
            </a:r>
            <a:r>
              <a:rPr lang="en-GB" sz="1800" i="1" u="sng" dirty="0">
                <a:effectLst/>
                <a:latin typeface="Calibri" panose="020F0502020204030204" pitchFamily="34" charset="0"/>
                <a:ea typeface="Calibri" panose="020F0502020204030204" pitchFamily="34" charset="0"/>
                <a:cs typeface="Times New Roman" panose="02020603050405020304" pitchFamily="18" charset="0"/>
              </a:rPr>
              <a:t>both</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people and our planet.  So, for example,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looking after the life in our oceans and seas (Goal 14) will help the wellbeing of our planet, but it will also help people who rely on the oceans, lakes, and rivers for a job or to make a living (Goal 8) and for food (Goal 2).  Or, making sure that everyone in our world is able to go to school and get a good education (Goal 4), including learning about the importance of reducing, reusing and recycling (Goal 12), can also help to fight climate change (Goal 13).</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u="sng" dirty="0">
                <a:effectLst/>
                <a:latin typeface="Calibri" panose="020F0502020204030204" pitchFamily="34" charset="0"/>
                <a:ea typeface="Calibri" panose="020F0502020204030204" pitchFamily="34" charset="0"/>
                <a:cs typeface="Times New Roman" panose="02020603050405020304" pitchFamily="18" charset="0"/>
              </a:rPr>
              <a:t>17 Global Goals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1.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End poverty – make sure that everyone has enough money or resources to survive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2.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End hunger - make sure that everyone, everywhere has enough good food to eat so that they can grow and be healthy.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3.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Make sure everyone can live healthy lives, with proper medical help if they get sick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4.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Make sure everyone gets a good education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5.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Make sure that women and girls get the same chances in life as men and boys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6.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Make sure that everyone has access to clean water and proper toilets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7.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Make sure that everyone has enough heat, light, and power without damaging the environment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8.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Help countries to develop and provide good jobs in a way that benefits everyone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9.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Build schools, hospitals, and roads, and promote businesses and industries that make all people’s lives better</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10.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Make sure that everyone is treated fairly, and that countries treat each other fairly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11.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Make cities environmentally friendly and safe communities, where all people can live well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12.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Make sure we do not buy too many things so that we do not use up the earth’s scarce resources (reduce, reuse, recycle)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13.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Act now to fight climate change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14.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Look after the life in our oceans and seas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15.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Look after forests, animals, and the earth itself</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16.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Work for peace and justice inside and between countries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i="1" dirty="0">
                <a:effectLst/>
                <a:latin typeface="Calibri" panose="020F0502020204030204" pitchFamily="34" charset="0"/>
                <a:ea typeface="Calibri" panose="020F0502020204030204" pitchFamily="34" charset="0"/>
                <a:cs typeface="Times New Roman" panose="02020603050405020304" pitchFamily="18" charset="0"/>
              </a:rPr>
              <a:t>17. </a:t>
            </a:r>
            <a:r>
              <a:rPr lang="en-IE" sz="1800" i="1" dirty="0">
                <a:effectLst/>
                <a:latin typeface="Calibri" panose="020F0502020204030204" pitchFamily="34" charset="0"/>
                <a:ea typeface="Calibri" panose="020F0502020204030204" pitchFamily="34" charset="0"/>
                <a:cs typeface="Times New Roman" panose="02020603050405020304" pitchFamily="18" charset="0"/>
              </a:rPr>
              <a:t>Countries will work together to achieve the Global Goals for the wellbeing of people and our planet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spcBef>
                <a:spcPts val="0"/>
              </a:spcBef>
              <a:buClrTx/>
              <a:buSzTx/>
              <a:buFontTx/>
              <a:buNone/>
              <a:tabLst/>
              <a:defRPr/>
            </a:pPr>
            <a:endParaRPr lang="en-GB" sz="1200" u="none" dirty="0"/>
          </a:p>
        </p:txBody>
      </p:sp>
      <p:sp>
        <p:nvSpPr>
          <p:cNvPr id="4" name="Slide Number Placeholder 3"/>
          <p:cNvSpPr>
            <a:spLocks noGrp="1"/>
          </p:cNvSpPr>
          <p:nvPr>
            <p:ph type="sldNum" sz="quarter" idx="5"/>
          </p:nvPr>
        </p:nvSpPr>
        <p:spPr/>
        <p:txBody>
          <a:bodyPr/>
          <a:lstStyle/>
          <a:p>
            <a:fld id="{DDD419F4-D791-41E3-8F48-C57B6378CBDD}" type="slidenum">
              <a:rPr lang="en-IE" smtClean="0"/>
              <a:t>8</a:t>
            </a:fld>
            <a:endParaRPr lang="en-IE" dirty="0"/>
          </a:p>
        </p:txBody>
      </p:sp>
    </p:spTree>
    <p:extLst>
      <p:ext uri="{BB962C8B-B14F-4D97-AF65-F5344CB8AC3E}">
        <p14:creationId xmlns:p14="http://schemas.microsoft.com/office/powerpoint/2010/main" val="1218424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800" b="1" dirty="0">
                <a:effectLst/>
                <a:latin typeface="Calibri" panose="020F0502020204030204" pitchFamily="34" charset="0"/>
                <a:ea typeface="Calibri" panose="020F0502020204030204" pitchFamily="34" charset="0"/>
                <a:cs typeface="Times New Roman" panose="02020603050405020304" pitchFamily="18" charset="0"/>
              </a:rPr>
              <a:t>Teacher notes: Activity 3/Slide 1 of 1 (Picturing 2030) </a:t>
            </a:r>
            <a:r>
              <a:rPr lang="en-IE" sz="1800" b="1" i="0" dirty="0"/>
              <a:t>(2 animations at * Click)</a:t>
            </a:r>
            <a:endParaRPr lang="en-IE" sz="1800" b="0" i="0" dirty="0"/>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What do you see on Slide 9?</a:t>
            </a:r>
            <a:r>
              <a:rPr lang="en-IE" sz="1800" dirty="0">
                <a:effectLst/>
                <a:latin typeface="Calibri" panose="020F0502020204030204" pitchFamily="34" charset="0"/>
                <a:ea typeface="Calibri" panose="020F0502020204030204" pitchFamily="34" charset="0"/>
                <a:cs typeface="Times New Roman" panose="02020603050405020304" pitchFamily="18" charset="0"/>
              </a:rPr>
              <a:t> (Answer = ‘2030’ (as in the year 2030) using different styles of numbers and a clock standing in for the last zero).</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Why do you think the year 2030 is on Slide 9?</a:t>
            </a:r>
            <a:r>
              <a:rPr lang="en-IE" sz="1800" dirty="0">
                <a:effectLst/>
                <a:latin typeface="Calibri" panose="020F0502020204030204" pitchFamily="34" charset="0"/>
                <a:ea typeface="Calibri" panose="020F0502020204030204" pitchFamily="34" charset="0"/>
                <a:cs typeface="Times New Roman" panose="02020603050405020304" pitchFamily="18" charset="0"/>
              </a:rPr>
              <a:t>  (Answer = 193 </a:t>
            </a:r>
            <a:r>
              <a:rPr lang="en-GB" sz="1800" dirty="0">
                <a:effectLst/>
                <a:latin typeface="Calibri" panose="020F0502020204030204" pitchFamily="34" charset="0"/>
                <a:ea typeface="Calibri" panose="020F0502020204030204" pitchFamily="34" charset="0"/>
                <a:cs typeface="Times New Roman" panose="02020603050405020304" pitchFamily="18" charset="0"/>
              </a:rPr>
              <a:t>countries, including Ireland, have promised to work to achieve the 17 Global Goals by the year 2030).</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 Click </a:t>
            </a:r>
            <a:r>
              <a:rPr lang="en-IE" sz="1800" dirty="0">
                <a:effectLst/>
                <a:latin typeface="Calibri" panose="020F0502020204030204" pitchFamily="34" charset="0"/>
                <a:ea typeface="Calibri" panose="020F0502020204030204" pitchFamily="34" charset="0"/>
                <a:cs typeface="Times New Roman" panose="02020603050405020304" pitchFamily="18" charset="0"/>
              </a:rPr>
              <a:t>to animate the countdown from 2022 to 2030</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Close your eyes and imagine that you are living in a world where the Global Goals have been realised.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There are many good things about our world in 2030, including the fact that: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Everyone has enough money/resources to survive</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That there has been a steady decrease in global carbon emissions (the gasses that are released into our planet’s atmosphere when we burn non-renewable fossil fuels, like oil or coal)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Much fewer children are getting sick</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Half of our politicians (elected leaders) are women and half our men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Everyone has internet access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All children get enough good food to eat so they can grow up healthy</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All children finish primary and secondary school</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Use bubble writing to write ‘2030’ in your copy/on a piece of paper.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Depending on your class, you may need to explain that bubble writing is when numbers (or letters) look puffy like bubbles – like the numbers on Slide 9.</a:t>
            </a:r>
          </a:p>
          <a:p>
            <a:pPr>
              <a:lnSpc>
                <a:spcPct val="107000"/>
              </a:lnSpc>
              <a:spcAft>
                <a:spcPts val="800"/>
              </a:spcAft>
            </a:pPr>
            <a:endParaRPr lang="en-IE" sz="1800" i="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Be inspired by your ideas about what our world might look and be like if the Global Goals happened. Write/or draw these ideas on your ‘2030’. You might also take inspiration from the icons and colours of the Global Goals.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dirty="0">
                <a:effectLst/>
                <a:latin typeface="Calibri" panose="020F0502020204030204" pitchFamily="34" charset="0"/>
                <a:ea typeface="Calibri" panose="020F0502020204030204" pitchFamily="34" charset="0"/>
                <a:cs typeface="Times New Roman" panose="02020603050405020304" pitchFamily="18" charset="0"/>
              </a:rPr>
              <a:t>Depending on your class, you might like to pause ‘World’s largest lesson: introduced by Malala’ video (Slide 7) at 4.19 mins to see a sample 2030 with drawings/decoration.  </a:t>
            </a:r>
          </a:p>
          <a:p>
            <a:pPr>
              <a:lnSpc>
                <a:spcPct val="107000"/>
              </a:lnSpc>
              <a:spcAft>
                <a:spcPts val="800"/>
              </a:spcAft>
            </a:pPr>
            <a:endParaRPr lang="en-IE"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800" b="1" dirty="0">
                <a:effectLst/>
                <a:latin typeface="Calibri" panose="020F0502020204030204" pitchFamily="34" charset="0"/>
                <a:ea typeface="Calibri" panose="020F0502020204030204" pitchFamily="34" charset="0"/>
                <a:cs typeface="Times New Roman" panose="02020603050405020304" pitchFamily="18" charset="0"/>
              </a:rPr>
              <a:t>Early finisher/Extension task: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IE" sz="1800" i="1" dirty="0">
                <a:effectLst/>
                <a:latin typeface="Calibri" panose="020F0502020204030204" pitchFamily="34" charset="0"/>
                <a:ea typeface="Calibri" panose="020F0502020204030204" pitchFamily="34" charset="0"/>
                <a:cs typeface="Times New Roman" panose="02020603050405020304" pitchFamily="18" charset="0"/>
              </a:rPr>
              <a:t>Work out how many years (or months) are left between now and 2030</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D419F4-D791-41E3-8F48-C57B6378CBDD}" type="slidenum">
              <a:rPr lang="en-IE" smtClean="0"/>
              <a:t>9</a:t>
            </a:fld>
            <a:endParaRPr lang="en-IE" dirty="0"/>
          </a:p>
        </p:txBody>
      </p:sp>
    </p:spTree>
    <p:extLst>
      <p:ext uri="{BB962C8B-B14F-4D97-AF65-F5344CB8AC3E}">
        <p14:creationId xmlns:p14="http://schemas.microsoft.com/office/powerpoint/2010/main" val="19369675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9E48D-A1E4-4C3E-9E7B-38A54017FE9E}"/>
              </a:ext>
            </a:extLst>
          </p:cNvPr>
          <p:cNvSpPr>
            <a:spLocks noGrp="1"/>
          </p:cNvSpPr>
          <p:nvPr>
            <p:ph type="ctrTitle"/>
          </p:nvPr>
        </p:nvSpPr>
        <p:spPr>
          <a:xfrm>
            <a:off x="1524000" y="356553"/>
            <a:ext cx="9144000" cy="2387600"/>
          </a:xfrm>
          <a:prstGeom prst="rect">
            <a:avLst/>
          </a:prstGeom>
        </p:spPr>
        <p:txBody>
          <a:bodyPr anchor="b"/>
          <a:lstStyle>
            <a:lvl1pPr algn="ctr">
              <a:defRPr sz="6600">
                <a:solidFill>
                  <a:schemeClr val="accent3"/>
                </a:solidFill>
              </a:defRPr>
            </a:lvl1pPr>
          </a:lstStyle>
          <a:p>
            <a:r>
              <a:rPr lang="en-GB" dirty="0"/>
              <a:t>Click to edit Master title style</a:t>
            </a:r>
            <a:endParaRPr lang="en-IE" dirty="0"/>
          </a:p>
        </p:txBody>
      </p:sp>
      <p:sp>
        <p:nvSpPr>
          <p:cNvPr id="3" name="Subtitle 2">
            <a:extLst>
              <a:ext uri="{FF2B5EF4-FFF2-40B4-BE49-F238E27FC236}">
                <a16:creationId xmlns:a16="http://schemas.microsoft.com/office/drawing/2014/main" id="{27BE50D9-D233-45AB-BC42-92703E9560F2}"/>
              </a:ext>
            </a:extLst>
          </p:cNvPr>
          <p:cNvSpPr>
            <a:spLocks noGrp="1"/>
          </p:cNvSpPr>
          <p:nvPr>
            <p:ph type="subTitle" idx="1"/>
          </p:nvPr>
        </p:nvSpPr>
        <p:spPr>
          <a:xfrm>
            <a:off x="1524000" y="2859088"/>
            <a:ext cx="9144000" cy="8785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IE" dirty="0"/>
          </a:p>
        </p:txBody>
      </p:sp>
      <p:sp>
        <p:nvSpPr>
          <p:cNvPr id="6" name="Slide Number Placeholder 5">
            <a:extLst>
              <a:ext uri="{FF2B5EF4-FFF2-40B4-BE49-F238E27FC236}">
                <a16:creationId xmlns:a16="http://schemas.microsoft.com/office/drawing/2014/main" id="{12C8105A-FC55-44D4-8198-0D565BBBE9DB}"/>
              </a:ext>
            </a:extLst>
          </p:cNvPr>
          <p:cNvSpPr>
            <a:spLocks noGrp="1"/>
          </p:cNvSpPr>
          <p:nvPr>
            <p:ph type="sldNum" sz="quarter" idx="12"/>
          </p:nvPr>
        </p:nvSpPr>
        <p:spPr>
          <a:xfrm>
            <a:off x="287655" y="6318567"/>
            <a:ext cx="1009650" cy="365125"/>
          </a:xfrm>
        </p:spPr>
        <p:txBody>
          <a:bodyPr/>
          <a:lstStyle>
            <a:lvl1pPr algn="l">
              <a:defRPr/>
            </a:lvl1pPr>
          </a:lstStyle>
          <a:p>
            <a:pPr algn="l"/>
            <a:fld id="{6409BFAD-CFE0-470E-B2F4-9419CA47F564}" type="slidenum">
              <a:rPr lang="en-IE" smtClean="0"/>
              <a:pPr/>
              <a:t>‹#›</a:t>
            </a:fld>
            <a:endParaRPr lang="en-IE" dirty="0"/>
          </a:p>
        </p:txBody>
      </p:sp>
    </p:spTree>
    <p:extLst>
      <p:ext uri="{BB962C8B-B14F-4D97-AF65-F5344CB8AC3E}">
        <p14:creationId xmlns:p14="http://schemas.microsoft.com/office/powerpoint/2010/main" val="1324449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09C1A-D130-4092-BACA-CC385FDB2058}"/>
              </a:ext>
            </a:extLst>
          </p:cNvPr>
          <p:cNvSpPr>
            <a:spLocks noGrp="1"/>
          </p:cNvSpPr>
          <p:nvPr>
            <p:ph type="title"/>
          </p:nvPr>
        </p:nvSpPr>
        <p:spPr>
          <a:xfrm>
            <a:off x="232410" y="768350"/>
            <a:ext cx="10515600" cy="2852737"/>
          </a:xfrm>
          <a:prstGeom prst="rect">
            <a:avLst/>
          </a:prstGeo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1E370C10-3D59-428A-BD23-D6A22A6DF798}"/>
              </a:ext>
            </a:extLst>
          </p:cNvPr>
          <p:cNvSpPr>
            <a:spLocks noGrp="1"/>
          </p:cNvSpPr>
          <p:nvPr>
            <p:ph type="body" idx="1"/>
          </p:nvPr>
        </p:nvSpPr>
        <p:spPr>
          <a:xfrm>
            <a:off x="232410" y="392652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6" name="Slide Number Placeholder 5">
            <a:extLst>
              <a:ext uri="{FF2B5EF4-FFF2-40B4-BE49-F238E27FC236}">
                <a16:creationId xmlns:a16="http://schemas.microsoft.com/office/drawing/2014/main" id="{AD9CEB5B-1513-4500-B2CE-317865A9DC37}"/>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07826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0A504-9F42-4A07-8E52-A909F656693E}"/>
              </a:ext>
            </a:extLst>
          </p:cNvPr>
          <p:cNvSpPr>
            <a:spLocks noGrp="1"/>
          </p:cNvSpPr>
          <p:nvPr>
            <p:ph type="title"/>
          </p:nvPr>
        </p:nvSpPr>
        <p:spPr>
          <a:xfrm>
            <a:off x="236220" y="232716"/>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04890214-C560-40D9-ABF5-80E3A117722A}"/>
              </a:ext>
            </a:extLst>
          </p:cNvPr>
          <p:cNvSpPr>
            <a:spLocks noGrp="1"/>
          </p:cNvSpPr>
          <p:nvPr>
            <p:ph idx="1"/>
          </p:nvPr>
        </p:nvSpPr>
        <p:spPr>
          <a:xfrm>
            <a:off x="232410" y="1562399"/>
            <a:ext cx="10515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Slide Number Placeholder 5">
            <a:extLst>
              <a:ext uri="{FF2B5EF4-FFF2-40B4-BE49-F238E27FC236}">
                <a16:creationId xmlns:a16="http://schemas.microsoft.com/office/drawing/2014/main" id="{51042445-E822-4A5E-A0AA-A2E79785977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3947275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52F8-635D-4CCC-8863-4B877C0915D4}"/>
              </a:ext>
            </a:extLst>
          </p:cNvPr>
          <p:cNvSpPr>
            <a:spLocks noGrp="1"/>
          </p:cNvSpPr>
          <p:nvPr>
            <p:ph type="title"/>
          </p:nvPr>
        </p:nvSpPr>
        <p:spPr>
          <a:xfrm>
            <a:off x="232410" y="320675"/>
            <a:ext cx="10515600" cy="1325563"/>
          </a:xfrm>
          <a:prstGeom prst="rect">
            <a:avLst/>
          </a:prstGeom>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EFB0C9AC-EC9D-4988-B138-61B19E26120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8F8F13E0-6305-4B18-925D-D9EAECAADF3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Slide Number Placeholder 6">
            <a:extLst>
              <a:ext uri="{FF2B5EF4-FFF2-40B4-BE49-F238E27FC236}">
                <a16:creationId xmlns:a16="http://schemas.microsoft.com/office/drawing/2014/main" id="{647F1F1B-DA8B-4CB7-87AA-521D901485B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59286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9AD18-F6FC-476D-AD56-9B24EDEDF97E}"/>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C743001F-73BD-483F-9786-0B5A0A8ADD18}"/>
              </a:ext>
            </a:extLst>
          </p:cNvPr>
          <p:cNvSpPr>
            <a:spLocks noGrp="1"/>
          </p:cNvSpPr>
          <p:nvPr>
            <p:ph type="body" idx="1"/>
          </p:nvPr>
        </p:nvSpPr>
        <p:spPr>
          <a:xfrm>
            <a:off x="839788" y="1681163"/>
            <a:ext cx="5157787" cy="823912"/>
          </a:xfrm>
        </p:spPr>
        <p:txBody>
          <a:bodyPr anchor="b"/>
          <a:lstStyle>
            <a:lvl1pPr marL="0" indent="0" algn="ctr">
              <a:buNone/>
              <a:defRPr sz="2400" b="1">
                <a:solidFill>
                  <a:schemeClr val="accent4"/>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DA887F2-8695-4623-B863-CB552F538C2F}"/>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5" name="Text Placeholder 4">
            <a:extLst>
              <a:ext uri="{FF2B5EF4-FFF2-40B4-BE49-F238E27FC236}">
                <a16:creationId xmlns:a16="http://schemas.microsoft.com/office/drawing/2014/main" id="{FDE81C25-08C2-4B09-A1F2-421463BF092A}"/>
              </a:ext>
            </a:extLst>
          </p:cNvPr>
          <p:cNvSpPr>
            <a:spLocks noGrp="1"/>
          </p:cNvSpPr>
          <p:nvPr>
            <p:ph type="body" sz="quarter" idx="3"/>
          </p:nvPr>
        </p:nvSpPr>
        <p:spPr>
          <a:xfrm>
            <a:off x="6172200" y="1681163"/>
            <a:ext cx="5183188" cy="823912"/>
          </a:xfrm>
        </p:spPr>
        <p:txBody>
          <a:bodyPr anchor="b"/>
          <a:lstStyle>
            <a:lvl1pPr marL="0" indent="0" algn="ctr">
              <a:buNone/>
              <a:defRPr sz="2400" b="1">
                <a:solidFill>
                  <a:schemeClr val="accent6"/>
                </a:solidFill>
                <a:latin typeface="Ziggurat HTF-Black"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DA637B9-5E45-48E0-AA11-B9EA34313FA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9" name="Slide Number Placeholder 8">
            <a:extLst>
              <a:ext uri="{FF2B5EF4-FFF2-40B4-BE49-F238E27FC236}">
                <a16:creationId xmlns:a16="http://schemas.microsoft.com/office/drawing/2014/main" id="{B05E493D-4F74-4031-848B-A82DBECAC486}"/>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351143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A401B0-119B-4B4A-8449-AE4C161DFC84}"/>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2140311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DD7AB-7EB3-4AAA-9F9C-436A51B6F146}"/>
              </a:ext>
            </a:extLst>
          </p:cNvPr>
          <p:cNvSpPr>
            <a:spLocks noGrp="1"/>
          </p:cNvSpPr>
          <p:nvPr>
            <p:ph type="title"/>
          </p:nvPr>
        </p:nvSpPr>
        <p:spPr>
          <a:xfrm>
            <a:off x="232410" y="842169"/>
            <a:ext cx="3932237" cy="1600200"/>
          </a:xfrm>
          <a:prstGeom prst="rect">
            <a:avLst/>
          </a:prstGeom>
        </p:spPr>
        <p:txBody>
          <a:bodyPr anchor="b"/>
          <a:lstStyle>
            <a:lvl1pPr>
              <a:defRPr sz="3200"/>
            </a:lvl1pPr>
          </a:lstStyle>
          <a:p>
            <a:r>
              <a:rPr lang="en-GB" dirty="0"/>
              <a:t>Click to edit Master title style</a:t>
            </a:r>
            <a:endParaRPr lang="en-IE" dirty="0"/>
          </a:p>
        </p:txBody>
      </p:sp>
      <p:sp>
        <p:nvSpPr>
          <p:cNvPr id="3" name="Content Placeholder 2">
            <a:extLst>
              <a:ext uri="{FF2B5EF4-FFF2-40B4-BE49-F238E27FC236}">
                <a16:creationId xmlns:a16="http://schemas.microsoft.com/office/drawing/2014/main" id="{B9813AFC-BF0D-40F5-B1E9-70019B3A73E5}"/>
              </a:ext>
            </a:extLst>
          </p:cNvPr>
          <p:cNvSpPr>
            <a:spLocks noGrp="1"/>
          </p:cNvSpPr>
          <p:nvPr>
            <p:ph idx="1"/>
          </p:nvPr>
        </p:nvSpPr>
        <p:spPr>
          <a:xfrm>
            <a:off x="4474528" y="834390"/>
            <a:ext cx="7485062" cy="52463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4" name="Text Placeholder 3">
            <a:extLst>
              <a:ext uri="{FF2B5EF4-FFF2-40B4-BE49-F238E27FC236}">
                <a16:creationId xmlns:a16="http://schemas.microsoft.com/office/drawing/2014/main" id="{3C3CD017-AE5B-4070-9443-ED0C84994CD6}"/>
              </a:ext>
            </a:extLst>
          </p:cNvPr>
          <p:cNvSpPr>
            <a:spLocks noGrp="1"/>
          </p:cNvSpPr>
          <p:nvPr>
            <p:ph type="body" sz="half" idx="2"/>
          </p:nvPr>
        </p:nvSpPr>
        <p:spPr>
          <a:xfrm>
            <a:off x="232410" y="2537460"/>
            <a:ext cx="3932237"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DF4BCA29-1B1F-406D-9106-034CFE00890D}"/>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761836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82FA6-4D15-4187-B550-B64650490C30}"/>
              </a:ext>
            </a:extLst>
          </p:cNvPr>
          <p:cNvSpPr>
            <a:spLocks noGrp="1"/>
          </p:cNvSpPr>
          <p:nvPr>
            <p:ph type="title"/>
          </p:nvPr>
        </p:nvSpPr>
        <p:spPr>
          <a:xfrm>
            <a:off x="839788" y="987425"/>
            <a:ext cx="3932237" cy="1600200"/>
          </a:xfrm>
          <a:prstGeom prst="rect">
            <a:avLst/>
          </a:prstGeo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D0F972EC-3A4B-45C9-A123-091028A1A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icon to add picture</a:t>
            </a:r>
            <a:endParaRPr lang="en-IE" dirty="0"/>
          </a:p>
        </p:txBody>
      </p:sp>
      <p:sp>
        <p:nvSpPr>
          <p:cNvPr id="4" name="Text Placeholder 3">
            <a:extLst>
              <a:ext uri="{FF2B5EF4-FFF2-40B4-BE49-F238E27FC236}">
                <a16:creationId xmlns:a16="http://schemas.microsoft.com/office/drawing/2014/main" id="{6DAF46AD-6297-4A5F-AC2F-3CD05AA4D1B9}"/>
              </a:ext>
            </a:extLst>
          </p:cNvPr>
          <p:cNvSpPr>
            <a:spLocks noGrp="1"/>
          </p:cNvSpPr>
          <p:nvPr>
            <p:ph type="body" sz="half" idx="2"/>
          </p:nvPr>
        </p:nvSpPr>
        <p:spPr>
          <a:xfrm>
            <a:off x="839788" y="2686050"/>
            <a:ext cx="3932237" cy="3182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7" name="Slide Number Placeholder 6">
            <a:extLst>
              <a:ext uri="{FF2B5EF4-FFF2-40B4-BE49-F238E27FC236}">
                <a16:creationId xmlns:a16="http://schemas.microsoft.com/office/drawing/2014/main" id="{12A5BDB6-0F97-4838-9F4C-C14BAD9E08EE}"/>
              </a:ext>
            </a:extLst>
          </p:cNvPr>
          <p:cNvSpPr>
            <a:spLocks noGrp="1"/>
          </p:cNvSpPr>
          <p:nvPr>
            <p:ph type="sldNum" sz="quarter" idx="12"/>
          </p:nvPr>
        </p:nvSpPr>
        <p:spPr/>
        <p:txBody>
          <a:bodyPr/>
          <a:lstStyle/>
          <a:p>
            <a:fld id="{6409BFAD-CFE0-470E-B2F4-9419CA47F564}" type="slidenum">
              <a:rPr lang="en-IE" smtClean="0"/>
              <a:t>‹#›</a:t>
            </a:fld>
            <a:endParaRPr lang="en-IE" dirty="0"/>
          </a:p>
        </p:txBody>
      </p:sp>
    </p:spTree>
    <p:extLst>
      <p:ext uri="{BB962C8B-B14F-4D97-AF65-F5344CB8AC3E}">
        <p14:creationId xmlns:p14="http://schemas.microsoft.com/office/powerpoint/2010/main" val="1402347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D050CC-497E-40DC-8D28-F83FAF8E2F04}"/>
              </a:ext>
            </a:extLst>
          </p:cNvPr>
          <p:cNvSpPr>
            <a:spLocks noGrp="1"/>
          </p:cNvSpPr>
          <p:nvPr>
            <p:ph type="body" idx="1"/>
          </p:nvPr>
        </p:nvSpPr>
        <p:spPr>
          <a:xfrm>
            <a:off x="236220" y="1707190"/>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E" dirty="0"/>
          </a:p>
        </p:txBody>
      </p:sp>
      <p:sp>
        <p:nvSpPr>
          <p:cNvPr id="6" name="Slide Number Placeholder 5">
            <a:extLst>
              <a:ext uri="{FF2B5EF4-FFF2-40B4-BE49-F238E27FC236}">
                <a16:creationId xmlns:a16="http://schemas.microsoft.com/office/drawing/2014/main" id="{49958E81-A58B-4E46-8655-AB529CCEFEA5}"/>
              </a:ext>
            </a:extLst>
          </p:cNvPr>
          <p:cNvSpPr>
            <a:spLocks noGrp="1"/>
          </p:cNvSpPr>
          <p:nvPr>
            <p:ph type="sldNum" sz="quarter" idx="4"/>
          </p:nvPr>
        </p:nvSpPr>
        <p:spPr>
          <a:xfrm>
            <a:off x="232410"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6409BFAD-CFE0-470E-B2F4-9419CA47F564}" type="slidenum">
              <a:rPr lang="en-IE" smtClean="0"/>
              <a:pPr/>
              <a:t>‹#›</a:t>
            </a:fld>
            <a:endParaRPr lang="en-IE" sz="1000" dirty="0"/>
          </a:p>
        </p:txBody>
      </p:sp>
      <p:pic>
        <p:nvPicPr>
          <p:cNvPr id="10" name="Picture 9" descr="A picture containing drawing, blue&#10;&#10;Description automatically generated">
            <a:extLst>
              <a:ext uri="{FF2B5EF4-FFF2-40B4-BE49-F238E27FC236}">
                <a16:creationId xmlns:a16="http://schemas.microsoft.com/office/drawing/2014/main" id="{BC099B10-6088-7649-87F1-4203BD60FB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501782" y="287967"/>
            <a:ext cx="1384452" cy="475621"/>
          </a:xfrm>
          <a:prstGeom prst="rect">
            <a:avLst/>
          </a:prstGeom>
        </p:spPr>
      </p:pic>
      <p:sp>
        <p:nvSpPr>
          <p:cNvPr id="11" name="Title Placeholder 10">
            <a:extLst>
              <a:ext uri="{FF2B5EF4-FFF2-40B4-BE49-F238E27FC236}">
                <a16:creationId xmlns:a16="http://schemas.microsoft.com/office/drawing/2014/main" id="{AA714047-8067-3043-8DCD-FA776E555623}"/>
              </a:ext>
            </a:extLst>
          </p:cNvPr>
          <p:cNvSpPr>
            <a:spLocks noGrp="1"/>
          </p:cNvSpPr>
          <p:nvPr>
            <p:ph type="title"/>
          </p:nvPr>
        </p:nvSpPr>
        <p:spPr>
          <a:xfrm>
            <a:off x="232410" y="205416"/>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pic>
        <p:nvPicPr>
          <p:cNvPr id="7" name="Picture 6" descr="A picture containing shape&#10;&#10;Description automatically generated">
            <a:extLst>
              <a:ext uri="{FF2B5EF4-FFF2-40B4-BE49-F238E27FC236}">
                <a16:creationId xmlns:a16="http://schemas.microsoft.com/office/drawing/2014/main" id="{E867DBA2-99A3-304E-977C-320CE2491FE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885937" y="6230606"/>
            <a:ext cx="1000297" cy="475621"/>
          </a:xfrm>
          <a:prstGeom prst="rect">
            <a:avLst/>
          </a:prstGeom>
        </p:spPr>
      </p:pic>
    </p:spTree>
    <p:extLst>
      <p:ext uri="{BB962C8B-B14F-4D97-AF65-F5344CB8AC3E}">
        <p14:creationId xmlns:p14="http://schemas.microsoft.com/office/powerpoint/2010/main" val="3153893424"/>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86" r:id="rId3"/>
    <p:sldLayoutId id="2147483688" r:id="rId4"/>
    <p:sldLayoutId id="2147483689" r:id="rId5"/>
    <p:sldLayoutId id="2147483691" r:id="rId6"/>
    <p:sldLayoutId id="2147483692" r:id="rId7"/>
    <p:sldLayoutId id="2147483693" r:id="rId8"/>
  </p:sldLayoutIdLst>
  <p:txStyles>
    <p:titleStyle>
      <a:lvl1pPr algn="l" defTabSz="914400" rtl="0" eaLnBrk="1" latinLnBrk="0" hangingPunct="1">
        <a:lnSpc>
          <a:spcPct val="90000"/>
        </a:lnSpc>
        <a:spcBef>
          <a:spcPct val="0"/>
        </a:spcBef>
        <a:buNone/>
        <a:defRPr sz="4400" kern="1200">
          <a:solidFill>
            <a:schemeClr val="accent3"/>
          </a:solidFill>
          <a:latin typeface="Ziggurat HTF-Black" pitchFamily="2" charset="77"/>
          <a:ea typeface="+mj-ea"/>
          <a:cs typeface="+mj-cs"/>
        </a:defRPr>
      </a:lvl1pPr>
    </p:titleStyle>
    <p:bodyStyle>
      <a:lvl1pPr marL="514350" indent="-514350" algn="l" defTabSz="914400" rtl="0" eaLnBrk="1" latinLnBrk="0" hangingPunct="1">
        <a:lnSpc>
          <a:spcPct val="90000"/>
        </a:lnSpc>
        <a:spcBef>
          <a:spcPts val="1000"/>
        </a:spcBef>
        <a:buClr>
          <a:schemeClr val="accent3"/>
        </a:buClr>
        <a:buFont typeface="+mj-lt"/>
        <a:buAutoNum type="arabicPeriod"/>
        <a:defRPr sz="2800" b="1" kern="1200">
          <a:solidFill>
            <a:schemeClr val="accent2"/>
          </a:solidFill>
          <a:latin typeface="+mj-lt"/>
          <a:ea typeface="+mn-ea"/>
          <a:cs typeface="+mn-cs"/>
        </a:defRPr>
      </a:lvl1pPr>
      <a:lvl2pPr marL="685800" indent="-228600" algn="l" defTabSz="914400" rtl="0" eaLnBrk="1" latinLnBrk="0" hangingPunct="1">
        <a:lnSpc>
          <a:spcPct val="90000"/>
        </a:lnSpc>
        <a:spcBef>
          <a:spcPts val="500"/>
        </a:spcBef>
        <a:buClr>
          <a:schemeClr val="accent3"/>
        </a:buClr>
        <a:buSzPct val="90000"/>
        <a:buFont typeface="Wingdings" pitchFamily="2" charset="2"/>
        <a:buChar char="ü"/>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CDE748C5-1C6C-584C-ADAF-518498C69636}"/>
              </a:ext>
            </a:extLst>
          </p:cNvPr>
          <p:cNvSpPr>
            <a:spLocks noGrp="1"/>
          </p:cNvSpPr>
          <p:nvPr>
            <p:ph type="subTitle" idx="1"/>
          </p:nvPr>
        </p:nvSpPr>
        <p:spPr>
          <a:xfrm>
            <a:off x="1456246" y="2441574"/>
            <a:ext cx="9144000" cy="2650172"/>
          </a:xfrm>
        </p:spPr>
        <p:txBody>
          <a:bodyPr>
            <a:noAutofit/>
          </a:bodyPr>
          <a:lstStyle/>
          <a:p>
            <a:r>
              <a:rPr lang="en-IE" sz="1800" b="1" dirty="0">
                <a:solidFill>
                  <a:schemeClr val="accent3"/>
                </a:solidFill>
              </a:rPr>
              <a:t>“WELLBEING FOR PEOPLE AND PLANET”</a:t>
            </a:r>
            <a:endParaRPr lang="en-IE" sz="1800" dirty="0">
              <a:solidFill>
                <a:schemeClr val="accent3"/>
              </a:solidFill>
            </a:endParaRPr>
          </a:p>
          <a:p>
            <a:r>
              <a:rPr lang="en-IE" sz="3600" dirty="0"/>
              <a:t>LESSON ONE </a:t>
            </a:r>
          </a:p>
          <a:p>
            <a:r>
              <a:rPr lang="en-IE" sz="1400" dirty="0"/>
              <a:t>(3</a:t>
            </a:r>
            <a:r>
              <a:rPr lang="en-IE" sz="1400" baseline="30000" dirty="0"/>
              <a:t>rd</a:t>
            </a:r>
            <a:r>
              <a:rPr lang="en-IE" sz="1400" dirty="0"/>
              <a:t>-4</a:t>
            </a:r>
            <a:r>
              <a:rPr lang="en-IE" sz="1400" baseline="30000" dirty="0"/>
              <a:t>th</a:t>
            </a:r>
            <a:r>
              <a:rPr lang="en-IE" sz="1400" dirty="0"/>
              <a:t> class)</a:t>
            </a:r>
          </a:p>
        </p:txBody>
      </p:sp>
      <p:sp>
        <p:nvSpPr>
          <p:cNvPr id="10" name="Title 1">
            <a:extLst>
              <a:ext uri="{FF2B5EF4-FFF2-40B4-BE49-F238E27FC236}">
                <a16:creationId xmlns:a16="http://schemas.microsoft.com/office/drawing/2014/main" id="{F6EB4FDA-B3DB-C449-AE68-82DDA5D0CE96}"/>
              </a:ext>
            </a:extLst>
          </p:cNvPr>
          <p:cNvSpPr txBox="1">
            <a:spLocks/>
          </p:cNvSpPr>
          <p:nvPr/>
        </p:nvSpPr>
        <p:spPr>
          <a:xfrm>
            <a:off x="1359150" y="540941"/>
            <a:ext cx="9144000" cy="2387600"/>
          </a:xfrm>
          <a:prstGeom prst="rect">
            <a:avLst/>
          </a:prstGeom>
        </p:spPr>
        <p:txBody>
          <a:bodyPr vert="horz" lIns="91440" tIns="45720" rIns="91440" bIns="45720" rtlCol="0" anchor="t">
            <a:normAutofit fontScale="90000"/>
          </a:bodyPr>
          <a:lstStyle>
            <a:lvl1pPr algn="ctr" defTabSz="914400" rtl="0" eaLnBrk="1" latinLnBrk="0" hangingPunct="1">
              <a:lnSpc>
                <a:spcPct val="90000"/>
              </a:lnSpc>
              <a:spcBef>
                <a:spcPct val="0"/>
              </a:spcBef>
              <a:buNone/>
              <a:defRPr sz="6600" kern="1200">
                <a:solidFill>
                  <a:schemeClr val="accent3"/>
                </a:solidFill>
                <a:latin typeface="Ziggurat HTF-Black" pitchFamily="2" charset="77"/>
                <a:ea typeface="+mj-ea"/>
                <a:cs typeface="+mj-cs"/>
              </a:defRPr>
            </a:lvl1pPr>
          </a:lstStyle>
          <a:p>
            <a:r>
              <a:rPr lang="en-US" dirty="0">
                <a:solidFill>
                  <a:schemeClr val="accent2"/>
                </a:solidFill>
              </a:rPr>
              <a:t>OUR WORLD </a:t>
            </a:r>
            <a:r>
              <a:rPr lang="en-US" dirty="0">
                <a:solidFill>
                  <a:srgbClr val="B8028A"/>
                </a:solidFill>
              </a:rPr>
              <a:t>IRISH AID AWARDS </a:t>
            </a:r>
            <a:r>
              <a:rPr lang="en-US" dirty="0">
                <a:solidFill>
                  <a:schemeClr val="accent2"/>
                </a:solidFill>
              </a:rPr>
              <a:t>2022</a:t>
            </a:r>
          </a:p>
        </p:txBody>
      </p:sp>
      <p:pic>
        <p:nvPicPr>
          <p:cNvPr id="12" name="Picture 11" descr="A picture containing mug, sitting, dark, table&#10;&#10;Description automatically generated">
            <a:extLst>
              <a:ext uri="{FF2B5EF4-FFF2-40B4-BE49-F238E27FC236}">
                <a16:creationId xmlns:a16="http://schemas.microsoft.com/office/drawing/2014/main" id="{095DBA0B-31D2-4149-AF73-BF679483E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9272" y="4175106"/>
            <a:ext cx="2222216" cy="2632957"/>
          </a:xfrm>
          <a:prstGeom prst="rect">
            <a:avLst/>
          </a:prstGeom>
        </p:spPr>
      </p:pic>
      <p:pic>
        <p:nvPicPr>
          <p:cNvPr id="3" name="Picture 2" descr="A picture containing object, light, lamp&#10;&#10;Description automatically generated">
            <a:extLst>
              <a:ext uri="{FF2B5EF4-FFF2-40B4-BE49-F238E27FC236}">
                <a16:creationId xmlns:a16="http://schemas.microsoft.com/office/drawing/2014/main" id="{B6131401-B5B1-B24B-9DD6-FFF4D90C7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865" y="778827"/>
            <a:ext cx="1915315" cy="1625847"/>
          </a:xfrm>
          <a:prstGeom prst="rect">
            <a:avLst/>
          </a:prstGeom>
        </p:spPr>
      </p:pic>
      <p:pic>
        <p:nvPicPr>
          <p:cNvPr id="6" name="Picture 5" descr="A picture containing object, lamp, light&#10;&#10;Description automatically generated">
            <a:extLst>
              <a:ext uri="{FF2B5EF4-FFF2-40B4-BE49-F238E27FC236}">
                <a16:creationId xmlns:a16="http://schemas.microsoft.com/office/drawing/2014/main" id="{1BC774C2-AE80-3F41-ADA3-4A6AEDB700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1176" y="3414748"/>
            <a:ext cx="1204016" cy="819731"/>
          </a:xfrm>
          <a:prstGeom prst="rect">
            <a:avLst/>
          </a:prstGeom>
        </p:spPr>
      </p:pic>
      <p:pic>
        <p:nvPicPr>
          <p:cNvPr id="9" name="Picture 8" descr="A picture containing object, lamp, light&#10;&#10;Description automatically generated">
            <a:extLst>
              <a:ext uri="{FF2B5EF4-FFF2-40B4-BE49-F238E27FC236}">
                <a16:creationId xmlns:a16="http://schemas.microsoft.com/office/drawing/2014/main" id="{72DA8BDA-0B45-C54B-AE6B-550BB3EFAA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9309" y="2873035"/>
            <a:ext cx="1639191" cy="1090062"/>
          </a:xfrm>
          <a:prstGeom prst="rect">
            <a:avLst/>
          </a:prstGeom>
        </p:spPr>
      </p:pic>
      <p:pic>
        <p:nvPicPr>
          <p:cNvPr id="13" name="Picture 12" descr="A picture containing object, lamp, light&#10;&#10;Description automatically generated">
            <a:extLst>
              <a:ext uri="{FF2B5EF4-FFF2-40B4-BE49-F238E27FC236}">
                <a16:creationId xmlns:a16="http://schemas.microsoft.com/office/drawing/2014/main" id="{B4EFDD84-15B2-EA4B-B30B-6FA52B5CEF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32850" y="1570348"/>
            <a:ext cx="2244217" cy="1527623"/>
          </a:xfrm>
          <a:prstGeom prst="rect">
            <a:avLst/>
          </a:prstGeom>
        </p:spPr>
      </p:pic>
      <p:pic>
        <p:nvPicPr>
          <p:cNvPr id="15" name="Picture 14" descr="A picture containing flower&#10;&#10;Description automatically generated">
            <a:extLst>
              <a:ext uri="{FF2B5EF4-FFF2-40B4-BE49-F238E27FC236}">
                <a16:creationId xmlns:a16="http://schemas.microsoft.com/office/drawing/2014/main" id="{3B3CD0CC-28C3-5C49-B351-AD4776DC7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1299" y="3992378"/>
            <a:ext cx="2982420" cy="3032363"/>
          </a:xfrm>
          <a:prstGeom prst="rect">
            <a:avLst/>
          </a:prstGeom>
        </p:spPr>
      </p:pic>
      <p:pic>
        <p:nvPicPr>
          <p:cNvPr id="14" name="Picture 13" descr="A picture containing flower&#10;&#10;Description automatically generated">
            <a:extLst>
              <a:ext uri="{FF2B5EF4-FFF2-40B4-BE49-F238E27FC236}">
                <a16:creationId xmlns:a16="http://schemas.microsoft.com/office/drawing/2014/main" id="{928EA0EC-263D-C44D-9297-9EF999D8F0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72330" y="3203104"/>
            <a:ext cx="2674107" cy="2718886"/>
          </a:xfrm>
          <a:prstGeom prst="rect">
            <a:avLst/>
          </a:prstGeom>
        </p:spPr>
      </p:pic>
      <p:pic>
        <p:nvPicPr>
          <p:cNvPr id="17" name="Picture 16" descr="A close up of a sign&#10;&#10;Description automatically generated">
            <a:extLst>
              <a:ext uri="{FF2B5EF4-FFF2-40B4-BE49-F238E27FC236}">
                <a16:creationId xmlns:a16="http://schemas.microsoft.com/office/drawing/2014/main" id="{F869D841-5980-5C47-9B94-971513F867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725" y="6248985"/>
            <a:ext cx="707036" cy="787840"/>
          </a:xfrm>
          <a:prstGeom prst="rect">
            <a:avLst/>
          </a:prstGeom>
        </p:spPr>
      </p:pic>
      <p:pic>
        <p:nvPicPr>
          <p:cNvPr id="19" name="Picture 18" descr="A close up of a sign&#10;&#10;Description automatically generated">
            <a:extLst>
              <a:ext uri="{FF2B5EF4-FFF2-40B4-BE49-F238E27FC236}">
                <a16:creationId xmlns:a16="http://schemas.microsoft.com/office/drawing/2014/main" id="{3D43AAB8-D138-464C-B8BB-AB4FA12DE3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05577" y="5343301"/>
            <a:ext cx="553273" cy="616504"/>
          </a:xfrm>
          <a:prstGeom prst="rect">
            <a:avLst/>
          </a:prstGeom>
        </p:spPr>
      </p:pic>
      <p:pic>
        <p:nvPicPr>
          <p:cNvPr id="4" name="Picture 3">
            <a:extLst>
              <a:ext uri="{FF2B5EF4-FFF2-40B4-BE49-F238E27FC236}">
                <a16:creationId xmlns:a16="http://schemas.microsoft.com/office/drawing/2014/main" id="{107F53B5-C74D-0544-AD94-25CE4F48A9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06702" y="4116543"/>
            <a:ext cx="951798" cy="1950407"/>
          </a:xfrm>
          <a:prstGeom prst="rect">
            <a:avLst/>
          </a:prstGeom>
        </p:spPr>
      </p:pic>
      <p:pic>
        <p:nvPicPr>
          <p:cNvPr id="7" name="Picture 6" descr="A picture containing sitting, table, cake, bear&#10;&#10;Description automatically generated">
            <a:extLst>
              <a:ext uri="{FF2B5EF4-FFF2-40B4-BE49-F238E27FC236}">
                <a16:creationId xmlns:a16="http://schemas.microsoft.com/office/drawing/2014/main" id="{4288EA92-1019-D448-9075-0B2C759F7D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0352" y="3546766"/>
            <a:ext cx="3304515" cy="4209574"/>
          </a:xfrm>
          <a:prstGeom prst="rect">
            <a:avLst/>
          </a:prstGeom>
        </p:spPr>
      </p:pic>
    </p:spTree>
    <p:extLst>
      <p:ext uri="{BB962C8B-B14F-4D97-AF65-F5344CB8AC3E}">
        <p14:creationId xmlns:p14="http://schemas.microsoft.com/office/powerpoint/2010/main" val="1025693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7A0D7DC0-EC37-CE4D-B091-C98DAAF2F201}"/>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B70289"/>
                </a:solidFill>
                <a:effectLst/>
                <a:uLnTx/>
                <a:uFillTx/>
                <a:latin typeface="Ziggurat HTF-Black" pitchFamily="2" charset="77"/>
                <a:ea typeface="+mj-ea"/>
                <a:cs typeface="+mj-cs"/>
              </a:rPr>
              <a:t>Activity 4</a:t>
            </a:r>
          </a:p>
        </p:txBody>
      </p:sp>
      <p:sp>
        <p:nvSpPr>
          <p:cNvPr id="5" name="TextBox 4">
            <a:extLst>
              <a:ext uri="{FF2B5EF4-FFF2-40B4-BE49-F238E27FC236}">
                <a16:creationId xmlns:a16="http://schemas.microsoft.com/office/drawing/2014/main" id="{E76916F2-79C6-C943-8CD3-D97543B13424}"/>
              </a:ext>
            </a:extLst>
          </p:cNvPr>
          <p:cNvSpPr txBox="1"/>
          <p:nvPr/>
        </p:nvSpPr>
        <p:spPr>
          <a:xfrm>
            <a:off x="697212" y="6478366"/>
            <a:ext cx="425899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srgbClr val="3E1B44"/>
                </a:solidFill>
                <a:effectLst/>
                <a:uLnTx/>
                <a:uFillTx/>
                <a:latin typeface="Trebuchet MS" panose="020B0603020202020204"/>
                <a:ea typeface="+mn-ea"/>
                <a:cs typeface="+mn-cs"/>
              </a:rPr>
              <a:t>Slide 1 of 1 | </a:t>
            </a:r>
            <a:r>
              <a:rPr kumimoji="0" lang="en-IE" sz="1100" b="0" i="0" u="none" strike="noStrike" kern="1200" cap="none" spc="0" normalizeH="0" baseline="0" noProof="0" dirty="0">
                <a:ln>
                  <a:noFill/>
                </a:ln>
                <a:solidFill>
                  <a:srgbClr val="3E1B44"/>
                </a:solidFill>
                <a:effectLst/>
                <a:uLnTx/>
                <a:uFillTx/>
                <a:latin typeface="Trebuchet MS" panose="020B0603020202020204"/>
                <a:ea typeface="+mn-ea"/>
                <a:cs typeface="+mn-cs"/>
              </a:rPr>
              <a:t>GLOBAL GOAL GETTERS</a:t>
            </a:r>
          </a:p>
        </p:txBody>
      </p:sp>
      <p:pic>
        <p:nvPicPr>
          <p:cNvPr id="8" name="Picture 7">
            <a:extLst>
              <a:ext uri="{FF2B5EF4-FFF2-40B4-BE49-F238E27FC236}">
                <a16:creationId xmlns:a16="http://schemas.microsoft.com/office/drawing/2014/main" id="{C5D34ED2-A2BA-7D41-BDDD-513DDF823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5379" y="1219200"/>
            <a:ext cx="3828905" cy="4375892"/>
          </a:xfrm>
          <a:prstGeom prst="rect">
            <a:avLst/>
          </a:prstGeom>
        </p:spPr>
      </p:pic>
      <p:pic>
        <p:nvPicPr>
          <p:cNvPr id="10" name="Picture 9">
            <a:extLst>
              <a:ext uri="{FF2B5EF4-FFF2-40B4-BE49-F238E27FC236}">
                <a16:creationId xmlns:a16="http://schemas.microsoft.com/office/drawing/2014/main" id="{85F1F673-2CBB-3B48-A6B0-656911498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912" y="1458819"/>
            <a:ext cx="7393841" cy="3940362"/>
          </a:xfrm>
          <a:prstGeom prst="rect">
            <a:avLst/>
          </a:prstGeom>
        </p:spPr>
      </p:pic>
    </p:spTree>
    <p:extLst>
      <p:ext uri="{BB962C8B-B14F-4D97-AF65-F5344CB8AC3E}">
        <p14:creationId xmlns:p14="http://schemas.microsoft.com/office/powerpoint/2010/main" val="3086807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con&#10;&#10;Description automatically generated">
            <a:extLst>
              <a:ext uri="{FF2B5EF4-FFF2-40B4-BE49-F238E27FC236}">
                <a16:creationId xmlns:a16="http://schemas.microsoft.com/office/drawing/2014/main" id="{60FBA5F9-5B20-9642-9D66-47EBD4467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0" y="1000190"/>
            <a:ext cx="3088242" cy="5925469"/>
          </a:xfrm>
          <a:prstGeom prst="rect">
            <a:avLst/>
          </a:prstGeom>
        </p:spPr>
      </p:pic>
      <p:sp>
        <p:nvSpPr>
          <p:cNvPr id="7" name="TextBox 6">
            <a:extLst>
              <a:ext uri="{FF2B5EF4-FFF2-40B4-BE49-F238E27FC236}">
                <a16:creationId xmlns:a16="http://schemas.microsoft.com/office/drawing/2014/main" id="{F681D2B8-9FA5-43DA-AE85-61C6E5662693}"/>
              </a:ext>
            </a:extLst>
          </p:cNvPr>
          <p:cNvSpPr txBox="1"/>
          <p:nvPr/>
        </p:nvSpPr>
        <p:spPr>
          <a:xfrm>
            <a:off x="6131808" y="1403194"/>
            <a:ext cx="5617027" cy="707886"/>
          </a:xfrm>
          <a:prstGeom prst="rect">
            <a:avLst/>
          </a:prstGeom>
          <a:solidFill>
            <a:schemeClr val="accent1">
              <a:lumMod val="20000"/>
              <a:lumOff val="80000"/>
            </a:schemeClr>
          </a:solidFill>
          <a:ln w="28575">
            <a:noFill/>
          </a:ln>
        </p:spPr>
        <p:txBody>
          <a:bodyPr wrap="square" rtlCol="0">
            <a:spAutoFit/>
          </a:bodyPr>
          <a:lstStyle/>
          <a:p>
            <a:pPr algn="ctr"/>
            <a:r>
              <a:rPr lang="en-IE" sz="2000" dirty="0"/>
              <a:t>consider what ‘wellbeing’ means for people and planet</a:t>
            </a:r>
          </a:p>
        </p:txBody>
      </p:sp>
      <p:sp>
        <p:nvSpPr>
          <p:cNvPr id="8" name="TextBox 7">
            <a:extLst>
              <a:ext uri="{FF2B5EF4-FFF2-40B4-BE49-F238E27FC236}">
                <a16:creationId xmlns:a16="http://schemas.microsoft.com/office/drawing/2014/main" id="{BE75747E-933C-4BEE-965F-9DB0F3477663}"/>
              </a:ext>
            </a:extLst>
          </p:cNvPr>
          <p:cNvSpPr txBox="1"/>
          <p:nvPr/>
        </p:nvSpPr>
        <p:spPr>
          <a:xfrm>
            <a:off x="697212" y="6478366"/>
            <a:ext cx="2916196" cy="307777"/>
          </a:xfrm>
          <a:prstGeom prst="rect">
            <a:avLst/>
          </a:prstGeom>
          <a:noFill/>
        </p:spPr>
        <p:txBody>
          <a:bodyPr wrap="square" rtlCol="0">
            <a:spAutoFit/>
          </a:bodyPr>
          <a:lstStyle/>
          <a:p>
            <a:r>
              <a:rPr lang="en-IE" sz="1400" dirty="0">
                <a:solidFill>
                  <a:schemeClr val="tx2"/>
                </a:solidFill>
              </a:rPr>
              <a:t>Slide 1 of 1 | </a:t>
            </a:r>
            <a:r>
              <a:rPr lang="en-IE" sz="1100" dirty="0">
                <a:solidFill>
                  <a:schemeClr val="tx2"/>
                </a:solidFill>
              </a:rPr>
              <a:t>Reflection on learning</a:t>
            </a:r>
          </a:p>
        </p:txBody>
      </p:sp>
      <p:sp>
        <p:nvSpPr>
          <p:cNvPr id="10" name="TextBox 9">
            <a:extLst>
              <a:ext uri="{FF2B5EF4-FFF2-40B4-BE49-F238E27FC236}">
                <a16:creationId xmlns:a16="http://schemas.microsoft.com/office/drawing/2014/main" id="{DA140021-BC5A-4BEF-BAF7-505D18E14966}"/>
              </a:ext>
            </a:extLst>
          </p:cNvPr>
          <p:cNvSpPr txBox="1"/>
          <p:nvPr/>
        </p:nvSpPr>
        <p:spPr>
          <a:xfrm>
            <a:off x="5460999" y="4978400"/>
            <a:ext cx="184731" cy="369332"/>
          </a:xfrm>
          <a:prstGeom prst="rect">
            <a:avLst/>
          </a:prstGeom>
          <a:noFill/>
        </p:spPr>
        <p:txBody>
          <a:bodyPr wrap="square" rtlCol="0">
            <a:spAutoFit/>
          </a:bodyPr>
          <a:lstStyle/>
          <a:p>
            <a:endParaRPr lang="en-IE" dirty="0"/>
          </a:p>
        </p:txBody>
      </p:sp>
      <p:sp>
        <p:nvSpPr>
          <p:cNvPr id="12" name="TextBox 11">
            <a:extLst>
              <a:ext uri="{FF2B5EF4-FFF2-40B4-BE49-F238E27FC236}">
                <a16:creationId xmlns:a16="http://schemas.microsoft.com/office/drawing/2014/main" id="{D1F8E31E-0250-4E20-A54B-F6725FBA28AA}"/>
              </a:ext>
            </a:extLst>
          </p:cNvPr>
          <p:cNvSpPr txBox="1"/>
          <p:nvPr/>
        </p:nvSpPr>
        <p:spPr>
          <a:xfrm>
            <a:off x="5876999" y="4501272"/>
            <a:ext cx="6126644" cy="1508105"/>
          </a:xfrm>
          <a:prstGeom prst="rect">
            <a:avLst/>
          </a:prstGeom>
          <a:noFill/>
        </p:spPr>
        <p:txBody>
          <a:bodyPr wrap="square" rtlCol="0">
            <a:spAutoFit/>
          </a:bodyPr>
          <a:lstStyle/>
          <a:p>
            <a:pPr algn="ctr"/>
            <a:r>
              <a:rPr lang="en-IE" sz="3600" b="1" dirty="0">
                <a:solidFill>
                  <a:schemeClr val="accent3"/>
                </a:solidFill>
                <a:latin typeface="Ziggurat HTF-Black" pitchFamily="2" charset="77"/>
              </a:rPr>
              <a:t>WELL DONE CLASS!</a:t>
            </a:r>
          </a:p>
          <a:p>
            <a:pPr algn="ctr"/>
            <a:r>
              <a:rPr lang="en-IE" sz="2800" b="1" dirty="0">
                <a:solidFill>
                  <a:schemeClr val="accent2"/>
                </a:solidFill>
              </a:rPr>
              <a:t>You’re all amazing </a:t>
            </a:r>
          </a:p>
          <a:p>
            <a:pPr algn="ctr"/>
            <a:r>
              <a:rPr lang="en-IE" sz="2800" b="1" dirty="0">
                <a:solidFill>
                  <a:schemeClr val="accent2"/>
                </a:solidFill>
              </a:rPr>
              <a:t>Global Goal Getters!</a:t>
            </a:r>
          </a:p>
        </p:txBody>
      </p:sp>
      <p:sp>
        <p:nvSpPr>
          <p:cNvPr id="9" name="TextBox 8">
            <a:extLst>
              <a:ext uri="{FF2B5EF4-FFF2-40B4-BE49-F238E27FC236}">
                <a16:creationId xmlns:a16="http://schemas.microsoft.com/office/drawing/2014/main" id="{4FD3D95F-6402-954D-8057-0FB258054120}"/>
              </a:ext>
            </a:extLst>
          </p:cNvPr>
          <p:cNvSpPr txBox="1"/>
          <p:nvPr/>
        </p:nvSpPr>
        <p:spPr>
          <a:xfrm>
            <a:off x="6131808" y="2394987"/>
            <a:ext cx="5617027" cy="707886"/>
          </a:xfrm>
          <a:prstGeom prst="rect">
            <a:avLst/>
          </a:prstGeom>
          <a:solidFill>
            <a:schemeClr val="accent6">
              <a:lumMod val="20000"/>
              <a:lumOff val="80000"/>
            </a:schemeClr>
          </a:solidFill>
          <a:ln w="28575">
            <a:noFill/>
          </a:ln>
        </p:spPr>
        <p:txBody>
          <a:bodyPr wrap="square" rtlCol="0">
            <a:spAutoFit/>
          </a:bodyPr>
          <a:lstStyle/>
          <a:p>
            <a:pPr algn="ctr"/>
            <a:r>
              <a:rPr lang="en-IE" sz="2000" dirty="0"/>
              <a:t>explore the Global Goals for Sustainable Development</a:t>
            </a:r>
          </a:p>
        </p:txBody>
      </p:sp>
      <p:sp>
        <p:nvSpPr>
          <p:cNvPr id="11" name="TextBox 10">
            <a:extLst>
              <a:ext uri="{FF2B5EF4-FFF2-40B4-BE49-F238E27FC236}">
                <a16:creationId xmlns:a16="http://schemas.microsoft.com/office/drawing/2014/main" id="{AF6717D0-F99C-A047-8551-9A1BD8C31704}"/>
              </a:ext>
            </a:extLst>
          </p:cNvPr>
          <p:cNvSpPr txBox="1"/>
          <p:nvPr/>
        </p:nvSpPr>
        <p:spPr>
          <a:xfrm>
            <a:off x="6131808" y="3386780"/>
            <a:ext cx="5617027" cy="707886"/>
          </a:xfrm>
          <a:prstGeom prst="rect">
            <a:avLst/>
          </a:prstGeom>
          <a:solidFill>
            <a:schemeClr val="accent4">
              <a:lumMod val="20000"/>
              <a:lumOff val="80000"/>
            </a:schemeClr>
          </a:solidFill>
          <a:ln w="28575">
            <a:noFill/>
          </a:ln>
        </p:spPr>
        <p:txBody>
          <a:bodyPr wrap="square" rtlCol="0">
            <a:spAutoFit/>
          </a:bodyPr>
          <a:lstStyle/>
          <a:p>
            <a:pPr algn="ctr"/>
            <a:r>
              <a:rPr lang="en-IE" sz="2000" dirty="0">
                <a:solidFill>
                  <a:schemeClr val="accent4">
                    <a:lumMod val="50000"/>
                  </a:schemeClr>
                </a:solidFill>
              </a:rPr>
              <a:t>imagine a world where the Global Goals have happened</a:t>
            </a:r>
          </a:p>
        </p:txBody>
      </p:sp>
      <p:sp>
        <p:nvSpPr>
          <p:cNvPr id="13" name="TextBox 12">
            <a:extLst>
              <a:ext uri="{FF2B5EF4-FFF2-40B4-BE49-F238E27FC236}">
                <a16:creationId xmlns:a16="http://schemas.microsoft.com/office/drawing/2014/main" id="{5B4189BB-62F0-9344-B84A-621FC9DD6587}"/>
              </a:ext>
            </a:extLst>
          </p:cNvPr>
          <p:cNvSpPr txBox="1"/>
          <p:nvPr/>
        </p:nvSpPr>
        <p:spPr>
          <a:xfrm>
            <a:off x="6131808" y="862370"/>
            <a:ext cx="5617027" cy="400110"/>
          </a:xfrm>
          <a:prstGeom prst="rect">
            <a:avLst/>
          </a:prstGeom>
          <a:noFill/>
        </p:spPr>
        <p:txBody>
          <a:bodyPr wrap="square" rtlCol="0">
            <a:spAutoFit/>
          </a:bodyPr>
          <a:lstStyle/>
          <a:p>
            <a:pPr algn="ctr"/>
            <a:r>
              <a:rPr lang="en-IE" sz="2000" b="1" dirty="0">
                <a:solidFill>
                  <a:schemeClr val="tx1">
                    <a:lumMod val="85000"/>
                    <a:lumOff val="15000"/>
                  </a:schemeClr>
                </a:solidFill>
                <a:latin typeface="+mj-lt"/>
              </a:rPr>
              <a:t>We have learned to…</a:t>
            </a:r>
          </a:p>
        </p:txBody>
      </p:sp>
      <p:pic>
        <p:nvPicPr>
          <p:cNvPr id="16" name="Picture 15" descr="Diagram&#10;&#10;Description automatically generated">
            <a:extLst>
              <a:ext uri="{FF2B5EF4-FFF2-40B4-BE49-F238E27FC236}">
                <a16:creationId xmlns:a16="http://schemas.microsoft.com/office/drawing/2014/main" id="{1040A0CF-005E-2941-9AA3-B645748B9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908" y="611706"/>
            <a:ext cx="2081306" cy="2775074"/>
          </a:xfrm>
          <a:prstGeom prst="rect">
            <a:avLst/>
          </a:prstGeom>
        </p:spPr>
      </p:pic>
      <p:pic>
        <p:nvPicPr>
          <p:cNvPr id="18" name="Picture 17" descr="Background pattern&#10;&#10;Description automatically generated">
            <a:extLst>
              <a:ext uri="{FF2B5EF4-FFF2-40B4-BE49-F238E27FC236}">
                <a16:creationId xmlns:a16="http://schemas.microsoft.com/office/drawing/2014/main" id="{C514B42B-22C1-0641-B02A-CADC81CBA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67651" y="3152161"/>
            <a:ext cx="1802452" cy="1641339"/>
          </a:xfrm>
          <a:prstGeom prst="rect">
            <a:avLst/>
          </a:prstGeom>
        </p:spPr>
      </p:pic>
      <p:pic>
        <p:nvPicPr>
          <p:cNvPr id="14" name="Picture 13">
            <a:extLst>
              <a:ext uri="{FF2B5EF4-FFF2-40B4-BE49-F238E27FC236}">
                <a16:creationId xmlns:a16="http://schemas.microsoft.com/office/drawing/2014/main" id="{5CF68D62-5E35-7F41-A33D-2DAB79D620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2247" y="4193243"/>
            <a:ext cx="2311605" cy="2918692"/>
          </a:xfrm>
          <a:prstGeom prst="rect">
            <a:avLst/>
          </a:prstGeom>
        </p:spPr>
      </p:pic>
    </p:spTree>
    <p:extLst>
      <p:ext uri="{BB962C8B-B14F-4D97-AF65-F5344CB8AC3E}">
        <p14:creationId xmlns:p14="http://schemas.microsoft.com/office/powerpoint/2010/main" val="310586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44444E-6 L 0.0013 0.29328 " pathEditMode="relative" rAng="0" ptsTypes="AA">
                                      <p:cBhvr>
                                        <p:cTn id="6" dur="1000" fill="hold"/>
                                        <p:tgtEl>
                                          <p:spTgt spid="16"/>
                                        </p:tgtEl>
                                        <p:attrNameLst>
                                          <p:attrName>ppt_x</p:attrName>
                                          <p:attrName>ppt_y</p:attrName>
                                        </p:attrNameLst>
                                      </p:cBhvr>
                                      <p:rCtr x="104" y="15440"/>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A4218204-30CC-554A-9DA9-789C07300D05}"/>
              </a:ext>
            </a:extLst>
          </p:cNvPr>
          <p:cNvSpPr>
            <a:spLocks noGrp="1"/>
          </p:cNvSpPr>
          <p:nvPr>
            <p:ph type="title"/>
          </p:nvPr>
        </p:nvSpPr>
        <p:spPr>
          <a:xfrm>
            <a:off x="309153" y="243577"/>
            <a:ext cx="10515600" cy="1325563"/>
          </a:xfrm>
        </p:spPr>
        <p:txBody>
          <a:bodyPr anchor="t">
            <a:normAutofit/>
          </a:bodyPr>
          <a:lstStyle/>
          <a:p>
            <a:r>
              <a:rPr lang="en-US" sz="4400" dirty="0"/>
              <a:t>Curriculum Links</a:t>
            </a:r>
          </a:p>
        </p:txBody>
      </p:sp>
      <p:graphicFrame>
        <p:nvGraphicFramePr>
          <p:cNvPr id="7" name="Table 5">
            <a:extLst>
              <a:ext uri="{FF2B5EF4-FFF2-40B4-BE49-F238E27FC236}">
                <a16:creationId xmlns:a16="http://schemas.microsoft.com/office/drawing/2014/main" id="{98D1E880-4403-4135-A523-ABF96EE661D4}"/>
              </a:ext>
            </a:extLst>
          </p:cNvPr>
          <p:cNvGraphicFramePr>
            <a:graphicFrameLocks noGrp="1"/>
          </p:cNvGraphicFramePr>
          <p:nvPr>
            <p:extLst>
              <p:ext uri="{D42A27DB-BD31-4B8C-83A1-F6EECF244321}">
                <p14:modId xmlns:p14="http://schemas.microsoft.com/office/powerpoint/2010/main" val="2652151953"/>
              </p:ext>
            </p:extLst>
          </p:nvPr>
        </p:nvGraphicFramePr>
        <p:xfrm>
          <a:off x="370113" y="1194481"/>
          <a:ext cx="11512734" cy="3413760"/>
        </p:xfrm>
        <a:graphic>
          <a:graphicData uri="http://schemas.openxmlformats.org/drawingml/2006/table">
            <a:tbl>
              <a:tblPr firstRow="1" bandRow="1">
                <a:tableStyleId>{91EBBBCC-DAD2-459C-BE2E-F6DE35CF9A28}</a:tableStyleId>
              </a:tblPr>
              <a:tblGrid>
                <a:gridCol w="3913178">
                  <a:extLst>
                    <a:ext uri="{9D8B030D-6E8A-4147-A177-3AD203B41FA5}">
                      <a16:colId xmlns:a16="http://schemas.microsoft.com/office/drawing/2014/main" val="3711116271"/>
                    </a:ext>
                  </a:extLst>
                </a:gridCol>
                <a:gridCol w="2711475">
                  <a:extLst>
                    <a:ext uri="{9D8B030D-6E8A-4147-A177-3AD203B41FA5}">
                      <a16:colId xmlns:a16="http://schemas.microsoft.com/office/drawing/2014/main" val="113760052"/>
                    </a:ext>
                  </a:extLst>
                </a:gridCol>
                <a:gridCol w="4888081">
                  <a:extLst>
                    <a:ext uri="{9D8B030D-6E8A-4147-A177-3AD203B41FA5}">
                      <a16:colId xmlns:a16="http://schemas.microsoft.com/office/drawing/2014/main" val="1599478832"/>
                    </a:ext>
                  </a:extLst>
                </a:gridCol>
              </a:tblGrid>
              <a:tr h="257077">
                <a:tc>
                  <a:txBody>
                    <a:bodyPr/>
                    <a:lstStyle/>
                    <a:p>
                      <a:r>
                        <a:rPr lang="en-IE" sz="1400" dirty="0"/>
                        <a:t>Curriculum area</a:t>
                      </a:r>
                      <a:endParaRPr lang="en-IE" sz="1400" dirty="0">
                        <a:solidFill>
                          <a:schemeClr val="tx1"/>
                        </a:solidFill>
                      </a:endParaRPr>
                    </a:p>
                  </a:txBody>
                  <a:tcPr/>
                </a:tc>
                <a:tc>
                  <a:txBody>
                    <a:bodyPr/>
                    <a:lstStyle/>
                    <a:p>
                      <a:r>
                        <a:rPr lang="en-IE" sz="1400" dirty="0"/>
                        <a:t>Subject</a:t>
                      </a:r>
                      <a:endParaRPr lang="en-IE" sz="1400" dirty="0">
                        <a:solidFill>
                          <a:schemeClr val="tx1"/>
                        </a:solidFill>
                      </a:endParaRPr>
                    </a:p>
                  </a:txBody>
                  <a:tcPr/>
                </a:tc>
                <a:tc>
                  <a:txBody>
                    <a:bodyPr/>
                    <a:lstStyle/>
                    <a:p>
                      <a:r>
                        <a:rPr lang="en-IE" sz="1400" dirty="0"/>
                        <a:t>Strand</a:t>
                      </a:r>
                      <a:endParaRPr lang="en-IE" sz="1400" dirty="0">
                        <a:solidFill>
                          <a:schemeClr val="tx1"/>
                        </a:solidFill>
                      </a:endParaRPr>
                    </a:p>
                  </a:txBody>
                  <a:tcPr/>
                </a:tc>
                <a:extLst>
                  <a:ext uri="{0D108BD9-81ED-4DB2-BD59-A6C34878D82A}">
                    <a16:rowId xmlns:a16="http://schemas.microsoft.com/office/drawing/2014/main" val="574933301"/>
                  </a:ext>
                </a:extLst>
              </a:tr>
              <a:tr h="257077">
                <a:tc rowSpan="2">
                  <a:txBody>
                    <a:bodyPr/>
                    <a:lstStyle/>
                    <a:p>
                      <a:r>
                        <a:rPr lang="en-IE" sz="1400" dirty="0"/>
                        <a:t>SESE</a:t>
                      </a:r>
                      <a:endParaRPr lang="en-IE" sz="1400" dirty="0">
                        <a:solidFill>
                          <a:schemeClr val="tx1"/>
                        </a:solidFill>
                      </a:endParaRPr>
                    </a:p>
                  </a:txBody>
                  <a:tcPr/>
                </a:tc>
                <a:tc>
                  <a:txBody>
                    <a:bodyPr/>
                    <a:lstStyle/>
                    <a:p>
                      <a:r>
                        <a:rPr lang="en-IE" sz="1400" dirty="0"/>
                        <a:t>Geography</a:t>
                      </a:r>
                      <a:endParaRPr lang="en-IE" sz="1400" dirty="0">
                        <a:solidFill>
                          <a:schemeClr val="tx1"/>
                        </a:solidFill>
                      </a:endParaRPr>
                    </a:p>
                  </a:txBody>
                  <a:tcPr/>
                </a:tc>
                <a:tc>
                  <a:txBody>
                    <a:bodyPr/>
                    <a:lstStyle/>
                    <a:p>
                      <a:r>
                        <a:rPr lang="en-IE" sz="1400" dirty="0"/>
                        <a:t>Human environments</a:t>
                      </a:r>
                      <a:endParaRPr lang="en-IE" sz="1400" dirty="0">
                        <a:solidFill>
                          <a:schemeClr val="tx1"/>
                        </a:solidFill>
                      </a:endParaRPr>
                    </a:p>
                  </a:txBody>
                  <a:tcPr/>
                </a:tc>
                <a:extLst>
                  <a:ext uri="{0D108BD9-81ED-4DB2-BD59-A6C34878D82A}">
                    <a16:rowId xmlns:a16="http://schemas.microsoft.com/office/drawing/2014/main" val="2095718193"/>
                  </a:ext>
                </a:extLst>
              </a:tr>
              <a:tr h="257077">
                <a:tc vMerge="1">
                  <a:txBody>
                    <a:bodyPr/>
                    <a:lstStyle/>
                    <a:p>
                      <a:endParaRPr lang="en-IE" dirty="0">
                        <a:solidFill>
                          <a:schemeClr val="tx1"/>
                        </a:solidFill>
                      </a:endParaRPr>
                    </a:p>
                  </a:txBody>
                  <a:tcPr/>
                </a:tc>
                <a:tc>
                  <a:txBody>
                    <a:bodyPr/>
                    <a:lstStyle/>
                    <a:p>
                      <a:r>
                        <a:rPr lang="en-IE" sz="1400" dirty="0"/>
                        <a:t>Science</a:t>
                      </a:r>
                      <a:endParaRPr lang="en-IE" sz="1400" dirty="0">
                        <a:solidFill>
                          <a:schemeClr val="tx1"/>
                        </a:solidFill>
                      </a:endParaRPr>
                    </a:p>
                  </a:txBody>
                  <a:tcPr>
                    <a:solidFill>
                      <a:srgbClr val="E6CBDA"/>
                    </a:solidFill>
                  </a:tcPr>
                </a:tc>
                <a:tc>
                  <a:txBody>
                    <a:bodyPr/>
                    <a:lstStyle/>
                    <a:p>
                      <a:r>
                        <a:rPr lang="en-IE" sz="1400" dirty="0"/>
                        <a:t>Environmental awareness and care</a:t>
                      </a:r>
                      <a:endParaRPr lang="en-IE" sz="1400" dirty="0">
                        <a:solidFill>
                          <a:schemeClr val="tx1"/>
                        </a:solidFill>
                      </a:endParaRPr>
                    </a:p>
                  </a:txBody>
                  <a:tcPr>
                    <a:solidFill>
                      <a:srgbClr val="E6CBDA"/>
                    </a:solidFill>
                  </a:tcPr>
                </a:tc>
                <a:extLst>
                  <a:ext uri="{0D108BD9-81ED-4DB2-BD59-A6C34878D82A}">
                    <a16:rowId xmlns:a16="http://schemas.microsoft.com/office/drawing/2014/main" val="935278338"/>
                  </a:ext>
                </a:extLst>
              </a:tr>
              <a:tr h="616984">
                <a:tc gridSpan="2">
                  <a:txBody>
                    <a:bodyPr/>
                    <a:lstStyle/>
                    <a:p>
                      <a:r>
                        <a:rPr lang="en-GB" sz="1400" dirty="0"/>
                        <a:t>SPHE</a:t>
                      </a:r>
                      <a:endParaRPr lang="en-IE" sz="1400" dirty="0">
                        <a:solidFill>
                          <a:schemeClr val="tx1"/>
                        </a:solidFill>
                      </a:endParaRPr>
                    </a:p>
                  </a:txBody>
                  <a:tcPr>
                    <a:solidFill>
                      <a:srgbClr val="F3E7ED"/>
                    </a:solidFill>
                  </a:tcPr>
                </a:tc>
                <a:tc hMerge="1">
                  <a:txBody>
                    <a:bodyPr/>
                    <a:lstStyle/>
                    <a:p>
                      <a:endParaRPr lang="en-IE" dirty="0">
                        <a:solidFill>
                          <a:schemeClr val="tx1"/>
                        </a:solidFill>
                      </a:endParaRPr>
                    </a:p>
                  </a:txBody>
                  <a:tcPr>
                    <a:solidFill>
                      <a:srgbClr val="F3E7ED"/>
                    </a:solidFill>
                  </a:tcPr>
                </a:tc>
                <a:tc>
                  <a:txBody>
                    <a:bodyPr/>
                    <a:lstStyle/>
                    <a:p>
                      <a:r>
                        <a:rPr lang="en-IE" sz="1400" dirty="0"/>
                        <a:t>Myself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IE" sz="1400" dirty="0"/>
                        <a:t>Myself and others</a:t>
                      </a:r>
                    </a:p>
                    <a:p>
                      <a:r>
                        <a:rPr lang="en-IE" sz="1400" dirty="0"/>
                        <a:t>Myself and the wider world</a:t>
                      </a:r>
                      <a:endParaRPr lang="en-IE" sz="1400" dirty="0">
                        <a:solidFill>
                          <a:schemeClr val="tx1"/>
                        </a:solidFill>
                      </a:endParaRPr>
                    </a:p>
                  </a:txBody>
                  <a:tcPr>
                    <a:solidFill>
                      <a:srgbClr val="F3E7ED"/>
                    </a:solidFill>
                  </a:tcPr>
                </a:tc>
                <a:extLst>
                  <a:ext uri="{0D108BD9-81ED-4DB2-BD59-A6C34878D82A}">
                    <a16:rowId xmlns:a16="http://schemas.microsoft.com/office/drawing/2014/main" val="76455450"/>
                  </a:ext>
                </a:extLst>
              </a:tr>
              <a:tr h="616984">
                <a:tc>
                  <a:txBody>
                    <a:bodyPr/>
                    <a:lstStyle/>
                    <a:p>
                      <a:r>
                        <a:rPr lang="en-IE" sz="1400" dirty="0"/>
                        <a:t>Primary language</a:t>
                      </a:r>
                      <a:endParaRPr lang="en-IE" sz="1400" dirty="0">
                        <a:solidFill>
                          <a:schemeClr val="tx1"/>
                        </a:solidFill>
                      </a:endParaRPr>
                    </a:p>
                  </a:txBody>
                  <a:tcPr>
                    <a:solidFill>
                      <a:srgbClr val="E6CBDA"/>
                    </a:solidFill>
                  </a:tcPr>
                </a:tc>
                <a:tc>
                  <a:txBody>
                    <a:bodyPr/>
                    <a:lstStyle/>
                    <a:p>
                      <a:r>
                        <a:rPr lang="en-IE" sz="1400" dirty="0"/>
                        <a:t>English</a:t>
                      </a:r>
                      <a:endParaRPr lang="en-IE" sz="1400" dirty="0">
                        <a:solidFill>
                          <a:schemeClr val="tx1"/>
                        </a:solidFill>
                      </a:endParaRPr>
                    </a:p>
                  </a:txBody>
                  <a:tcPr>
                    <a:solidFill>
                      <a:srgbClr val="E6CBDA"/>
                    </a:solidFill>
                  </a:tcPr>
                </a:tc>
                <a:tc>
                  <a:txBody>
                    <a:bodyPr/>
                    <a:lstStyle/>
                    <a:p>
                      <a:r>
                        <a:rPr lang="en-IE" sz="1400" dirty="0"/>
                        <a:t>Oral language</a:t>
                      </a:r>
                    </a:p>
                    <a:p>
                      <a:r>
                        <a:rPr lang="en-IE" sz="1400" dirty="0"/>
                        <a:t>Reading</a:t>
                      </a:r>
                    </a:p>
                    <a:p>
                      <a:r>
                        <a:rPr lang="en-IE" sz="1400" dirty="0"/>
                        <a:t>Writing</a:t>
                      </a:r>
                      <a:endParaRPr lang="en-IE" sz="1400" dirty="0">
                        <a:solidFill>
                          <a:schemeClr val="tx1"/>
                        </a:solidFill>
                      </a:endParaRPr>
                    </a:p>
                  </a:txBody>
                  <a:tcPr>
                    <a:solidFill>
                      <a:srgbClr val="E6CBDA"/>
                    </a:solidFill>
                  </a:tcPr>
                </a:tc>
                <a:extLst>
                  <a:ext uri="{0D108BD9-81ED-4DB2-BD59-A6C34878D82A}">
                    <a16:rowId xmlns:a16="http://schemas.microsoft.com/office/drawing/2014/main" val="423533069"/>
                  </a:ext>
                </a:extLst>
              </a:tr>
              <a:tr h="453894">
                <a:tc>
                  <a:txBody>
                    <a:bodyPr/>
                    <a:lstStyle/>
                    <a:p>
                      <a:endParaRPr lang="en-IE" sz="1400" dirty="0">
                        <a:solidFill>
                          <a:schemeClr val="tx1"/>
                        </a:solidFill>
                      </a:endParaRPr>
                    </a:p>
                  </a:txBody>
                  <a:tcPr>
                    <a:solidFill>
                      <a:srgbClr val="E6CBDA"/>
                    </a:solidFill>
                  </a:tcPr>
                </a:tc>
                <a:tc>
                  <a:txBody>
                    <a:bodyPr/>
                    <a:lstStyle/>
                    <a:p>
                      <a:r>
                        <a:rPr lang="en-IE" sz="1400" dirty="0">
                          <a:solidFill>
                            <a:schemeClr val="tx1"/>
                          </a:solidFill>
                        </a:rPr>
                        <a:t>Gaeilge</a:t>
                      </a:r>
                    </a:p>
                  </a:txBody>
                  <a:tcPr>
                    <a:solidFill>
                      <a:srgbClr val="E6CBDA"/>
                    </a:solidFill>
                  </a:tcPr>
                </a:tc>
                <a:tc>
                  <a:txBody>
                    <a:bodyPr/>
                    <a:lstStyle/>
                    <a:p>
                      <a:r>
                        <a:rPr lang="en-IE" sz="1400" b="0" i="0" kern="1200" dirty="0">
                          <a:solidFill>
                            <a:schemeClr val="dk1"/>
                          </a:solidFill>
                          <a:effectLst/>
                          <a:latin typeface="+mn-lt"/>
                          <a:ea typeface="+mn-ea"/>
                          <a:cs typeface="+mn-cs"/>
                        </a:rPr>
                        <a:t>Teanga ó Bhéal </a:t>
                      </a:r>
                    </a:p>
                    <a:p>
                      <a:r>
                        <a:rPr lang="en-IE" sz="1400" b="0" i="0" kern="1200" dirty="0">
                          <a:solidFill>
                            <a:schemeClr val="dk1"/>
                          </a:solidFill>
                          <a:effectLst/>
                          <a:latin typeface="+mn-lt"/>
                          <a:ea typeface="+mn-ea"/>
                          <a:cs typeface="+mn-cs"/>
                        </a:rPr>
                        <a:t>Léitheoireacht </a:t>
                      </a:r>
                    </a:p>
                    <a:p>
                      <a:r>
                        <a:rPr lang="en-IE" sz="1400" b="0" i="0" kern="1200" dirty="0">
                          <a:solidFill>
                            <a:schemeClr val="dk1"/>
                          </a:solidFill>
                          <a:effectLst/>
                          <a:latin typeface="+mn-lt"/>
                          <a:ea typeface="+mn-ea"/>
                          <a:cs typeface="+mn-cs"/>
                        </a:rPr>
                        <a:t>Scríbhneoireacht</a:t>
                      </a:r>
                      <a:endParaRPr lang="en-IE" sz="1400" dirty="0">
                        <a:solidFill>
                          <a:schemeClr val="tx1"/>
                        </a:solidFill>
                      </a:endParaRPr>
                    </a:p>
                  </a:txBody>
                  <a:tcPr>
                    <a:solidFill>
                      <a:srgbClr val="E6CBDA"/>
                    </a:solidFill>
                  </a:tcPr>
                </a:tc>
                <a:extLst>
                  <a:ext uri="{0D108BD9-81ED-4DB2-BD59-A6C34878D82A}">
                    <a16:rowId xmlns:a16="http://schemas.microsoft.com/office/drawing/2014/main" val="855837693"/>
                  </a:ext>
                </a:extLst>
              </a:tr>
              <a:tr h="257077">
                <a:tc>
                  <a:txBody>
                    <a:bodyPr/>
                    <a:lstStyle/>
                    <a:p>
                      <a:r>
                        <a:rPr lang="en-IE" sz="1400" dirty="0"/>
                        <a:t>Arts Education </a:t>
                      </a:r>
                      <a:endParaRPr lang="en-IE" sz="1400" dirty="0">
                        <a:solidFill>
                          <a:schemeClr val="tx1"/>
                        </a:solidFill>
                      </a:endParaRPr>
                    </a:p>
                  </a:txBody>
                  <a:tcPr>
                    <a:solidFill>
                      <a:srgbClr val="F3E7ED"/>
                    </a:solidFill>
                  </a:tcPr>
                </a:tc>
                <a:tc>
                  <a:txBody>
                    <a:bodyPr/>
                    <a:lstStyle/>
                    <a:p>
                      <a:r>
                        <a:rPr lang="en-IE" sz="1400" dirty="0"/>
                        <a:t>Visual Art</a:t>
                      </a:r>
                      <a:endParaRPr lang="en-IE" sz="1400" dirty="0">
                        <a:solidFill>
                          <a:schemeClr val="tx1"/>
                        </a:solidFill>
                      </a:endParaRPr>
                    </a:p>
                  </a:txBody>
                  <a:tcPr>
                    <a:solidFill>
                      <a:srgbClr val="F3E7ED"/>
                    </a:solidFill>
                  </a:tcPr>
                </a:tc>
                <a:tc>
                  <a:txBody>
                    <a:bodyPr/>
                    <a:lstStyle/>
                    <a:p>
                      <a:r>
                        <a:rPr lang="en-IE" sz="1400" dirty="0"/>
                        <a:t>Drawing</a:t>
                      </a:r>
                      <a:endParaRPr lang="en-IE" sz="1400" dirty="0">
                        <a:solidFill>
                          <a:schemeClr val="tx1"/>
                        </a:solidFill>
                      </a:endParaRPr>
                    </a:p>
                  </a:txBody>
                  <a:tcPr>
                    <a:solidFill>
                      <a:srgbClr val="F3E7ED"/>
                    </a:solidFill>
                  </a:tcPr>
                </a:tc>
                <a:extLst>
                  <a:ext uri="{0D108BD9-81ED-4DB2-BD59-A6C34878D82A}">
                    <a16:rowId xmlns:a16="http://schemas.microsoft.com/office/drawing/2014/main" val="1914772834"/>
                  </a:ext>
                </a:extLst>
              </a:tr>
            </a:tbl>
          </a:graphicData>
        </a:graphic>
      </p:graphicFrame>
      <p:pic>
        <p:nvPicPr>
          <p:cNvPr id="6" name="Picture 5">
            <a:extLst>
              <a:ext uri="{FF2B5EF4-FFF2-40B4-BE49-F238E27FC236}">
                <a16:creationId xmlns:a16="http://schemas.microsoft.com/office/drawing/2014/main" id="{04A9318B-8564-204A-8DA6-B09E0EB63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5115" y="4520426"/>
            <a:ext cx="1064587" cy="2181531"/>
          </a:xfrm>
          <a:prstGeom prst="rect">
            <a:avLst/>
          </a:prstGeom>
        </p:spPr>
      </p:pic>
      <p:pic>
        <p:nvPicPr>
          <p:cNvPr id="3" name="Picture 2" descr="A close up of a sign&#10;&#10;Description automatically generated">
            <a:extLst>
              <a:ext uri="{FF2B5EF4-FFF2-40B4-BE49-F238E27FC236}">
                <a16:creationId xmlns:a16="http://schemas.microsoft.com/office/drawing/2014/main" id="{FD03CC71-7706-FD4E-90D4-5DC7BF2885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3986" y="4301737"/>
            <a:ext cx="1928283" cy="2723563"/>
          </a:xfrm>
          <a:prstGeom prst="rect">
            <a:avLst/>
          </a:prstGeom>
        </p:spPr>
      </p:pic>
    </p:spTree>
    <p:extLst>
      <p:ext uri="{BB962C8B-B14F-4D97-AF65-F5344CB8AC3E}">
        <p14:creationId xmlns:p14="http://schemas.microsoft.com/office/powerpoint/2010/main" val="3585988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A9FA1E63-7E91-458F-A85F-1DE3A12310F5}"/>
              </a:ext>
            </a:extLst>
          </p:cNvPr>
          <p:cNvGraphicFramePr>
            <a:graphicFrameLocks noGrp="1"/>
          </p:cNvGraphicFramePr>
          <p:nvPr>
            <p:extLst>
              <p:ext uri="{D42A27DB-BD31-4B8C-83A1-F6EECF244321}">
                <p14:modId xmlns:p14="http://schemas.microsoft.com/office/powerpoint/2010/main" val="2362818946"/>
              </p:ext>
            </p:extLst>
          </p:nvPr>
        </p:nvGraphicFramePr>
        <p:xfrm>
          <a:off x="217712" y="1149830"/>
          <a:ext cx="11742309" cy="3852474"/>
        </p:xfrm>
        <a:graphic>
          <a:graphicData uri="http://schemas.openxmlformats.org/drawingml/2006/table">
            <a:tbl>
              <a:tblPr firstRow="1" bandRow="1">
                <a:tableStyleId>{7DF18680-E054-41AD-8BC1-D1AEF772440D}</a:tableStyleId>
              </a:tblPr>
              <a:tblGrid>
                <a:gridCol w="972459">
                  <a:extLst>
                    <a:ext uri="{9D8B030D-6E8A-4147-A177-3AD203B41FA5}">
                      <a16:colId xmlns:a16="http://schemas.microsoft.com/office/drawing/2014/main" val="1391745972"/>
                    </a:ext>
                  </a:extLst>
                </a:gridCol>
                <a:gridCol w="3645146">
                  <a:extLst>
                    <a:ext uri="{9D8B030D-6E8A-4147-A177-3AD203B41FA5}">
                      <a16:colId xmlns:a16="http://schemas.microsoft.com/office/drawing/2014/main" val="3466948302"/>
                    </a:ext>
                  </a:extLst>
                </a:gridCol>
                <a:gridCol w="5961495">
                  <a:extLst>
                    <a:ext uri="{9D8B030D-6E8A-4147-A177-3AD203B41FA5}">
                      <a16:colId xmlns:a16="http://schemas.microsoft.com/office/drawing/2014/main" val="1246654132"/>
                    </a:ext>
                  </a:extLst>
                </a:gridCol>
                <a:gridCol w="1163209">
                  <a:extLst>
                    <a:ext uri="{9D8B030D-6E8A-4147-A177-3AD203B41FA5}">
                      <a16:colId xmlns:a16="http://schemas.microsoft.com/office/drawing/2014/main" val="2045338422"/>
                    </a:ext>
                  </a:extLst>
                </a:gridCol>
              </a:tblGrid>
              <a:tr h="1105305">
                <a:tc>
                  <a:txBody>
                    <a:bodyPr/>
                    <a:lstStyle/>
                    <a:p>
                      <a:r>
                        <a:rPr lang="en-IE" sz="1400" dirty="0">
                          <a:solidFill>
                            <a:schemeClr val="tx1"/>
                          </a:solidFill>
                        </a:rPr>
                        <a:t>Activity No.</a:t>
                      </a:r>
                    </a:p>
                  </a:txBody>
                  <a:tcPr/>
                </a:tc>
                <a:tc>
                  <a:txBody>
                    <a:bodyPr/>
                    <a:lstStyle/>
                    <a:p>
                      <a:r>
                        <a:rPr lang="en-IE" sz="1400" dirty="0">
                          <a:solidFill>
                            <a:schemeClr val="tx1"/>
                          </a:solidFill>
                        </a:rPr>
                        <a:t>Activity name</a:t>
                      </a:r>
                    </a:p>
                  </a:txBody>
                  <a:tcPr/>
                </a:tc>
                <a:tc>
                  <a:txBody>
                    <a:bodyPr/>
                    <a:lstStyle/>
                    <a:p>
                      <a:r>
                        <a:rPr lang="en-IE" sz="1400" dirty="0">
                          <a:solidFill>
                            <a:schemeClr val="tx1"/>
                          </a:solidFill>
                        </a:rPr>
                        <a:t>Methodologies</a:t>
                      </a:r>
                    </a:p>
                  </a:txBody>
                  <a:tcPr/>
                </a:tc>
                <a:tc>
                  <a:txBody>
                    <a:bodyPr/>
                    <a:lstStyle/>
                    <a:p>
                      <a:r>
                        <a:rPr lang="en-IE" sz="1400" dirty="0">
                          <a:solidFill>
                            <a:schemeClr val="tx1"/>
                          </a:solidFill>
                        </a:rPr>
                        <a:t>Slide No.</a:t>
                      </a:r>
                    </a:p>
                  </a:txBody>
                  <a:tcPr/>
                </a:tc>
                <a:extLst>
                  <a:ext uri="{0D108BD9-81ED-4DB2-BD59-A6C34878D82A}">
                    <a16:rowId xmlns:a16="http://schemas.microsoft.com/office/drawing/2014/main" val="878082858"/>
                  </a:ext>
                </a:extLst>
              </a:tr>
              <a:tr h="433926">
                <a:tc gridSpan="2">
                  <a:txBody>
                    <a:bodyPr/>
                    <a:lstStyle/>
                    <a:p>
                      <a:r>
                        <a:rPr lang="en-IE" sz="1400" b="0" dirty="0">
                          <a:solidFill>
                            <a:schemeClr val="tx1"/>
                          </a:solidFill>
                        </a:rPr>
                        <a:t>Learning intentions</a:t>
                      </a:r>
                    </a:p>
                  </a:txBody>
                  <a:tcPr anchor="ctr"/>
                </a:tc>
                <a:tc hMerge="1">
                  <a:txBody>
                    <a:bodyPr/>
                    <a:lstStyle/>
                    <a:p>
                      <a:endParaRPr lang="en-IE" sz="1400" dirty="0"/>
                    </a:p>
                  </a:txBody>
                  <a:tcPr/>
                </a:tc>
                <a:tc>
                  <a:txBody>
                    <a:bodyPr/>
                    <a:lstStyle/>
                    <a:p>
                      <a:r>
                        <a:rPr lang="en-IE" sz="1400" b="0" dirty="0">
                          <a:solidFill>
                            <a:schemeClr val="tx1"/>
                          </a:solidFill>
                        </a:rPr>
                        <a:t>Sharing the learning intentions</a:t>
                      </a:r>
                    </a:p>
                  </a:txBody>
                  <a:tcPr anchor="ctr"/>
                </a:tc>
                <a:tc>
                  <a:txBody>
                    <a:bodyPr/>
                    <a:lstStyle/>
                    <a:p>
                      <a:r>
                        <a:rPr lang="en-IE" sz="1400" b="0" dirty="0">
                          <a:solidFill>
                            <a:schemeClr val="tx1"/>
                          </a:solidFill>
                        </a:rPr>
                        <a:t>4</a:t>
                      </a:r>
                    </a:p>
                  </a:txBody>
                  <a:tcPr anchor="ctr"/>
                </a:tc>
                <a:extLst>
                  <a:ext uri="{0D108BD9-81ED-4DB2-BD59-A6C34878D82A}">
                    <a16:rowId xmlns:a16="http://schemas.microsoft.com/office/drawing/2014/main" val="983773265"/>
                  </a:ext>
                </a:extLst>
              </a:tr>
              <a:tr h="433926">
                <a:tc>
                  <a:txBody>
                    <a:bodyPr/>
                    <a:lstStyle/>
                    <a:p>
                      <a:r>
                        <a:rPr lang="en-IE" sz="1400" dirty="0">
                          <a:solidFill>
                            <a:schemeClr val="tx1"/>
                          </a:solidFill>
                        </a:rPr>
                        <a:t>1</a:t>
                      </a:r>
                    </a:p>
                  </a:txBody>
                  <a:tcPr anchor="ctr"/>
                </a:tc>
                <a:tc>
                  <a:txBody>
                    <a:bodyPr/>
                    <a:lstStyle/>
                    <a:p>
                      <a:r>
                        <a:rPr lang="en-IE" sz="1400" dirty="0">
                          <a:solidFill>
                            <a:schemeClr val="tx1"/>
                          </a:solidFill>
                        </a:rPr>
                        <a:t>Wellbeing</a:t>
                      </a:r>
                    </a:p>
                  </a:txBody>
                  <a:tcPr anchor="ctr"/>
                </a:tc>
                <a:tc>
                  <a:txBody>
                    <a:bodyPr/>
                    <a:lstStyle/>
                    <a:p>
                      <a:r>
                        <a:rPr lang="en-IE" sz="1400" dirty="0">
                          <a:solidFill>
                            <a:schemeClr val="tx1"/>
                          </a:solidFill>
                        </a:rPr>
                        <a:t>Whole class discussion | poem</a:t>
                      </a:r>
                    </a:p>
                  </a:txBody>
                  <a:tcPr anchor="ctr"/>
                </a:tc>
                <a:tc>
                  <a:txBody>
                    <a:bodyPr/>
                    <a:lstStyle/>
                    <a:p>
                      <a:r>
                        <a:rPr lang="en-IE" sz="1400" dirty="0">
                          <a:solidFill>
                            <a:schemeClr val="tx1"/>
                          </a:solidFill>
                        </a:rPr>
                        <a:t>5</a:t>
                      </a:r>
                    </a:p>
                  </a:txBody>
                  <a:tcPr anchor="ctr"/>
                </a:tc>
                <a:extLst>
                  <a:ext uri="{0D108BD9-81ED-4DB2-BD59-A6C34878D82A}">
                    <a16:rowId xmlns:a16="http://schemas.microsoft.com/office/drawing/2014/main" val="842285599"/>
                  </a:ext>
                </a:extLst>
              </a:tr>
              <a:tr h="433926">
                <a:tc>
                  <a:txBody>
                    <a:bodyPr/>
                    <a:lstStyle/>
                    <a:p>
                      <a:r>
                        <a:rPr lang="en-IE" sz="1400" dirty="0">
                          <a:solidFill>
                            <a:schemeClr val="tx1"/>
                          </a:solidFill>
                        </a:rPr>
                        <a:t>2</a:t>
                      </a:r>
                    </a:p>
                  </a:txBody>
                  <a:tcPr anchor="ctr"/>
                </a:tc>
                <a:tc>
                  <a:txBody>
                    <a:bodyPr/>
                    <a:lstStyle/>
                    <a:p>
                      <a:r>
                        <a:rPr lang="en-IE" sz="1400" dirty="0">
                          <a:solidFill>
                            <a:schemeClr val="tx1"/>
                          </a:solidFill>
                        </a:rPr>
                        <a:t>Global Goals for Sustainable Development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dirty="0">
                          <a:solidFill>
                            <a:schemeClr val="tx1"/>
                          </a:solidFill>
                        </a:rPr>
                        <a:t>Input on the 17 Global Goals | Short video | whole class discussion</a:t>
                      </a:r>
                    </a:p>
                  </a:txBody>
                  <a:tcPr anchor="ctr"/>
                </a:tc>
                <a:tc>
                  <a:txBody>
                    <a:bodyPr/>
                    <a:lstStyle/>
                    <a:p>
                      <a:r>
                        <a:rPr lang="en-IE" sz="1400" dirty="0">
                          <a:solidFill>
                            <a:schemeClr val="tx1"/>
                          </a:solidFill>
                        </a:rPr>
                        <a:t>6-8</a:t>
                      </a:r>
                    </a:p>
                  </a:txBody>
                  <a:tcPr anchor="ctr"/>
                </a:tc>
                <a:extLst>
                  <a:ext uri="{0D108BD9-81ED-4DB2-BD59-A6C34878D82A}">
                    <a16:rowId xmlns:a16="http://schemas.microsoft.com/office/drawing/2014/main" val="3530411141"/>
                  </a:ext>
                </a:extLst>
              </a:tr>
              <a:tr h="433926">
                <a:tc>
                  <a:txBody>
                    <a:bodyPr/>
                    <a:lstStyle/>
                    <a:p>
                      <a:r>
                        <a:rPr lang="en-IE" sz="1400" dirty="0">
                          <a:solidFill>
                            <a:schemeClr val="tx1"/>
                          </a:solidFill>
                        </a:rPr>
                        <a:t>3</a:t>
                      </a:r>
                    </a:p>
                  </a:txBody>
                  <a:tcPr anchor="ctr"/>
                </a:tc>
                <a:tc>
                  <a:txBody>
                    <a:bodyPr/>
                    <a:lstStyle/>
                    <a:p>
                      <a:r>
                        <a:rPr lang="en-IE" sz="1400" dirty="0">
                          <a:solidFill>
                            <a:schemeClr val="tx1"/>
                          </a:solidFill>
                        </a:rPr>
                        <a:t>Picturing 2030</a:t>
                      </a:r>
                    </a:p>
                  </a:txBody>
                  <a:tcPr anchor="ctr"/>
                </a:tc>
                <a:tc>
                  <a:txBody>
                    <a:bodyPr/>
                    <a:lstStyle/>
                    <a:p>
                      <a:r>
                        <a:rPr lang="en-IE" sz="1400" dirty="0">
                          <a:solidFill>
                            <a:schemeClr val="tx1"/>
                          </a:solidFill>
                        </a:rPr>
                        <a:t>Input | individual artwork | Early finisher/extension numeracy task</a:t>
                      </a:r>
                    </a:p>
                  </a:txBody>
                  <a:tcPr anchor="ctr"/>
                </a:tc>
                <a:tc>
                  <a:txBody>
                    <a:bodyPr/>
                    <a:lstStyle/>
                    <a:p>
                      <a:r>
                        <a:rPr lang="en-IE" sz="1400" dirty="0">
                          <a:solidFill>
                            <a:schemeClr val="tx1"/>
                          </a:solidFill>
                        </a:rPr>
                        <a:t>9</a:t>
                      </a:r>
                    </a:p>
                  </a:txBody>
                  <a:tcPr anchor="ctr"/>
                </a:tc>
                <a:extLst>
                  <a:ext uri="{0D108BD9-81ED-4DB2-BD59-A6C34878D82A}">
                    <a16:rowId xmlns:a16="http://schemas.microsoft.com/office/drawing/2014/main" val="3296855756"/>
                  </a:ext>
                </a:extLst>
              </a:tr>
              <a:tr h="433926">
                <a:tc>
                  <a:txBody>
                    <a:bodyPr/>
                    <a:lstStyle/>
                    <a:p>
                      <a:r>
                        <a:rPr lang="en-IE" sz="1400" dirty="0">
                          <a:solidFill>
                            <a:schemeClr val="tx1"/>
                          </a:solidFill>
                        </a:rPr>
                        <a:t>4</a:t>
                      </a:r>
                    </a:p>
                  </a:txBody>
                  <a:tcPr anchor="ctr"/>
                </a:tc>
                <a:tc>
                  <a:txBody>
                    <a:bodyPr/>
                    <a:lstStyle/>
                    <a:p>
                      <a:r>
                        <a:rPr lang="en-IE" sz="1400" dirty="0">
                          <a:solidFill>
                            <a:schemeClr val="tx1"/>
                          </a:solidFill>
                        </a:rPr>
                        <a:t>Global Goal Getters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400" dirty="0">
                          <a:solidFill>
                            <a:schemeClr val="tx1"/>
                          </a:solidFill>
                        </a:rPr>
                        <a:t>Thinking about our 2022 Our World Irish Aid Awards entries: input</a:t>
                      </a:r>
                    </a:p>
                  </a:txBody>
                  <a:tcPr anchor="ctr"/>
                </a:tc>
                <a:tc>
                  <a:txBody>
                    <a:bodyPr/>
                    <a:lstStyle/>
                    <a:p>
                      <a:r>
                        <a:rPr lang="en-IE" sz="1400" dirty="0">
                          <a:solidFill>
                            <a:schemeClr val="tx1"/>
                          </a:solidFill>
                        </a:rPr>
                        <a:t>10</a:t>
                      </a:r>
                    </a:p>
                  </a:txBody>
                  <a:tcPr anchor="ctr"/>
                </a:tc>
                <a:extLst>
                  <a:ext uri="{0D108BD9-81ED-4DB2-BD59-A6C34878D82A}">
                    <a16:rowId xmlns:a16="http://schemas.microsoft.com/office/drawing/2014/main" val="357473003"/>
                  </a:ext>
                </a:extLst>
              </a:tr>
              <a:tr h="577539">
                <a:tc gridSpan="2">
                  <a:txBody>
                    <a:bodyPr/>
                    <a:lstStyle/>
                    <a:p>
                      <a:r>
                        <a:rPr lang="en-IE" sz="1400" dirty="0">
                          <a:solidFill>
                            <a:schemeClr val="tx1"/>
                          </a:solidFill>
                        </a:rPr>
                        <a:t>Reflection on learning</a:t>
                      </a:r>
                    </a:p>
                  </a:txBody>
                  <a:tcPr anchor="ctr"/>
                </a:tc>
                <a:tc hMerge="1">
                  <a:txBody>
                    <a:bodyPr/>
                    <a:lstStyle/>
                    <a:p>
                      <a:endParaRPr lang="en-IE"/>
                    </a:p>
                  </a:txBody>
                  <a:tcPr/>
                </a:tc>
                <a:tc>
                  <a:txBody>
                    <a:bodyPr/>
                    <a:lstStyle/>
                    <a:p>
                      <a:r>
                        <a:rPr lang="en-IE" sz="1400" dirty="0">
                          <a:solidFill>
                            <a:schemeClr val="tx1"/>
                          </a:solidFill>
                        </a:rPr>
                        <a:t>Checking in with the learning intentions</a:t>
                      </a:r>
                    </a:p>
                  </a:txBody>
                  <a:tcPr anchor="ctr"/>
                </a:tc>
                <a:tc>
                  <a:txBody>
                    <a:bodyPr/>
                    <a:lstStyle/>
                    <a:p>
                      <a:r>
                        <a:rPr lang="en-IE" sz="1400" dirty="0">
                          <a:solidFill>
                            <a:schemeClr val="tx1"/>
                          </a:solidFill>
                        </a:rPr>
                        <a:t>11</a:t>
                      </a:r>
                    </a:p>
                  </a:txBody>
                  <a:tcPr anchor="ctr"/>
                </a:tc>
                <a:extLst>
                  <a:ext uri="{0D108BD9-81ED-4DB2-BD59-A6C34878D82A}">
                    <a16:rowId xmlns:a16="http://schemas.microsoft.com/office/drawing/2014/main" val="2465501223"/>
                  </a:ext>
                </a:extLst>
              </a:tr>
            </a:tbl>
          </a:graphicData>
        </a:graphic>
      </p:graphicFrame>
      <p:sp>
        <p:nvSpPr>
          <p:cNvPr id="5" name="Title 4">
            <a:extLst>
              <a:ext uri="{FF2B5EF4-FFF2-40B4-BE49-F238E27FC236}">
                <a16:creationId xmlns:a16="http://schemas.microsoft.com/office/drawing/2014/main" id="{72E07265-4C12-084C-941F-2E3CA5E6AB7A}"/>
              </a:ext>
            </a:extLst>
          </p:cNvPr>
          <p:cNvSpPr>
            <a:spLocks noGrp="1"/>
          </p:cNvSpPr>
          <p:nvPr>
            <p:ph type="title"/>
          </p:nvPr>
        </p:nvSpPr>
        <p:spPr>
          <a:xfrm>
            <a:off x="217712" y="51989"/>
            <a:ext cx="10515600" cy="1325563"/>
          </a:xfrm>
        </p:spPr>
        <p:txBody>
          <a:bodyPr/>
          <a:lstStyle/>
          <a:p>
            <a:r>
              <a:rPr lang="en-US" dirty="0"/>
              <a:t>Lesson Content</a:t>
            </a:r>
          </a:p>
        </p:txBody>
      </p:sp>
    </p:spTree>
    <p:extLst>
      <p:ext uri="{BB962C8B-B14F-4D97-AF65-F5344CB8AC3E}">
        <p14:creationId xmlns:p14="http://schemas.microsoft.com/office/powerpoint/2010/main" val="1748099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B94B4B-BA68-481E-B8D4-6647A8C8704E}"/>
              </a:ext>
            </a:extLst>
          </p:cNvPr>
          <p:cNvSpPr txBox="1"/>
          <p:nvPr/>
        </p:nvSpPr>
        <p:spPr>
          <a:xfrm>
            <a:off x="418031" y="2187135"/>
            <a:ext cx="3512921" cy="1430262"/>
          </a:xfrm>
          <a:prstGeom prst="rect">
            <a:avLst/>
          </a:prstGeom>
          <a:solidFill>
            <a:srgbClr val="FAE398"/>
          </a:solidFill>
          <a:ln w="28575">
            <a:noFill/>
          </a:ln>
        </p:spPr>
        <p:txBody>
          <a:bodyPr wrap="square" rtlCol="0" anchor="ctr">
            <a:noAutofit/>
          </a:bodyPr>
          <a:lstStyle/>
          <a:p>
            <a:pPr algn="ctr"/>
            <a:r>
              <a:rPr lang="en-IE" sz="2000" dirty="0">
                <a:solidFill>
                  <a:srgbClr val="73337E"/>
                </a:solidFill>
                <a:latin typeface="Ziggurat HTF-Black" pitchFamily="2" charset="77"/>
              </a:rPr>
              <a:t>consider what ‘wellbeing’ means for people and planet</a:t>
            </a:r>
          </a:p>
        </p:txBody>
      </p:sp>
      <p:sp>
        <p:nvSpPr>
          <p:cNvPr id="3" name="Title 2">
            <a:extLst>
              <a:ext uri="{FF2B5EF4-FFF2-40B4-BE49-F238E27FC236}">
                <a16:creationId xmlns:a16="http://schemas.microsoft.com/office/drawing/2014/main" id="{14F5297C-C470-084F-ABC2-5F64CAED5418}"/>
              </a:ext>
            </a:extLst>
          </p:cNvPr>
          <p:cNvSpPr>
            <a:spLocks noGrp="1"/>
          </p:cNvSpPr>
          <p:nvPr>
            <p:ph type="title"/>
          </p:nvPr>
        </p:nvSpPr>
        <p:spPr>
          <a:xfrm>
            <a:off x="277541" y="449382"/>
            <a:ext cx="10515600" cy="949324"/>
          </a:xfrm>
        </p:spPr>
        <p:txBody>
          <a:bodyPr anchor="t">
            <a:normAutofit/>
          </a:bodyPr>
          <a:lstStyle/>
          <a:p>
            <a:r>
              <a:rPr lang="en-US" sz="4400" dirty="0"/>
              <a:t>We are learning to…</a:t>
            </a:r>
          </a:p>
        </p:txBody>
      </p:sp>
      <p:sp>
        <p:nvSpPr>
          <p:cNvPr id="4" name="TextBox 3">
            <a:extLst>
              <a:ext uri="{FF2B5EF4-FFF2-40B4-BE49-F238E27FC236}">
                <a16:creationId xmlns:a16="http://schemas.microsoft.com/office/drawing/2014/main" id="{522A0745-35EA-1D4E-A2F7-04F66B8F3BE6}"/>
              </a:ext>
            </a:extLst>
          </p:cNvPr>
          <p:cNvSpPr txBox="1"/>
          <p:nvPr/>
        </p:nvSpPr>
        <p:spPr>
          <a:xfrm>
            <a:off x="4337647" y="2187135"/>
            <a:ext cx="3512921" cy="1430262"/>
          </a:xfrm>
          <a:prstGeom prst="rect">
            <a:avLst/>
          </a:prstGeom>
          <a:solidFill>
            <a:schemeClr val="accent4">
              <a:lumMod val="20000"/>
              <a:lumOff val="80000"/>
            </a:schemeClr>
          </a:solidFill>
          <a:ln w="28575">
            <a:noFill/>
          </a:ln>
        </p:spPr>
        <p:txBody>
          <a:bodyPr wrap="square" rtlCol="0" anchor="ctr">
            <a:noAutofit/>
          </a:bodyPr>
          <a:lstStyle/>
          <a:p>
            <a:pPr algn="ctr"/>
            <a:r>
              <a:rPr lang="en-IE" sz="2000" dirty="0">
                <a:solidFill>
                  <a:srgbClr val="B8028A"/>
                </a:solidFill>
                <a:latin typeface="Ziggurat HTF-Black" pitchFamily="2" charset="77"/>
              </a:rPr>
              <a:t>explore the Global Goals for Sustainable Development</a:t>
            </a:r>
          </a:p>
        </p:txBody>
      </p:sp>
      <p:sp>
        <p:nvSpPr>
          <p:cNvPr id="5" name="TextBox 4">
            <a:extLst>
              <a:ext uri="{FF2B5EF4-FFF2-40B4-BE49-F238E27FC236}">
                <a16:creationId xmlns:a16="http://schemas.microsoft.com/office/drawing/2014/main" id="{273E0D47-3496-E94B-91C5-DA997B20F2D0}"/>
              </a:ext>
            </a:extLst>
          </p:cNvPr>
          <p:cNvSpPr txBox="1"/>
          <p:nvPr/>
        </p:nvSpPr>
        <p:spPr>
          <a:xfrm>
            <a:off x="8257263" y="2187136"/>
            <a:ext cx="3512921" cy="1430262"/>
          </a:xfrm>
          <a:prstGeom prst="rect">
            <a:avLst/>
          </a:prstGeom>
          <a:solidFill>
            <a:schemeClr val="tx2">
              <a:lumMod val="10000"/>
              <a:lumOff val="90000"/>
            </a:schemeClr>
          </a:solidFill>
          <a:ln w="28575">
            <a:noFill/>
          </a:ln>
        </p:spPr>
        <p:txBody>
          <a:bodyPr wrap="square" rtlCol="0" anchor="ctr">
            <a:noAutofit/>
          </a:bodyPr>
          <a:lstStyle/>
          <a:p>
            <a:pPr algn="ctr"/>
            <a:r>
              <a:rPr lang="en-IE" sz="2000" dirty="0">
                <a:solidFill>
                  <a:schemeClr val="accent4">
                    <a:lumMod val="50000"/>
                  </a:schemeClr>
                </a:solidFill>
                <a:latin typeface="Ziggurat HTF-Black" pitchFamily="2" charset="77"/>
              </a:rPr>
              <a:t>imagine a world where the Global Goals have happened</a:t>
            </a:r>
          </a:p>
        </p:txBody>
      </p:sp>
      <p:pic>
        <p:nvPicPr>
          <p:cNvPr id="7" name="Picture 6">
            <a:extLst>
              <a:ext uri="{FF2B5EF4-FFF2-40B4-BE49-F238E27FC236}">
                <a16:creationId xmlns:a16="http://schemas.microsoft.com/office/drawing/2014/main" id="{6002BF25-75ED-5E4F-840A-F7C65C40D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727" y="3725255"/>
            <a:ext cx="2982414" cy="3765673"/>
          </a:xfrm>
          <a:prstGeom prst="rect">
            <a:avLst/>
          </a:prstGeom>
        </p:spPr>
      </p:pic>
      <p:pic>
        <p:nvPicPr>
          <p:cNvPr id="9" name="Picture 8" descr="A close up of a sign&#10;&#10;Description automatically generated">
            <a:extLst>
              <a:ext uri="{FF2B5EF4-FFF2-40B4-BE49-F238E27FC236}">
                <a16:creationId xmlns:a16="http://schemas.microsoft.com/office/drawing/2014/main" id="{E1A5B7A3-78C5-F842-B730-5FDA007C10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860" y="4797712"/>
            <a:ext cx="1312278" cy="1853500"/>
          </a:xfrm>
          <a:prstGeom prst="rect">
            <a:avLst/>
          </a:prstGeom>
        </p:spPr>
      </p:pic>
      <p:pic>
        <p:nvPicPr>
          <p:cNvPr id="11" name="Picture 10" descr="A picture containing flower&#10;&#10;Description automatically generated">
            <a:extLst>
              <a:ext uri="{FF2B5EF4-FFF2-40B4-BE49-F238E27FC236}">
                <a16:creationId xmlns:a16="http://schemas.microsoft.com/office/drawing/2014/main" id="{D9E1A8BF-802C-AF4A-A8AA-3DC5586A9F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003" y="4132398"/>
            <a:ext cx="2901863" cy="2951389"/>
          </a:xfrm>
          <a:prstGeom prst="rect">
            <a:avLst/>
          </a:prstGeom>
        </p:spPr>
      </p:pic>
      <p:pic>
        <p:nvPicPr>
          <p:cNvPr id="13" name="Picture 12" descr="A close up of a sign&#10;&#10;Description automatically generated">
            <a:extLst>
              <a:ext uri="{FF2B5EF4-FFF2-40B4-BE49-F238E27FC236}">
                <a16:creationId xmlns:a16="http://schemas.microsoft.com/office/drawing/2014/main" id="{9971761C-FB6B-624A-B963-ACA04A5919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72" y="6368132"/>
            <a:ext cx="507958" cy="566161"/>
          </a:xfrm>
          <a:prstGeom prst="rect">
            <a:avLst/>
          </a:prstGeom>
        </p:spPr>
      </p:pic>
    </p:spTree>
    <p:extLst>
      <p:ext uri="{BB962C8B-B14F-4D97-AF65-F5344CB8AC3E}">
        <p14:creationId xmlns:p14="http://schemas.microsoft.com/office/powerpoint/2010/main" val="140063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5107851-B7FB-5E43-BF97-E95B5E941508}"/>
              </a:ext>
            </a:extLst>
          </p:cNvPr>
          <p:cNvSpPr txBox="1"/>
          <p:nvPr/>
        </p:nvSpPr>
        <p:spPr>
          <a:xfrm>
            <a:off x="697211" y="6478366"/>
            <a:ext cx="3636793" cy="307777"/>
          </a:xfrm>
          <a:prstGeom prst="rect">
            <a:avLst/>
          </a:prstGeom>
          <a:noFill/>
        </p:spPr>
        <p:txBody>
          <a:bodyPr wrap="square" rtlCol="0">
            <a:spAutoFit/>
          </a:bodyPr>
          <a:lstStyle/>
          <a:p>
            <a:r>
              <a:rPr lang="en-IE" sz="1400" dirty="0">
                <a:solidFill>
                  <a:schemeClr val="tx2"/>
                </a:solidFill>
              </a:rPr>
              <a:t>Slide 1 of 1 | </a:t>
            </a:r>
            <a:r>
              <a:rPr lang="en-IE" sz="1100" dirty="0">
                <a:solidFill>
                  <a:schemeClr val="tx2"/>
                </a:solidFill>
              </a:rPr>
              <a:t>WELLBEING</a:t>
            </a:r>
          </a:p>
        </p:txBody>
      </p:sp>
      <p:sp>
        <p:nvSpPr>
          <p:cNvPr id="8" name="Title 5">
            <a:extLst>
              <a:ext uri="{FF2B5EF4-FFF2-40B4-BE49-F238E27FC236}">
                <a16:creationId xmlns:a16="http://schemas.microsoft.com/office/drawing/2014/main" id="{53A587BF-4CC9-6846-A97C-E83533948A6D}"/>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1</a:t>
            </a:r>
          </a:p>
        </p:txBody>
      </p:sp>
      <p:pic>
        <p:nvPicPr>
          <p:cNvPr id="7" name="Picture 6" descr="A picture containing schematic&#10;&#10;Description automatically generated">
            <a:extLst>
              <a:ext uri="{FF2B5EF4-FFF2-40B4-BE49-F238E27FC236}">
                <a16:creationId xmlns:a16="http://schemas.microsoft.com/office/drawing/2014/main" id="{DABE0174-9DC4-4138-BAB2-2A0F09FBCA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4" y="-185785"/>
            <a:ext cx="8045310" cy="7842805"/>
          </a:xfrm>
          <a:prstGeom prst="rect">
            <a:avLst/>
          </a:prstGeom>
        </p:spPr>
      </p:pic>
      <p:sp>
        <p:nvSpPr>
          <p:cNvPr id="11" name="TextBox 10">
            <a:extLst>
              <a:ext uri="{FF2B5EF4-FFF2-40B4-BE49-F238E27FC236}">
                <a16:creationId xmlns:a16="http://schemas.microsoft.com/office/drawing/2014/main" id="{71F9A0AD-59EC-412B-8F3E-548B36F1048C}"/>
              </a:ext>
            </a:extLst>
          </p:cNvPr>
          <p:cNvSpPr txBox="1"/>
          <p:nvPr/>
        </p:nvSpPr>
        <p:spPr>
          <a:xfrm>
            <a:off x="7092730" y="884166"/>
            <a:ext cx="4817096" cy="4322733"/>
          </a:xfrm>
          <a:prstGeom prst="rect">
            <a:avLst/>
          </a:prstGeom>
          <a:solidFill>
            <a:schemeClr val="accent2">
              <a:lumMod val="20000"/>
              <a:lumOff val="80000"/>
            </a:schemeClr>
          </a:solidFill>
          <a:ln>
            <a:solidFill>
              <a:schemeClr val="accent3"/>
            </a:solidFill>
          </a:ln>
        </p:spPr>
        <p:txBody>
          <a:bodyPr wrap="square" rtlCol="0" anchor="ctr">
            <a:noAutofit/>
          </a:bodyPr>
          <a:lstStyle/>
          <a:p>
            <a:pPr algn="ctr">
              <a:lnSpc>
                <a:spcPct val="107000"/>
              </a:lnSpc>
              <a:spcAft>
                <a:spcPts val="800"/>
              </a:spcAft>
            </a:pPr>
            <a:r>
              <a:rPr lang="en-IE" b="1" dirty="0">
                <a:solidFill>
                  <a:schemeClr val="accent2">
                    <a:lumMod val="50000"/>
                  </a:schemeClr>
                </a:solidFill>
                <a:ea typeface="Calibri" panose="020F0502020204030204" pitchFamily="34" charset="0"/>
                <a:cs typeface="Times New Roman" panose="02020603050405020304" pitchFamily="18" charset="0"/>
              </a:rPr>
              <a:t>Humankind has not woven the web of life.</a:t>
            </a:r>
            <a:endParaRPr lang="en-IE" sz="1400" b="1" dirty="0">
              <a:solidFill>
                <a:schemeClr val="accent2">
                  <a:lumMod val="50000"/>
                </a:schemeClr>
              </a:solidFill>
              <a:ea typeface="Calibri" panose="020F0502020204030204" pitchFamily="34" charset="0"/>
              <a:cs typeface="Times New Roman" panose="02020603050405020304" pitchFamily="18" charset="0"/>
            </a:endParaRPr>
          </a:p>
          <a:p>
            <a:pPr algn="ctr">
              <a:lnSpc>
                <a:spcPct val="107000"/>
              </a:lnSpc>
              <a:spcAft>
                <a:spcPts val="800"/>
              </a:spcAft>
            </a:pPr>
            <a:r>
              <a:rPr lang="en-IE" b="1" dirty="0">
                <a:solidFill>
                  <a:schemeClr val="accent2">
                    <a:lumMod val="50000"/>
                  </a:schemeClr>
                </a:solidFill>
                <a:ea typeface="Calibri" panose="020F0502020204030204" pitchFamily="34" charset="0"/>
                <a:cs typeface="Times New Roman" panose="02020603050405020304" pitchFamily="18" charset="0"/>
              </a:rPr>
              <a:t>We are but one</a:t>
            </a:r>
            <a:r>
              <a:rPr lang="en-IE" sz="1400" b="1" dirty="0">
                <a:solidFill>
                  <a:schemeClr val="accent2">
                    <a:lumMod val="50000"/>
                  </a:schemeClr>
                </a:solidFill>
                <a:ea typeface="Calibri" panose="020F0502020204030204" pitchFamily="34" charset="0"/>
                <a:cs typeface="Times New Roman" panose="02020603050405020304" pitchFamily="18" charset="0"/>
              </a:rPr>
              <a:t> </a:t>
            </a:r>
            <a:r>
              <a:rPr lang="en-IE" b="1" dirty="0">
                <a:solidFill>
                  <a:schemeClr val="accent2">
                    <a:lumMod val="50000"/>
                  </a:schemeClr>
                </a:solidFill>
                <a:ea typeface="Calibri" panose="020F0502020204030204" pitchFamily="34" charset="0"/>
                <a:cs typeface="Times New Roman" panose="02020603050405020304" pitchFamily="18" charset="0"/>
              </a:rPr>
              <a:t>thread within it.</a:t>
            </a:r>
            <a:endParaRPr lang="en-IE" sz="1400" b="1" dirty="0">
              <a:solidFill>
                <a:schemeClr val="accent2">
                  <a:lumMod val="50000"/>
                </a:schemeClr>
              </a:solidFill>
              <a:ea typeface="Calibri" panose="020F0502020204030204" pitchFamily="34" charset="0"/>
              <a:cs typeface="Times New Roman" panose="02020603050405020304" pitchFamily="18" charset="0"/>
            </a:endParaRPr>
          </a:p>
          <a:p>
            <a:pPr algn="ctr">
              <a:lnSpc>
                <a:spcPct val="107000"/>
              </a:lnSpc>
              <a:spcAft>
                <a:spcPts val="800"/>
              </a:spcAft>
            </a:pPr>
            <a:r>
              <a:rPr lang="en-IE" b="1" dirty="0">
                <a:solidFill>
                  <a:schemeClr val="accent2">
                    <a:lumMod val="50000"/>
                  </a:schemeClr>
                </a:solidFill>
                <a:ea typeface="Calibri" panose="020F0502020204030204" pitchFamily="34" charset="0"/>
                <a:cs typeface="Times New Roman" panose="02020603050405020304" pitchFamily="18" charset="0"/>
              </a:rPr>
              <a:t>Whatever we do to the web</a:t>
            </a:r>
            <a:endParaRPr lang="en-IE" sz="1400" b="1" dirty="0">
              <a:solidFill>
                <a:schemeClr val="accent2">
                  <a:lumMod val="50000"/>
                </a:schemeClr>
              </a:solidFill>
              <a:ea typeface="Calibri" panose="020F0502020204030204" pitchFamily="34" charset="0"/>
              <a:cs typeface="Times New Roman" panose="02020603050405020304" pitchFamily="18" charset="0"/>
            </a:endParaRPr>
          </a:p>
          <a:p>
            <a:pPr algn="ctr">
              <a:lnSpc>
                <a:spcPct val="107000"/>
              </a:lnSpc>
              <a:spcAft>
                <a:spcPts val="800"/>
              </a:spcAft>
            </a:pPr>
            <a:r>
              <a:rPr lang="en-IE" b="1" dirty="0">
                <a:solidFill>
                  <a:schemeClr val="accent2">
                    <a:lumMod val="50000"/>
                  </a:schemeClr>
                </a:solidFill>
                <a:ea typeface="Calibri" panose="020F0502020204030204" pitchFamily="34" charset="0"/>
                <a:cs typeface="Times New Roman" panose="02020603050405020304" pitchFamily="18" charset="0"/>
              </a:rPr>
              <a:t>we do to ourselves.</a:t>
            </a:r>
            <a:endParaRPr lang="en-IE" sz="1400" b="1" dirty="0">
              <a:solidFill>
                <a:schemeClr val="accent2">
                  <a:lumMod val="50000"/>
                </a:schemeClr>
              </a:solidFill>
              <a:ea typeface="Calibri" panose="020F0502020204030204" pitchFamily="34" charset="0"/>
              <a:cs typeface="Times New Roman" panose="02020603050405020304" pitchFamily="18" charset="0"/>
            </a:endParaRPr>
          </a:p>
          <a:p>
            <a:pPr algn="ctr">
              <a:lnSpc>
                <a:spcPct val="107000"/>
              </a:lnSpc>
              <a:spcAft>
                <a:spcPts val="800"/>
              </a:spcAft>
            </a:pPr>
            <a:r>
              <a:rPr lang="en-IE" b="1" dirty="0">
                <a:solidFill>
                  <a:schemeClr val="accent2">
                    <a:lumMod val="50000"/>
                  </a:schemeClr>
                </a:solidFill>
                <a:ea typeface="Calibri" panose="020F0502020204030204" pitchFamily="34" charset="0"/>
                <a:cs typeface="Times New Roman" panose="02020603050405020304" pitchFamily="18" charset="0"/>
              </a:rPr>
              <a:t>All things are bound together.</a:t>
            </a:r>
            <a:endParaRPr lang="en-IE" sz="1400" b="1" dirty="0">
              <a:solidFill>
                <a:schemeClr val="accent2">
                  <a:lumMod val="50000"/>
                </a:schemeClr>
              </a:solidFill>
              <a:ea typeface="Calibri" panose="020F0502020204030204" pitchFamily="34" charset="0"/>
              <a:cs typeface="Times New Roman" panose="02020603050405020304" pitchFamily="18" charset="0"/>
            </a:endParaRPr>
          </a:p>
          <a:p>
            <a:pPr algn="ctr">
              <a:lnSpc>
                <a:spcPct val="107000"/>
              </a:lnSpc>
              <a:spcAft>
                <a:spcPts val="800"/>
              </a:spcAft>
            </a:pPr>
            <a:r>
              <a:rPr lang="en-IE" b="1" dirty="0">
                <a:solidFill>
                  <a:schemeClr val="accent2">
                    <a:lumMod val="50000"/>
                  </a:schemeClr>
                </a:solidFill>
                <a:ea typeface="Calibri" panose="020F0502020204030204" pitchFamily="34" charset="0"/>
                <a:cs typeface="Times New Roman" panose="02020603050405020304" pitchFamily="18" charset="0"/>
              </a:rPr>
              <a:t>All things connect.</a:t>
            </a:r>
          </a:p>
          <a:p>
            <a:pPr algn="ctr">
              <a:lnSpc>
                <a:spcPct val="107000"/>
              </a:lnSpc>
              <a:spcAft>
                <a:spcPts val="800"/>
              </a:spcAft>
            </a:pPr>
            <a:endParaRPr lang="en-IE" sz="1400" b="1" dirty="0">
              <a:solidFill>
                <a:schemeClr val="accent2">
                  <a:lumMod val="50000"/>
                </a:schemeClr>
              </a:solidFill>
              <a:ea typeface="Calibri" panose="020F0502020204030204" pitchFamily="34" charset="0"/>
              <a:cs typeface="Times New Roman" panose="02020603050405020304" pitchFamily="18" charset="0"/>
            </a:endParaRPr>
          </a:p>
        </p:txBody>
      </p:sp>
      <p:pic>
        <p:nvPicPr>
          <p:cNvPr id="12" name="Picture 2">
            <a:extLst>
              <a:ext uri="{FF2B5EF4-FFF2-40B4-BE49-F238E27FC236}">
                <a16:creationId xmlns:a16="http://schemas.microsoft.com/office/drawing/2014/main" id="{9D9BD8E6-0048-4AE7-AB31-C9921C97E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5654" y="4087528"/>
            <a:ext cx="1934151" cy="2788904"/>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2794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2B9490-5AB6-474C-9901-E012B1890F3B}"/>
              </a:ext>
            </a:extLst>
          </p:cNvPr>
          <p:cNvSpPr>
            <a:spLocks noGrp="1"/>
          </p:cNvSpPr>
          <p:nvPr>
            <p:ph idx="1"/>
          </p:nvPr>
        </p:nvSpPr>
        <p:spPr>
          <a:xfrm>
            <a:off x="6454760" y="1329422"/>
            <a:ext cx="5529451" cy="3947689"/>
          </a:xfrm>
        </p:spPr>
        <p:txBody>
          <a:bodyPr>
            <a:noAutofit/>
          </a:bodyPr>
          <a:lstStyle/>
          <a:p>
            <a:pPr>
              <a:spcBef>
                <a:spcPts val="0"/>
              </a:spcBef>
              <a:buClr>
                <a:srgbClr val="B31AAC"/>
              </a:buClr>
              <a:defRPr/>
            </a:pPr>
            <a:r>
              <a:rPr lang="en-GB" sz="2400" dirty="0">
                <a:cs typeface="Arial" panose="020B0604020202020204" pitchFamily="34" charset="0"/>
              </a:rPr>
              <a:t>All countries in the United Nations agreed to achieve 17 Global Goals by the year 2030</a:t>
            </a:r>
          </a:p>
          <a:p>
            <a:pPr>
              <a:spcBef>
                <a:spcPts val="0"/>
              </a:spcBef>
              <a:buClr>
                <a:srgbClr val="B31AAC"/>
              </a:buClr>
              <a:defRPr/>
            </a:pPr>
            <a:endParaRPr lang="en-GB" sz="2400" dirty="0">
              <a:cs typeface="Arial" panose="020B0604020202020204" pitchFamily="34" charset="0"/>
            </a:endParaRPr>
          </a:p>
          <a:p>
            <a:pPr>
              <a:spcBef>
                <a:spcPts val="0"/>
              </a:spcBef>
              <a:buClr>
                <a:srgbClr val="B31AAC"/>
              </a:buClr>
              <a:defRPr/>
            </a:pPr>
            <a:r>
              <a:rPr lang="en-GB" sz="2400" dirty="0">
                <a:solidFill>
                  <a:schemeClr val="tx2"/>
                </a:solidFill>
                <a:cs typeface="Arial" panose="020B0604020202020204" pitchFamily="34" charset="0"/>
              </a:rPr>
              <a:t>The Global Goals are designed to help improve the wellbeing of people and planet</a:t>
            </a:r>
          </a:p>
          <a:p>
            <a:pPr>
              <a:spcBef>
                <a:spcPts val="0"/>
              </a:spcBef>
              <a:buClr>
                <a:srgbClr val="B31AAC"/>
              </a:buClr>
              <a:defRPr/>
            </a:pPr>
            <a:endParaRPr lang="en-GB" sz="2400" dirty="0">
              <a:solidFill>
                <a:prstClr val="black"/>
              </a:solidFill>
              <a:cs typeface="Arial" panose="020B0604020202020204" pitchFamily="34" charset="0"/>
            </a:endParaRPr>
          </a:p>
          <a:p>
            <a:pPr>
              <a:spcBef>
                <a:spcPts val="0"/>
              </a:spcBef>
              <a:buClr>
                <a:srgbClr val="B31AAC"/>
              </a:buClr>
              <a:defRPr/>
            </a:pPr>
            <a:r>
              <a:rPr lang="en-GB" sz="2400" dirty="0">
                <a:solidFill>
                  <a:schemeClr val="accent4">
                    <a:lumMod val="50000"/>
                  </a:schemeClr>
                </a:solidFill>
                <a:cs typeface="Arial" panose="020B0604020202020204" pitchFamily="34" charset="0"/>
              </a:rPr>
              <a:t>Everyone needs to work together to make sure that we get them done</a:t>
            </a:r>
            <a:endParaRPr lang="en-IE" sz="2400" dirty="0">
              <a:solidFill>
                <a:schemeClr val="accent4">
                  <a:lumMod val="50000"/>
                </a:schemeClr>
              </a:solidFill>
              <a:cs typeface="Arial" panose="020B0604020202020204" pitchFamily="34" charset="0"/>
            </a:endParaRPr>
          </a:p>
        </p:txBody>
      </p:sp>
      <p:pic>
        <p:nvPicPr>
          <p:cNvPr id="4" name="Screen Shot 2015-08-28 at 13.12.54.png">
            <a:extLst>
              <a:ext uri="{FF2B5EF4-FFF2-40B4-BE49-F238E27FC236}">
                <a16:creationId xmlns:a16="http://schemas.microsoft.com/office/drawing/2014/main" id="{4644DE43-BDFA-41DE-A9C4-02534ECD83D5}"/>
              </a:ext>
            </a:extLst>
          </p:cNvPr>
          <p:cNvPicPr/>
          <p:nvPr/>
        </p:nvPicPr>
        <p:blipFill rotWithShape="1">
          <a:blip r:embed="rId3"/>
          <a:srcRect l="6604" t="1720" r="19003" b="2357"/>
          <a:stretch/>
        </p:blipFill>
        <p:spPr>
          <a:xfrm rot="16200000">
            <a:off x="1773216" y="-66481"/>
            <a:ext cx="2810844" cy="5529451"/>
          </a:xfrm>
          <a:prstGeom prst="rect">
            <a:avLst/>
          </a:prstGeom>
          <a:ln w="12700">
            <a:miter lim="400000"/>
          </a:ln>
        </p:spPr>
      </p:pic>
      <p:sp>
        <p:nvSpPr>
          <p:cNvPr id="5" name="Title 5">
            <a:extLst>
              <a:ext uri="{FF2B5EF4-FFF2-40B4-BE49-F238E27FC236}">
                <a16:creationId xmlns:a16="http://schemas.microsoft.com/office/drawing/2014/main" id="{7A6EECED-F056-AC4F-ADA9-657B0DE54908}"/>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2</a:t>
            </a:r>
          </a:p>
        </p:txBody>
      </p:sp>
      <p:sp>
        <p:nvSpPr>
          <p:cNvPr id="6" name="TextBox 5">
            <a:extLst>
              <a:ext uri="{FF2B5EF4-FFF2-40B4-BE49-F238E27FC236}">
                <a16:creationId xmlns:a16="http://schemas.microsoft.com/office/drawing/2014/main" id="{3FC0439E-388B-6348-B614-046AA1C32B54}"/>
              </a:ext>
            </a:extLst>
          </p:cNvPr>
          <p:cNvSpPr txBox="1"/>
          <p:nvPr/>
        </p:nvSpPr>
        <p:spPr>
          <a:xfrm>
            <a:off x="670611" y="6490739"/>
            <a:ext cx="4446290" cy="307777"/>
          </a:xfrm>
          <a:prstGeom prst="rect">
            <a:avLst/>
          </a:prstGeom>
          <a:noFill/>
        </p:spPr>
        <p:txBody>
          <a:bodyPr wrap="square" rtlCol="0">
            <a:spAutoFit/>
          </a:bodyPr>
          <a:lstStyle/>
          <a:p>
            <a:r>
              <a:rPr lang="en-IE" sz="1400" dirty="0">
                <a:solidFill>
                  <a:schemeClr val="tx2"/>
                </a:solidFill>
              </a:rPr>
              <a:t>Slide 1 of 4 | </a:t>
            </a:r>
            <a:r>
              <a:rPr lang="en-IE" sz="1100" dirty="0">
                <a:solidFill>
                  <a:schemeClr val="tx2"/>
                </a:solidFill>
              </a:rPr>
              <a:t>Global Goals for Sustainable Development </a:t>
            </a:r>
          </a:p>
        </p:txBody>
      </p:sp>
      <p:pic>
        <p:nvPicPr>
          <p:cNvPr id="7" name="Picture 6" descr="A picture containing flower&#10;&#10;Description automatically generated">
            <a:extLst>
              <a:ext uri="{FF2B5EF4-FFF2-40B4-BE49-F238E27FC236}">
                <a16:creationId xmlns:a16="http://schemas.microsoft.com/office/drawing/2014/main" id="{C94C4635-B542-E848-AC4A-02B37245EB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310" y="4190672"/>
            <a:ext cx="2164444" cy="2200689"/>
          </a:xfrm>
          <a:prstGeom prst="rect">
            <a:avLst/>
          </a:prstGeom>
        </p:spPr>
      </p:pic>
      <p:pic>
        <p:nvPicPr>
          <p:cNvPr id="8" name="Picture 7" descr="A close up of a sign&#10;&#10;Description automatically generated">
            <a:extLst>
              <a:ext uri="{FF2B5EF4-FFF2-40B4-BE49-F238E27FC236}">
                <a16:creationId xmlns:a16="http://schemas.microsoft.com/office/drawing/2014/main" id="{A7F85EA5-B9CC-F94E-A315-ED2B85547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105" y="5863102"/>
            <a:ext cx="513120" cy="571762"/>
          </a:xfrm>
          <a:prstGeom prst="rect">
            <a:avLst/>
          </a:prstGeom>
        </p:spPr>
      </p:pic>
      <p:pic>
        <p:nvPicPr>
          <p:cNvPr id="10" name="Picture 9" descr="A picture containing sitting, table, cake, bear&#10;&#10;Description automatically generated">
            <a:extLst>
              <a:ext uri="{FF2B5EF4-FFF2-40B4-BE49-F238E27FC236}">
                <a16:creationId xmlns:a16="http://schemas.microsoft.com/office/drawing/2014/main" id="{AB156653-1C31-4347-BD58-214FE52877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0286" y="4561174"/>
            <a:ext cx="1926156" cy="2456831"/>
          </a:xfrm>
          <a:prstGeom prst="rect">
            <a:avLst/>
          </a:prstGeom>
        </p:spPr>
      </p:pic>
    </p:spTree>
    <p:extLst>
      <p:ext uri="{BB962C8B-B14F-4D97-AF65-F5344CB8AC3E}">
        <p14:creationId xmlns:p14="http://schemas.microsoft.com/office/powerpoint/2010/main" val="307670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B0F109AC-7AF2-0B4A-B78A-0827D5D518EB}"/>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2</a:t>
            </a:r>
          </a:p>
        </p:txBody>
      </p:sp>
      <p:sp>
        <p:nvSpPr>
          <p:cNvPr id="5" name="TextBox 4">
            <a:extLst>
              <a:ext uri="{FF2B5EF4-FFF2-40B4-BE49-F238E27FC236}">
                <a16:creationId xmlns:a16="http://schemas.microsoft.com/office/drawing/2014/main" id="{BDEF5BAF-E5D2-F94F-9F20-250041550D5D}"/>
              </a:ext>
            </a:extLst>
          </p:cNvPr>
          <p:cNvSpPr txBox="1"/>
          <p:nvPr/>
        </p:nvSpPr>
        <p:spPr>
          <a:xfrm>
            <a:off x="697212" y="6478366"/>
            <a:ext cx="4258990" cy="307777"/>
          </a:xfrm>
          <a:prstGeom prst="rect">
            <a:avLst/>
          </a:prstGeom>
          <a:noFill/>
        </p:spPr>
        <p:txBody>
          <a:bodyPr wrap="square" rtlCol="0">
            <a:spAutoFit/>
          </a:bodyPr>
          <a:lstStyle/>
          <a:p>
            <a:r>
              <a:rPr lang="en-IE" sz="1400" dirty="0">
                <a:solidFill>
                  <a:schemeClr val="tx2"/>
                </a:solidFill>
              </a:rPr>
              <a:t>Slide 2 of 4 | </a:t>
            </a:r>
            <a:r>
              <a:rPr lang="en-IE" sz="1100" dirty="0">
                <a:solidFill>
                  <a:schemeClr val="tx2"/>
                </a:solidFill>
              </a:rPr>
              <a:t>Global Goals for Sustainable Development</a:t>
            </a:r>
          </a:p>
        </p:txBody>
      </p:sp>
      <p:pic>
        <p:nvPicPr>
          <p:cNvPr id="2" name="Malala introducing the The Worlds Largest Lesson HD _ Global Goals">
            <a:hlinkClick r:id="" action="ppaction://media"/>
            <a:extLst>
              <a:ext uri="{FF2B5EF4-FFF2-40B4-BE49-F238E27FC236}">
                <a16:creationId xmlns:a16="http://schemas.microsoft.com/office/drawing/2014/main" id="{3AC74C04-7E97-4D4B-BAB3-9AE33A15444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0957" y="884166"/>
            <a:ext cx="8150086" cy="4584424"/>
          </a:xfrm>
          <a:prstGeom prst="rect">
            <a:avLst/>
          </a:prstGeom>
        </p:spPr>
      </p:pic>
    </p:spTree>
    <p:extLst>
      <p:ext uri="{BB962C8B-B14F-4D97-AF65-F5344CB8AC3E}">
        <p14:creationId xmlns:p14="http://schemas.microsoft.com/office/powerpoint/2010/main" val="348384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8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D390D2-F0D3-4A19-B32A-AA4B4737EF32}"/>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2</a:t>
            </a:r>
          </a:p>
        </p:txBody>
      </p:sp>
      <p:pic>
        <p:nvPicPr>
          <p:cNvPr id="7" name="Screen Shot 2015-08-28 at 13.12.54.png">
            <a:extLst>
              <a:ext uri="{FF2B5EF4-FFF2-40B4-BE49-F238E27FC236}">
                <a16:creationId xmlns:a16="http://schemas.microsoft.com/office/drawing/2014/main" id="{0031F3A8-CC20-415A-BFF7-14DD89275A29}"/>
              </a:ext>
            </a:extLst>
          </p:cNvPr>
          <p:cNvPicPr/>
          <p:nvPr/>
        </p:nvPicPr>
        <p:blipFill rotWithShape="1">
          <a:blip r:embed="rId3"/>
          <a:srcRect l="6604" t="1720" r="19003" b="2357"/>
          <a:stretch/>
        </p:blipFill>
        <p:spPr>
          <a:xfrm rot="16200000">
            <a:off x="6823903" y="122667"/>
            <a:ext cx="3475583" cy="6636030"/>
          </a:xfrm>
          <a:prstGeom prst="rect">
            <a:avLst/>
          </a:prstGeom>
          <a:ln w="12700">
            <a:miter lim="400000"/>
          </a:ln>
        </p:spPr>
      </p:pic>
      <p:grpSp>
        <p:nvGrpSpPr>
          <p:cNvPr id="22" name="Group 21">
            <a:extLst>
              <a:ext uri="{FF2B5EF4-FFF2-40B4-BE49-F238E27FC236}">
                <a16:creationId xmlns:a16="http://schemas.microsoft.com/office/drawing/2014/main" id="{8EC7002E-DCB6-4222-B001-27B634577CCF}"/>
              </a:ext>
            </a:extLst>
          </p:cNvPr>
          <p:cNvGrpSpPr/>
          <p:nvPr/>
        </p:nvGrpSpPr>
        <p:grpSpPr>
          <a:xfrm>
            <a:off x="243289" y="1257776"/>
            <a:ext cx="4841748" cy="4342448"/>
            <a:chOff x="243289" y="1257776"/>
            <a:chExt cx="4841748" cy="4342448"/>
          </a:xfrm>
        </p:grpSpPr>
        <p:cxnSp>
          <p:nvCxnSpPr>
            <p:cNvPr id="9" name="Straight Connector 8">
              <a:extLst>
                <a:ext uri="{FF2B5EF4-FFF2-40B4-BE49-F238E27FC236}">
                  <a16:creationId xmlns:a16="http://schemas.microsoft.com/office/drawing/2014/main" id="{A799C975-E68F-4072-94DB-066BEC4B3A9F}"/>
                </a:ext>
              </a:extLst>
            </p:cNvPr>
            <p:cNvCxnSpPr>
              <a:cxnSpLocks/>
            </p:cNvCxnSpPr>
            <p:nvPr/>
          </p:nvCxnSpPr>
          <p:spPr>
            <a:xfrm>
              <a:off x="246815" y="2319140"/>
              <a:ext cx="47996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4BFFF5C-C4B4-4B78-95B7-FC0EFAB15C00}"/>
                </a:ext>
              </a:extLst>
            </p:cNvPr>
            <p:cNvCxnSpPr/>
            <p:nvPr/>
          </p:nvCxnSpPr>
          <p:spPr>
            <a:xfrm>
              <a:off x="2678969" y="1281140"/>
              <a:ext cx="0" cy="431908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F881334-468A-45D0-8D8C-1C2B18B4E682}"/>
                </a:ext>
              </a:extLst>
            </p:cNvPr>
            <p:cNvSpPr txBox="1"/>
            <p:nvPr/>
          </p:nvSpPr>
          <p:spPr>
            <a:xfrm rot="10800000" flipH="1" flipV="1">
              <a:off x="444037" y="1481195"/>
              <a:ext cx="1913010" cy="707886"/>
            </a:xfrm>
            <a:prstGeom prst="rect">
              <a:avLst/>
            </a:prstGeom>
            <a:noFill/>
          </p:spPr>
          <p:txBody>
            <a:bodyPr wrap="square" rtlCol="0">
              <a:spAutoFit/>
            </a:bodyPr>
            <a:lstStyle/>
            <a:p>
              <a:r>
                <a:rPr lang="en-IE" sz="2000" b="1" dirty="0"/>
                <a:t>Wellbeing for people</a:t>
              </a:r>
            </a:p>
          </p:txBody>
        </p:sp>
        <p:sp>
          <p:nvSpPr>
            <p:cNvPr id="13" name="TextBox 12">
              <a:extLst>
                <a:ext uri="{FF2B5EF4-FFF2-40B4-BE49-F238E27FC236}">
                  <a16:creationId xmlns:a16="http://schemas.microsoft.com/office/drawing/2014/main" id="{A611A687-7740-43C8-82AB-5FB35E3CAA08}"/>
                </a:ext>
              </a:extLst>
            </p:cNvPr>
            <p:cNvSpPr txBox="1"/>
            <p:nvPr/>
          </p:nvSpPr>
          <p:spPr>
            <a:xfrm rot="10800000" flipH="1" flipV="1">
              <a:off x="2864509" y="1481195"/>
              <a:ext cx="1913010" cy="707886"/>
            </a:xfrm>
            <a:prstGeom prst="rect">
              <a:avLst/>
            </a:prstGeom>
            <a:noFill/>
          </p:spPr>
          <p:txBody>
            <a:bodyPr wrap="square" rtlCol="0">
              <a:spAutoFit/>
            </a:bodyPr>
            <a:lstStyle/>
            <a:p>
              <a:r>
                <a:rPr lang="en-IE" sz="2000" b="1" dirty="0"/>
                <a:t>Wellbeing for planet</a:t>
              </a:r>
            </a:p>
          </p:txBody>
        </p:sp>
        <p:cxnSp>
          <p:nvCxnSpPr>
            <p:cNvPr id="15" name="Straight Connector 14">
              <a:extLst>
                <a:ext uri="{FF2B5EF4-FFF2-40B4-BE49-F238E27FC236}">
                  <a16:creationId xmlns:a16="http://schemas.microsoft.com/office/drawing/2014/main" id="{C8105911-7410-4F4D-8578-D56D315B0E62}"/>
                </a:ext>
              </a:extLst>
            </p:cNvPr>
            <p:cNvCxnSpPr>
              <a:cxnSpLocks/>
            </p:cNvCxnSpPr>
            <p:nvPr/>
          </p:nvCxnSpPr>
          <p:spPr>
            <a:xfrm>
              <a:off x="285393" y="1272174"/>
              <a:ext cx="47996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F23E4C-FA39-476C-8D23-89C01F4E5A8A}"/>
                </a:ext>
              </a:extLst>
            </p:cNvPr>
            <p:cNvCxnSpPr/>
            <p:nvPr/>
          </p:nvCxnSpPr>
          <p:spPr>
            <a:xfrm>
              <a:off x="246815" y="1257776"/>
              <a:ext cx="0" cy="4319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373A002-C29C-45DC-BEA5-4E26B872678F}"/>
                </a:ext>
              </a:extLst>
            </p:cNvPr>
            <p:cNvCxnSpPr/>
            <p:nvPr/>
          </p:nvCxnSpPr>
          <p:spPr>
            <a:xfrm>
              <a:off x="5042933" y="1281140"/>
              <a:ext cx="0" cy="43190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CF36C93-0540-43B0-B2FF-C473C0CE2D8C}"/>
                </a:ext>
              </a:extLst>
            </p:cNvPr>
            <p:cNvCxnSpPr>
              <a:cxnSpLocks/>
            </p:cNvCxnSpPr>
            <p:nvPr/>
          </p:nvCxnSpPr>
          <p:spPr>
            <a:xfrm>
              <a:off x="243289" y="5600224"/>
              <a:ext cx="479964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C53B61B1-70F7-4CE0-8884-629C10D03E9F}"/>
              </a:ext>
            </a:extLst>
          </p:cNvPr>
          <p:cNvSpPr txBox="1"/>
          <p:nvPr/>
        </p:nvSpPr>
        <p:spPr>
          <a:xfrm>
            <a:off x="6161872" y="1281140"/>
            <a:ext cx="4799644" cy="461665"/>
          </a:xfrm>
          <a:prstGeom prst="rect">
            <a:avLst/>
          </a:prstGeom>
          <a:solidFill>
            <a:schemeClr val="bg1"/>
          </a:solidFill>
        </p:spPr>
        <p:txBody>
          <a:bodyPr wrap="square" rtlCol="0">
            <a:spAutoFit/>
          </a:bodyPr>
          <a:lstStyle/>
          <a:p>
            <a:pPr algn="ctr"/>
            <a:r>
              <a:rPr lang="en-IE" sz="2400" b="1" dirty="0"/>
              <a:t>Wellbeing for people and planet</a:t>
            </a:r>
          </a:p>
        </p:txBody>
      </p:sp>
      <p:sp>
        <p:nvSpPr>
          <p:cNvPr id="21" name="TextBox 20">
            <a:extLst>
              <a:ext uri="{FF2B5EF4-FFF2-40B4-BE49-F238E27FC236}">
                <a16:creationId xmlns:a16="http://schemas.microsoft.com/office/drawing/2014/main" id="{9D156B3B-9565-4F35-A64F-80BE08ED195F}"/>
              </a:ext>
            </a:extLst>
          </p:cNvPr>
          <p:cNvSpPr txBox="1"/>
          <p:nvPr/>
        </p:nvSpPr>
        <p:spPr>
          <a:xfrm>
            <a:off x="697212" y="6478366"/>
            <a:ext cx="4258990" cy="307777"/>
          </a:xfrm>
          <a:prstGeom prst="rect">
            <a:avLst/>
          </a:prstGeom>
          <a:noFill/>
        </p:spPr>
        <p:txBody>
          <a:bodyPr wrap="square" rtlCol="0">
            <a:spAutoFit/>
          </a:bodyPr>
          <a:lstStyle/>
          <a:p>
            <a:r>
              <a:rPr lang="en-IE" sz="1400" dirty="0">
                <a:solidFill>
                  <a:schemeClr val="tx2"/>
                </a:solidFill>
              </a:rPr>
              <a:t>Slide 3 of 4 | </a:t>
            </a:r>
            <a:r>
              <a:rPr lang="en-IE" sz="1100" dirty="0">
                <a:solidFill>
                  <a:schemeClr val="tx2"/>
                </a:solidFill>
              </a:rPr>
              <a:t>Global Goals for Sustainable Development</a:t>
            </a:r>
          </a:p>
        </p:txBody>
      </p:sp>
    </p:spTree>
    <p:extLst>
      <p:ext uri="{BB962C8B-B14F-4D97-AF65-F5344CB8AC3E}">
        <p14:creationId xmlns:p14="http://schemas.microsoft.com/office/powerpoint/2010/main" val="11380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Free Printable Number Bubble Letters: Bubble Numbers 0 - 100 - Freebie  Finding Mom">
            <a:extLst>
              <a:ext uri="{FF2B5EF4-FFF2-40B4-BE49-F238E27FC236}">
                <a16:creationId xmlns:a16="http://schemas.microsoft.com/office/drawing/2014/main" id="{7B8D74DB-4734-4152-AEA9-4100D2B0DD51}"/>
              </a:ext>
            </a:extLst>
          </p:cNvPr>
          <p:cNvPicPr>
            <a:picLocks noChangeAspect="1" noChangeArrowheads="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l="23289" t="28415" r="24637" b="25332"/>
          <a:stretch/>
        </p:blipFill>
        <p:spPr bwMode="auto">
          <a:xfrm>
            <a:off x="3198489" y="1936471"/>
            <a:ext cx="2517284" cy="335270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5">
            <a:extLst>
              <a:ext uri="{FF2B5EF4-FFF2-40B4-BE49-F238E27FC236}">
                <a16:creationId xmlns:a16="http://schemas.microsoft.com/office/drawing/2014/main" id="{0D715C2E-F6C8-B249-9320-B10954545D5E}"/>
              </a:ext>
            </a:extLst>
          </p:cNvPr>
          <p:cNvSpPr txBox="1">
            <a:spLocks/>
          </p:cNvSpPr>
          <p:nvPr/>
        </p:nvSpPr>
        <p:spPr>
          <a:xfrm>
            <a:off x="232410" y="239755"/>
            <a:ext cx="6560276" cy="64441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r>
              <a:rPr lang="en-US" sz="4400" dirty="0"/>
              <a:t>Activity 3</a:t>
            </a:r>
          </a:p>
        </p:txBody>
      </p:sp>
      <p:sp>
        <p:nvSpPr>
          <p:cNvPr id="6" name="TextBox 5">
            <a:extLst>
              <a:ext uri="{FF2B5EF4-FFF2-40B4-BE49-F238E27FC236}">
                <a16:creationId xmlns:a16="http://schemas.microsoft.com/office/drawing/2014/main" id="{4E2BBC05-ED4D-C84A-9572-9C08DC40C257}"/>
              </a:ext>
            </a:extLst>
          </p:cNvPr>
          <p:cNvSpPr txBox="1"/>
          <p:nvPr/>
        </p:nvSpPr>
        <p:spPr>
          <a:xfrm>
            <a:off x="697212" y="6478366"/>
            <a:ext cx="4258990" cy="307777"/>
          </a:xfrm>
          <a:prstGeom prst="rect">
            <a:avLst/>
          </a:prstGeom>
          <a:noFill/>
        </p:spPr>
        <p:txBody>
          <a:bodyPr wrap="square" rtlCol="0">
            <a:spAutoFit/>
          </a:bodyPr>
          <a:lstStyle/>
          <a:p>
            <a:r>
              <a:rPr lang="en-IE" sz="1400" dirty="0">
                <a:solidFill>
                  <a:schemeClr val="tx2"/>
                </a:solidFill>
              </a:rPr>
              <a:t>Slide 1 of 1 | </a:t>
            </a:r>
            <a:r>
              <a:rPr lang="en-IE" sz="1100" dirty="0">
                <a:solidFill>
                  <a:schemeClr val="tx2"/>
                </a:solidFill>
              </a:rPr>
              <a:t>Picturing 2030</a:t>
            </a:r>
          </a:p>
        </p:txBody>
      </p:sp>
      <p:pic>
        <p:nvPicPr>
          <p:cNvPr id="3" name="Picture 2">
            <a:extLst>
              <a:ext uri="{FF2B5EF4-FFF2-40B4-BE49-F238E27FC236}">
                <a16:creationId xmlns:a16="http://schemas.microsoft.com/office/drawing/2014/main" id="{DE88C2D2-018E-4D8B-BE71-1F9DBA457BD3}"/>
              </a:ext>
            </a:extLst>
          </p:cNvPr>
          <p:cNvPicPr>
            <a:picLocks noChangeAspect="1"/>
          </p:cNvPicPr>
          <p:nvPr/>
        </p:nvPicPr>
        <p:blipFill>
          <a:blip r:embed="rId4">
            <a:duotone>
              <a:schemeClr val="accent3">
                <a:shade val="45000"/>
                <a:satMod val="135000"/>
              </a:schemeClr>
              <a:prstClr val="white"/>
            </a:duotone>
          </a:blip>
          <a:stretch>
            <a:fillRect/>
          </a:stretch>
        </p:blipFill>
        <p:spPr>
          <a:xfrm>
            <a:off x="8047658" y="1327051"/>
            <a:ext cx="3366126" cy="4049655"/>
          </a:xfrm>
          <a:prstGeom prst="rect">
            <a:avLst/>
          </a:prstGeom>
        </p:spPr>
      </p:pic>
      <p:sp>
        <p:nvSpPr>
          <p:cNvPr id="7" name="Oval 6">
            <a:extLst>
              <a:ext uri="{FF2B5EF4-FFF2-40B4-BE49-F238E27FC236}">
                <a16:creationId xmlns:a16="http://schemas.microsoft.com/office/drawing/2014/main" id="{56B77BBC-BC23-4D1A-9F86-F3AEFACCBEC8}"/>
              </a:ext>
            </a:extLst>
          </p:cNvPr>
          <p:cNvSpPr/>
          <p:nvPr/>
        </p:nvSpPr>
        <p:spPr>
          <a:xfrm>
            <a:off x="8274341" y="2204686"/>
            <a:ext cx="2953855" cy="29782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0" dirty="0">
              <a:latin typeface="Ziggurat HTF-Black" pitchFamily="2" charset="77"/>
            </a:endParaRPr>
          </a:p>
        </p:txBody>
      </p:sp>
      <p:sp>
        <p:nvSpPr>
          <p:cNvPr id="9" name="Title 5">
            <a:extLst>
              <a:ext uri="{FF2B5EF4-FFF2-40B4-BE49-F238E27FC236}">
                <a16:creationId xmlns:a16="http://schemas.microsoft.com/office/drawing/2014/main" id="{29205712-F903-D04F-9F60-E2C5EC267B3C}"/>
              </a:ext>
            </a:extLst>
          </p:cNvPr>
          <p:cNvSpPr txBox="1">
            <a:spLocks/>
          </p:cNvSpPr>
          <p:nvPr/>
        </p:nvSpPr>
        <p:spPr>
          <a:xfrm>
            <a:off x="8525710" y="2368890"/>
            <a:ext cx="2410020" cy="4313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ctr"/>
            <a:r>
              <a:rPr lang="en-US" sz="2800" dirty="0">
                <a:solidFill>
                  <a:schemeClr val="bg1"/>
                </a:solidFill>
              </a:rPr>
              <a:t>2022</a:t>
            </a:r>
          </a:p>
        </p:txBody>
      </p:sp>
      <p:sp>
        <p:nvSpPr>
          <p:cNvPr id="10" name="Title 5">
            <a:extLst>
              <a:ext uri="{FF2B5EF4-FFF2-40B4-BE49-F238E27FC236}">
                <a16:creationId xmlns:a16="http://schemas.microsoft.com/office/drawing/2014/main" id="{14FDF484-1744-FD43-8B82-59EE9ED22940}"/>
              </a:ext>
            </a:extLst>
          </p:cNvPr>
          <p:cNvSpPr txBox="1">
            <a:spLocks/>
          </p:cNvSpPr>
          <p:nvPr/>
        </p:nvSpPr>
        <p:spPr>
          <a:xfrm>
            <a:off x="8525710" y="4562725"/>
            <a:ext cx="2410020" cy="4313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kern="1200">
                <a:solidFill>
                  <a:schemeClr val="accent3"/>
                </a:solidFill>
                <a:latin typeface="Ziggurat HTF-Black" pitchFamily="2" charset="77"/>
                <a:ea typeface="+mj-ea"/>
                <a:cs typeface="+mj-cs"/>
              </a:defRPr>
            </a:lvl1pPr>
          </a:lstStyle>
          <a:p>
            <a:pPr algn="ctr"/>
            <a:r>
              <a:rPr lang="en-US" sz="2800" dirty="0">
                <a:solidFill>
                  <a:schemeClr val="bg1"/>
                </a:solidFill>
              </a:rPr>
              <a:t>2030</a:t>
            </a:r>
          </a:p>
        </p:txBody>
      </p:sp>
      <p:sp>
        <p:nvSpPr>
          <p:cNvPr id="11" name="Oval 10">
            <a:extLst>
              <a:ext uri="{FF2B5EF4-FFF2-40B4-BE49-F238E27FC236}">
                <a16:creationId xmlns:a16="http://schemas.microsoft.com/office/drawing/2014/main" id="{9606B8C9-A67B-194F-8FD5-11A4A650216B}"/>
              </a:ext>
            </a:extLst>
          </p:cNvPr>
          <p:cNvSpPr/>
          <p:nvPr/>
        </p:nvSpPr>
        <p:spPr>
          <a:xfrm>
            <a:off x="9487814" y="3454738"/>
            <a:ext cx="485803" cy="489818"/>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IE" sz="4000" dirty="0">
              <a:latin typeface="Ziggurat HTF-Black" pitchFamily="2" charset="77"/>
            </a:endParaRPr>
          </a:p>
        </p:txBody>
      </p:sp>
      <p:sp>
        <p:nvSpPr>
          <p:cNvPr id="14" name="Oval 13">
            <a:extLst>
              <a:ext uri="{FF2B5EF4-FFF2-40B4-BE49-F238E27FC236}">
                <a16:creationId xmlns:a16="http://schemas.microsoft.com/office/drawing/2014/main" id="{E91AEC98-BF82-CE45-808E-CCF3DFF58EF5}"/>
              </a:ext>
            </a:extLst>
          </p:cNvPr>
          <p:cNvSpPr/>
          <p:nvPr/>
        </p:nvSpPr>
        <p:spPr>
          <a:xfrm>
            <a:off x="8335368" y="2276298"/>
            <a:ext cx="2815863" cy="2835044"/>
          </a:xfrm>
          <a:prstGeom prst="ellipse">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0" dirty="0">
              <a:latin typeface="Ziggurat HTF-Black" pitchFamily="2" charset="77"/>
            </a:endParaRPr>
          </a:p>
        </p:txBody>
      </p:sp>
      <p:sp>
        <p:nvSpPr>
          <p:cNvPr id="15" name="Oval 14">
            <a:extLst>
              <a:ext uri="{FF2B5EF4-FFF2-40B4-BE49-F238E27FC236}">
                <a16:creationId xmlns:a16="http://schemas.microsoft.com/office/drawing/2014/main" id="{DD668B93-A16F-564E-AD95-84AA7C0A4999}"/>
              </a:ext>
            </a:extLst>
          </p:cNvPr>
          <p:cNvSpPr/>
          <p:nvPr/>
        </p:nvSpPr>
        <p:spPr>
          <a:xfrm>
            <a:off x="9607971" y="3564971"/>
            <a:ext cx="252182" cy="25218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dirty="0"/>
          </a:p>
        </p:txBody>
      </p:sp>
      <p:grpSp>
        <p:nvGrpSpPr>
          <p:cNvPr id="17" name="Group 16">
            <a:extLst>
              <a:ext uri="{FF2B5EF4-FFF2-40B4-BE49-F238E27FC236}">
                <a16:creationId xmlns:a16="http://schemas.microsoft.com/office/drawing/2014/main" id="{65336892-E8B3-AD4F-9AEE-04E52E98B209}"/>
              </a:ext>
            </a:extLst>
          </p:cNvPr>
          <p:cNvGrpSpPr/>
          <p:nvPr/>
        </p:nvGrpSpPr>
        <p:grpSpPr>
          <a:xfrm>
            <a:off x="8327170" y="2272502"/>
            <a:ext cx="2815863" cy="2835044"/>
            <a:chOff x="8881174" y="2044273"/>
            <a:chExt cx="2815863" cy="2835044"/>
          </a:xfrm>
        </p:grpSpPr>
        <p:sp>
          <p:nvSpPr>
            <p:cNvPr id="2" name="Regular Pentagon 1">
              <a:extLst>
                <a:ext uri="{FF2B5EF4-FFF2-40B4-BE49-F238E27FC236}">
                  <a16:creationId xmlns:a16="http://schemas.microsoft.com/office/drawing/2014/main" id="{AF542B5C-AE90-6041-A6E4-70EF43959C7C}"/>
                </a:ext>
              </a:extLst>
            </p:cNvPr>
            <p:cNvSpPr/>
            <p:nvPr/>
          </p:nvSpPr>
          <p:spPr>
            <a:xfrm>
              <a:off x="10208877" y="2541609"/>
              <a:ext cx="135287" cy="860881"/>
            </a:xfrm>
            <a:prstGeom prst="pent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2544A5D1-0D12-C241-A3D1-4683D120C3B4}"/>
                </a:ext>
              </a:extLst>
            </p:cNvPr>
            <p:cNvSpPr/>
            <p:nvPr/>
          </p:nvSpPr>
          <p:spPr>
            <a:xfrm>
              <a:off x="8881174" y="2044273"/>
              <a:ext cx="2815863" cy="2835044"/>
            </a:xfrm>
            <a:prstGeom prst="ellipse">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4000" dirty="0">
                <a:latin typeface="Ziggurat HTF-Black" pitchFamily="2" charset="77"/>
              </a:endParaRPr>
            </a:p>
          </p:txBody>
        </p:sp>
      </p:grpSp>
      <p:sp>
        <p:nvSpPr>
          <p:cNvPr id="18" name="Oval 17">
            <a:extLst>
              <a:ext uri="{FF2B5EF4-FFF2-40B4-BE49-F238E27FC236}">
                <a16:creationId xmlns:a16="http://schemas.microsoft.com/office/drawing/2014/main" id="{F18EA6BD-7AFA-2F40-9629-A61F22AED2DC}"/>
              </a:ext>
            </a:extLst>
          </p:cNvPr>
          <p:cNvSpPr/>
          <p:nvPr/>
        </p:nvSpPr>
        <p:spPr>
          <a:xfrm>
            <a:off x="9669638" y="3618186"/>
            <a:ext cx="133564" cy="1335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US" dirty="0"/>
          </a:p>
        </p:txBody>
      </p:sp>
      <p:pic>
        <p:nvPicPr>
          <p:cNvPr id="1026" name="Picture 2" descr="Free Printable Number Bubble Letters: Bubble Number 2">
            <a:extLst>
              <a:ext uri="{FF2B5EF4-FFF2-40B4-BE49-F238E27FC236}">
                <a16:creationId xmlns:a16="http://schemas.microsoft.com/office/drawing/2014/main" id="{B3D425E9-E7D3-4586-A5E8-83F3821BF8D9}"/>
              </a:ext>
            </a:extLst>
          </p:cNvPr>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l="25853" t="1398" r="28786"/>
          <a:stretch/>
        </p:blipFill>
        <p:spPr bwMode="auto">
          <a:xfrm>
            <a:off x="417998" y="1334187"/>
            <a:ext cx="3024449" cy="43765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ubble Print Numbers by The Cactus Class | Teachers Pay Teachers">
            <a:extLst>
              <a:ext uri="{FF2B5EF4-FFF2-40B4-BE49-F238E27FC236}">
                <a16:creationId xmlns:a16="http://schemas.microsoft.com/office/drawing/2014/main" id="{600400D4-6988-43E0-B9F0-C6A1DA388E0C}"/>
              </a:ext>
            </a:extLst>
          </p:cNvPr>
          <p:cNvPicPr>
            <a:picLocks noChangeAspect="1" noChangeArrowheads="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9011" r="12632" b="2828"/>
          <a:stretch/>
        </p:blipFill>
        <p:spPr bwMode="auto">
          <a:xfrm>
            <a:off x="5464916" y="1429910"/>
            <a:ext cx="2519100" cy="4049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decel="50000" fill="hold" nodeType="clickEffect">
                                  <p:stCondLst>
                                    <p:cond delay="0"/>
                                  </p:stCondLst>
                                  <p:childTnLst>
                                    <p:animRot by="10800000">
                                      <p:cBhvr>
                                        <p:cTn id="6"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Irish Aid OWIAA">
  <a:themeElements>
    <a:clrScheme name="OWIAA">
      <a:dk1>
        <a:srgbClr val="000000"/>
      </a:dk1>
      <a:lt1>
        <a:srgbClr val="FFFFFF"/>
      </a:lt1>
      <a:dk2>
        <a:srgbClr val="3E1B44"/>
      </a:dk2>
      <a:lt2>
        <a:srgbClr val="E7E6E6"/>
      </a:lt2>
      <a:accent1>
        <a:srgbClr val="E5167F"/>
      </a:accent1>
      <a:accent2>
        <a:srgbClr val="73337E"/>
      </a:accent2>
      <a:accent3>
        <a:srgbClr val="B70289"/>
      </a:accent3>
      <a:accent4>
        <a:srgbClr val="359DD2"/>
      </a:accent4>
      <a:accent5>
        <a:srgbClr val="D9A500"/>
      </a:accent5>
      <a:accent6>
        <a:srgbClr val="7CB91C"/>
      </a:accent6>
      <a:hlink>
        <a:srgbClr val="B70289"/>
      </a:hlink>
      <a:folHlink>
        <a:srgbClr val="E5167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rish Aid OWIAA" id="{DF8A5154-4732-524B-B4C3-A04C4E6C4216}" vid="{D9AA867F-E7C0-9143-85AC-3BEBA8BD3A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5020</TotalTime>
  <Words>4293</Words>
  <Application>Microsoft Office PowerPoint</Application>
  <PresentationFormat>Widescreen</PresentationFormat>
  <Paragraphs>336</Paragraphs>
  <Slides>11</Slides>
  <Notes>11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Roboto</vt:lpstr>
      <vt:lpstr>Symbol</vt:lpstr>
      <vt:lpstr>Times New Roman</vt:lpstr>
      <vt:lpstr>Trebuchet MS</vt:lpstr>
      <vt:lpstr>Wingdings</vt:lpstr>
      <vt:lpstr>Ziggurat HTF-Black</vt:lpstr>
      <vt:lpstr>Irish Aid OWIAA</vt:lpstr>
      <vt:lpstr>PowerPoint Presentation</vt:lpstr>
      <vt:lpstr>Curriculum Links</vt:lpstr>
      <vt:lpstr>Lesson Content</vt:lpstr>
      <vt:lpstr>We are learning to…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World Irish Aid Award 2021</dc:title>
  <dc:creator>Gayle D'souza</dc:creator>
  <cp:lastModifiedBy>Ella Mulcahy</cp:lastModifiedBy>
  <cp:revision>128</cp:revision>
  <dcterms:created xsi:type="dcterms:W3CDTF">2020-09-22T16:50:24Z</dcterms:created>
  <dcterms:modified xsi:type="dcterms:W3CDTF">2022-01-07T14:37:02Z</dcterms:modified>
</cp:coreProperties>
</file>