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Lst>
  <p:notesMasterIdLst>
    <p:notesMasterId r:id="rId18"/>
  </p:notesMasterIdLst>
  <p:sldIdLst>
    <p:sldId id="1112" r:id="rId3"/>
    <p:sldId id="1114" r:id="rId4"/>
    <p:sldId id="1115" r:id="rId5"/>
    <p:sldId id="1110" r:id="rId6"/>
    <p:sldId id="1102" r:id="rId7"/>
    <p:sldId id="260" r:id="rId8"/>
    <p:sldId id="1116" r:id="rId9"/>
    <p:sldId id="1094" r:id="rId10"/>
    <p:sldId id="1113" r:id="rId11"/>
    <p:sldId id="1096" r:id="rId12"/>
    <p:sldId id="1098" r:id="rId13"/>
    <p:sldId id="1108" r:id="rId14"/>
    <p:sldId id="1099" r:id="rId15"/>
    <p:sldId id="1101" r:id="rId16"/>
    <p:sldId id="10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43" clrIdx="0">
    <p:extLst>
      <p:ext uri="{19B8F6BF-5375-455C-9EA6-DF929625EA0E}">
        <p15:presenceInfo xmlns:p15="http://schemas.microsoft.com/office/powerpoint/2012/main" userId="983334ebc765570c" providerId="Windows Live"/>
      </p:ext>
    </p:extLst>
  </p:cmAuthor>
  <p:cmAuthor id="2" name="Carney Emer HQ-DCD CLONMEL" initials="CEHC" lastIdx="8" clrIdx="1">
    <p:extLst>
      <p:ext uri="{19B8F6BF-5375-455C-9EA6-DF929625EA0E}">
        <p15:presenceInfo xmlns:p15="http://schemas.microsoft.com/office/powerpoint/2012/main" userId="Carney Emer HQ-DCD CLONMEL" providerId="None"/>
      </p:ext>
    </p:extLst>
  </p:cmAuthor>
  <p:cmAuthor id="3" name="Terri Cole" initials="TC" lastIdx="8" clrIdx="2">
    <p:extLst>
      <p:ext uri="{19B8F6BF-5375-455C-9EA6-DF929625EA0E}">
        <p15:presenceInfo xmlns:p15="http://schemas.microsoft.com/office/powerpoint/2012/main" userId="S-1-5-21-382674835-1827448492-2644236184-2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28A"/>
    <a:srgbClr val="73337E"/>
    <a:srgbClr val="E5A3C7"/>
    <a:srgbClr val="E6CBDA"/>
    <a:srgbClr val="F3E7ED"/>
    <a:srgbClr val="E4EBAF"/>
    <a:srgbClr val="FAE398"/>
    <a:srgbClr val="179C4D"/>
    <a:srgbClr val="7CB91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2555" autoAdjust="0"/>
  </p:normalViewPr>
  <p:slideViewPr>
    <p:cSldViewPr snapToGrid="0">
      <p:cViewPr varScale="1">
        <p:scale>
          <a:sx n="56" d="100"/>
          <a:sy n="56" d="100"/>
        </p:scale>
        <p:origin x="1068" y="4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73CE-36E8-42D8-AF9D-E15EAD0C3617}" type="datetimeFigureOut">
              <a:rPr lang="en-IE" smtClean="0"/>
              <a:t>25/01/2021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urworldirishaidawards.ie/lesson-plans-2020-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ourworld@realnation.i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urworldirishaidawards.i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amethegoal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urworldirishaidawards.ie/pupils-magazi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A Mhúinteoir</a:t>
            </a:r>
            <a:r>
              <a:rPr lang="en-IE" sz="1800" i="1" dirty="0">
                <a:effectLst/>
                <a:latin typeface="Calibri" panose="020F0502020204030204" pitchFamily="34" charset="0"/>
                <a:ea typeface="Calibri" panose="020F0502020204030204" pitchFamily="34" charset="0"/>
                <a:cs typeface="Times New Roman" panose="02020603050405020304" pitchFamily="18" charset="0"/>
              </a:rPr>
              <a:t>,</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a chara,</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Fearaimid fáilte romhat chuig an gcéad cheann de cheithre cheacht do rang 5-6, atá ar fáil mar chuid de Ghradaim Chúnamh Éireann, ár nDomhan, 2021.*</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Is é Cúnamh Éireann clár cúnaimh oifigiúil Rialtas na hÉireann le haghaidh forbairt thar lear.  I gclár an Rialtais do chúnamh forbartha thar lear, dírítear ar bhaint amach na Spriocanna Forbartha Inbhuanaithe de chuid na Náisiún Aontaithe, agus cuirtear béim ar leith ar an gcomhionannas inscne, ar an ngá le cabhair dhaonnúil a laghdú, ar thacú le gníomhaíochtaí ar son na haeráide, agus ar an rialachas a neartú i mbreis is </a:t>
            </a:r>
            <a:r>
              <a:rPr lang="en-IE" sz="1800" i="1" dirty="0">
                <a:effectLst/>
                <a:latin typeface="Calibri" panose="020F0502020204030204" pitchFamily="34" charset="0"/>
                <a:ea typeface="Calibri" panose="020F0502020204030204" pitchFamily="34" charset="0"/>
                <a:cs typeface="Times New Roman" panose="02020603050405020304" pitchFamily="18" charset="0"/>
              </a:rPr>
              <a:t>13</a:t>
            </a:r>
            <a:r>
              <a:rPr lang="ga-IE" sz="1800" i="1" dirty="0">
                <a:effectLst/>
                <a:latin typeface="Calibri" panose="020F0502020204030204" pitchFamily="34" charset="0"/>
                <a:ea typeface="Calibri" panose="020F0502020204030204" pitchFamily="34" charset="0"/>
                <a:cs typeface="Times New Roman" panose="02020603050405020304" pitchFamily="18" charset="0"/>
              </a:rPr>
              <a:t>0 tír.  Cuireadh Gradaim Chúnamh Éireann, ár nDomhan, ar bun in 2005 chun daltaí bunscoile a spreagadh le foghlaim faoin gcaoi a mbíonn Éire, trí chlár Chúnamh Éireann, ag obair ar na fadhbanna sin i gcomhar le heagraíochtaí idirnáisiúnta (amhail na Náisiúin Aontaithe agus an tAontas Eorpach), rialtais, eagraíochtaí neamhrialtasacha, agus pobail éagsúla.  </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Tá áthas an domhain orainn go bhfuil sé beartaithe agat páirt a ghlacadh sna Gradaim i mbliana.  B’fhéidir gur úsáid tú cuid d’iris Ghradaim Chúnamh Éireann, ár nDomhan, 2021, nó an iris go léir, agus tá súil againn gur bhain do rang taitneamh agus tairbhe as na gníomhaíochtaí agus na scéalta ann.  Tar éis an cheachta seo (Ceacht a hAon), is féidir leis na daltaí saothar a chur isteach lena fhoilsiú inár n-irisí nua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Gníomhaithe Spriocanna Domhanda</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irisí ar líne a bhíonn á scríobh ag leanaí do leanaí (is é an 4 Nollaig 2020 an spriocdháta do shaothair d’eagrán mhí Feabhra).  Má chuireann tú a saothar isteach, tabharfar cuireadh duit dul níos faide sa tionscadal agus seolfar Ceachtanna 2-4 chugat.  Tá sonraí breise le fáil ar www.ourworldirishaidawards.ie mar aon le faisnéis ar conas is féidir saothar le daltaí a chur isteach don iris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Gníomhaithe Spriocanna Domhanda</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a:t>
            </a:r>
            <a:r>
              <a:rPr lang="en-IE" sz="1800" i="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Tá gach ceacht deartha le haghaidh thart ar 45 nóiméad d’am teagmhála leis an rang.  Tá nasc acu leis an gcuraclam (féach Sleamhnán 2) agus tá siad réidh le húsáid sa seomra ranga. Níl mórán ullmhúcháin le déanamh agat féin ar chor ar bith (féach Sleamhnán 3).  Mar sin féin, aithnímid go bhfuil aithne mhaith agat, mar mhúinteoir, ar do chuid daltaí.  Mar gheall air sin, is féidir an t‑ábhar go léir ar na sleamhnáin a athrú le gur féidir leat athruithe a dhéanamh ar an ábhar ceachta lena chur in oiriúint do chomhthéacs agus do riachtanais na leanaí sa rang agat. B’fhéidir go mbeadh sé úsáideach freisin na </a:t>
            </a:r>
            <a:r>
              <a:rPr lang="ga-IE"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Treoirlínte maidir le Dea-chleachtas</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a íoslódáil. Tá eolas ann ar an dea-chleachtas maidir le ceachtanna ar an mbochtaineacht agus ar chúrsaí forbartha a theagasc (https://www.ourworldirishaidawards.ie/lesson-plans-2020-2021/).</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Níl le déanamh agat ach na nótaí don mhúinteoir a léamh (tá na nótaí le fáil ag bun gach sleamhnáin sa ghnáth-amharc) agus dul i dtaithí ar na beochaintí (leis an mód ‘cur i láthair’) roimh an rang.  Ag brath ar an leagan de PowerPoint atá in úsáid agat, b’fhéidir go mbeifeá in ann féachaint ar na nótaí agus an mód ‘cur i láthair’ in úsáid agat. Ná bí buartha mura bhfuil – is féidir pdf de na </a:t>
            </a:r>
            <a:r>
              <a:rPr lang="ga-IE"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nótaí sleamhnáin</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a oscailt agus a phriontáil mar chabhair duit sa rang (https://www.ourworldirishaidawards.ie/lesson-plans-2020-2021/).  Tabhair faoi deara: is duit féin an téacs i gcló iodálach sna nótaí, agus níor cheart é a roinnt leis na daltaí. </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*Má tá comhghleacaithe leat ag teagasc i rang 3-4, is féidir leat a rá leo go bhfuil ceachtanna atá nasctha le curaclam rang 3-4 le fáil ar www.ourworldirishaidawards.ie</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Bíonn ionadh an domhain orainn gach aon bhliain nuair a fheicimid cé chomh cruthaitheach agus nuálaíoch a bhíonn na daltaí agus na múinteoirí ar fud na tíre a ghlacann páirt sna Gradaim. Táimid ag súil go mór le bhur gcuid iarrachtaí a fheiceáil i mbliana ar an téama ‘Comhpháirtíocht ar son na Spriocanna’.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Ná déan dearmad bhur n‑aistear Ghradaim Chúnamh Éireann, ár nDomhan, 2021, a chomhroinnt linn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@Irish_Aid </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@ourworldirishaidawards </a:t>
            </a:r>
            <a:r>
              <a:rPr lang="ga-IE" sz="1800" i="1" dirty="0">
                <a:effectLst/>
                <a:latin typeface="Calibri" panose="020F0502020204030204" pitchFamily="34" charset="0"/>
                <a:ea typeface="Calibri" panose="020F0502020204030204" pitchFamily="34" charset="0"/>
                <a:cs typeface="Times New Roman" panose="02020603050405020304" pitchFamily="18" charset="0"/>
              </a:rPr>
              <a:t>ar na meáin shóisialta leis an haischlib</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 #ourworldawards</a:t>
            </a:r>
            <a:endParaRPr lang="en-I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Le gach dea-ghuí duit féin agus do na daltaí.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a:t>
            </a:fld>
            <a:endParaRPr lang="en-IE"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 Sleamhnán 3 de 5 (Comhpháirtíocht ar son na Spriocanna)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(gan bheochan)</a:t>
            </a:r>
            <a:endParaRPr lang="en-I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Iarr ar na daltaí an aithníonn aon duine an fear sa ghrianghraf (Nelson Mandela).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Rugadh Nelson Mandela san Afraic Theas in 1918, agus fuair sé bás in 2013. Chreid sé gur cheart cothrom na Féinne a thabhairt do gach aon duine agus gur cheart go mbeadh na deiseanna céanna sa saol acu, beag beann ar dhath a gcraicinn nó ar a gcúlra. Chaith Mandela blianta fada sa phríosún san Afraic Theas toisc gur chuir sé in aghaidh córas éagórach (cinedheighilt) faoinar caitheadh go dona le daoine gorma mar measadh gurbh fhearr daoine geala ná iad. Toghadh ina Uachtarán é, agus bhí sé ar an gcéad duine gorm a bhí ina Uachtarán ar an Afraic Theas idir 1994 agus 1999.</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B’fhéidir gur mhaith leat an Afraic Theas a thaispeáint don rang ar léarscáil den domhan.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Maidir leis an sliocht ar an sleamhnán, ba é a bhí i gceist ag Mandela ná gur cheart do gach duine ar domhan a thuiscint go mbainimid go léir leis an gcine daonna agus gur gá dúinn tacú le daoine eile agus caitheamh go deas leo. Bhí Mandela ag caint ar thábhacht na comhpháirtíochta idir</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r>
              <a:rPr lang="en-IE" sz="1800" dirty="0" err="1">
                <a:solidFill>
                  <a:srgbClr val="000000"/>
                </a:solidFill>
                <a:latin typeface="Helvetica" panose="020B0604020202020204" pitchFamily="34" charset="0"/>
              </a:rPr>
              <a:t>daoine</a:t>
            </a:r>
            <a:r>
              <a:rPr lang="ga-IE" sz="1800" dirty="0">
                <a:effectLst/>
                <a:latin typeface="Calibri" panose="020F0502020204030204" pitchFamily="34" charset="0"/>
                <a:ea typeface="Calibri" panose="020F0502020204030204" pitchFamily="34" charset="0"/>
                <a:cs typeface="Times New Roman" panose="02020603050405020304" pitchFamily="18" charset="0"/>
              </a:rPr>
              <a:t>, bíodh siad ina gcónaí in aice láimhe nó i bhfad i gcéin.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10</a:t>
            </a:fld>
            <a:endParaRPr lang="en-IE" dirty="0"/>
          </a:p>
        </p:txBody>
      </p:sp>
    </p:spTree>
    <p:extLst>
      <p:ext uri="{BB962C8B-B14F-4D97-AF65-F5344CB8AC3E}">
        <p14:creationId xmlns:p14="http://schemas.microsoft.com/office/powerpoint/2010/main" val="330283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20688"/>
            <a:ext cx="2959100" cy="1665287"/>
          </a:xfrm>
        </p:spPr>
      </p:sp>
      <p:sp>
        <p:nvSpPr>
          <p:cNvPr id="3" name="Notes Placeholder 2"/>
          <p:cNvSpPr>
            <a:spLocks noGrp="1"/>
          </p:cNvSpPr>
          <p:nvPr>
            <p:ph type="body" idx="1"/>
          </p:nvPr>
        </p:nvSpPr>
        <p:spPr>
          <a:xfrm>
            <a:off x="685800" y="2085975"/>
            <a:ext cx="5486400" cy="4476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Nótaí don Mhúinteoir: Gníomhaíocht 2 / Sleamhnán </a:t>
            </a:r>
            <a:r>
              <a:rPr lang="en-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(Comhpháirtíocht ar son na Spriocanna) </a:t>
            </a:r>
            <a:r>
              <a:rPr lang="ga-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bheochan amháin ar *Cliceáil)</a:t>
            </a:r>
            <a:endParaRPr lang="en-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Cuir i gcuimhne don rang go bhfuil comhpháirtíochtaí an-tábhachtach ar fad le cinntiú go mbainfear amach na 17 Sprioc Dhomhanda faoi 2030.  Ciallaíonn sé sin go gcaithfidh gach duine tarraingt le chéile agus go gcaithfidh gach aon duine (gach aon duine sa rang, mar shampla) athruithe maithe a dhéanamh agus rud éigin a dhéanamh ar son ceann amháin nó níos mó de na Spriocanna.</a:t>
            </a:r>
            <a:endParaRPr lang="en-GB"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Mínigh go dtabharfar píosa páipéir do gach dalta. Beidh ciorcal ar an bpáipéar, ceann de na cúig chiorcal atá ar an sleamhnán (bileog oibre ar fáil ar Shleamhnán 11).  Oibreoidh na daltaí leo féin chun fuinneog dhaite i bhfoirm ciorcail a dhéanamh, bunaithe ar choincheap na ‘comhpháirtíochta’ (tá na treoracha don fhuinneog dhaite thíos le fáil thíos). </a:t>
            </a:r>
            <a:endPar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sz="1800" kern="1200" dirty="0">
              <a:solidFill>
                <a:srgbClr val="000000"/>
              </a:solidFill>
              <a:effectLst/>
              <a:latin typeface="Calibri" panose="020F0502020204030204" pitchFamily="34" charset="0"/>
              <a:cs typeface="Times New Roman" panose="02020603050405020304" pitchFamily="18" charset="0"/>
            </a:endParaRPr>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Cuir i gcuimhne do na daltaí, agus iad ag smaoineamh ar na rudaí a chuirfidh siad san fhuinneog chomhpháirtíochta, cuimhneamh ar an bpláinéad mar ár mbaile, cuimhneamh ar na 17 Sprioc Dhomhanda agus, go háirithe, smaoineamh ar a thábhachtaí atá sé obair a dhéanamh as lámha a chéile chun na Spriocanna Domhanda a bhaint amach. </a:t>
            </a:r>
            <a:endParaRPr lang="en-GB" sz="1100" dirty="0"/>
          </a:p>
          <a:p>
            <a:endParaRPr lang="en-GB" sz="1100" dirty="0"/>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 brath ar an rang, d’fhéadfá na ceisteanna seo a leanas a úsáid chun na daltaí a chur ag smaoineamh faoina gcuirfidh siad san fhuinneog:</a:t>
            </a:r>
            <a:endParaRPr lang="en-GB" sz="1100" dirty="0"/>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An féidir leat comhpháirtíocht a mhíniú i d’fhocail féin?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Cé na bealaí éagsúla atá ann chun a bheith ag obair as lámha a chéile sa rang?  Céard faoi lasmuigh den scoil nó sa bhaile?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Céard a tharlaíonn nuair a bhíonn tú ag obair as lámha a chéile le duine eile? (An bhfuil iarracht níos lú i gceist? Am níos lú? Toradh níos fearr?)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Conas a mhothaíonn tú nuair a thuigeann tú go bhfuil comhpháirtithe (múinteoir, cairde, teaghlach) agat agus gur féidir leat cabhair a iarraidh orthu, nó gur féidir leat dul ag obair le duine eile chun cabhrú leat féin nó le daoine eile?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An féidir leat pictiúr a tharraingt den mhothúchán sin?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Samhlaigh go bhfuil tú ag roghnú dathanna, cruthanna, patrúin nó rudaí éagsúla le pictiúr a tharraingt díobh chun léiriú a thabhairt ar conas a mhothófá dá mbeadh gach duine agus gach tír ag obair as lámha a chéile ar son an phláinéid / ár mbaile. Céard a roghnófá?</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p>
          <a:p>
            <a:pPr>
              <a:lnSpc>
                <a:spcPct val="107000"/>
              </a:lnSpc>
              <a:spcAft>
                <a:spcPts val="800"/>
              </a:spcAft>
            </a:pPr>
            <a:r>
              <a:rPr lang="ga-IE" sz="1800" u="sng" dirty="0">
                <a:effectLst/>
                <a:latin typeface="Calibri" panose="020F0502020204030204" pitchFamily="34" charset="0"/>
                <a:ea typeface="Calibri" panose="020F0502020204030204" pitchFamily="34" charset="0"/>
                <a:cs typeface="Times New Roman" panose="02020603050405020304" pitchFamily="18" charset="0"/>
              </a:rPr>
              <a:t>Treoracha don fhuinneog dhaite i bhfoirm ciorcail</a:t>
            </a:r>
            <a:r>
              <a:rPr lang="ga-IE" sz="1800"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Tabhair cóip de Shleamhnán 11 do gach dalta.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Abair leis na daltaí criáin a úsáid chun pictiúr a tharraingt sa chiorcal ar an leathanach de rud éigin / duine éigin / radharc éigin lena smaointe a léiriú ar choincheap na comhpháirtíochta.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Le scuab phéinteála, ba cheart péinteáil thar an bpictiúr le hola olóige agus ligean dó triomú ar feadh 24 uair an chloig.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Ansin gearr amach a gciorcal, agus greamaigh na 5 chiorcal chríochnaithe le chéile cosúil leis an léaráid do Sprioc Dhomhanda 17.</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Cuir an saothar ealaíne i láthair an ranga, agus cuir ar taispeáint é ar fhuinneog nó ar bhalla sa seomra ranga.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ga-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Smaoinigh ar ghrianghraf de shaothar críochnaithe na ndaltaí a chur isteach lena fhoilsiú in eagrán de </a:t>
            </a:r>
            <a:r>
              <a:rPr lang="ga-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Gníomhaithe Spriocanna Domhanda </a:t>
            </a:r>
            <a:r>
              <a:rPr lang="ga-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2021, na hirisí ar líne a bhíonn á scríobh ag leanaí do leanaí… tá tuilleadh sonraí le fáil ar Shleamhnán 12!</a:t>
            </a:r>
            <a:endParaRPr lang="en-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sz="1800" i="1" kern="1200" dirty="0">
              <a:solidFill>
                <a:srgbClr val="000000"/>
              </a:solidFill>
              <a:effectLst/>
              <a:latin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fld id="{DDD419F4-D791-41E3-8F48-C57B6378CBDD}" type="slidenum">
              <a:rPr lang="en-IE" smtClean="0"/>
              <a:t>11</a:t>
            </a:fld>
            <a:endParaRPr lang="en-IE" dirty="0"/>
          </a:p>
        </p:txBody>
      </p:sp>
    </p:spTree>
    <p:extLst>
      <p:ext uri="{BB962C8B-B14F-4D97-AF65-F5344CB8AC3E}">
        <p14:creationId xmlns:p14="http://schemas.microsoft.com/office/powerpoint/2010/main" val="282240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Nótaí don Mhúinteoir: Gníomhaíocht 2 / Sleamhnán </a:t>
            </a:r>
            <a:r>
              <a:rPr lang="en-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a:t>
            </a: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(Comhpháirtíocht ar son na Spriocanna) (BILEOG OIBRE DO DHALTAÍ – féach na nótaí ar Shleamhnán 10)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12</a:t>
            </a:fld>
            <a:endParaRPr lang="en-IE" dirty="0"/>
          </a:p>
        </p:txBody>
      </p:sp>
    </p:spTree>
    <p:extLst>
      <p:ext uri="{BB962C8B-B14F-4D97-AF65-F5344CB8AC3E}">
        <p14:creationId xmlns:p14="http://schemas.microsoft.com/office/powerpoint/2010/main" val="419142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3 / Sleamhnán 1 de 2 (Gníomhaithe Spriocanna Domhanda)</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Mínigh don rang go mbeidh páirt á glacadh acu i nGradaim Chúnamh Éireann, ár nDomhan.  Mar chuid de sin, cumfaidh siad gearrscéalta agus dánta, déanfaidh siad suirbhé ar dhaoine eile, canfaidh siad amhráin, tarraingeoidh siad pictiúir srl. ar an téama ‘Comhpháirtíocht ar son na Spriocanna’, ar na Spriocanna Domhanda go ginearálta, nó ar obair Chúnamh Éireann.  Cuirfear an obair iontach sin go léir isteach lena foilsiú i gceann amháin de na trí eagrán de </a:t>
            </a:r>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Gníomhaithe Spriocanna Domhanda</a:t>
            </a: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iris ar líne a bhíonn á scríobh ag leanaí do leanaí (cuir isteach an t‑ábhar faoin 4 Nollaig 2020 le bheith san áireamh don eagrán i mí Feabhra 2021!). </a:t>
            </a:r>
            <a:endPar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b="0" i="1" dirty="0">
              <a:solidFill>
                <a:schemeClr val="accent1"/>
              </a:solidFill>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Ag brath ar an rang, d’fhéadfá: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ligean do dhaltaí ábhar agus formáid a saothair féin a roghnú</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ábhair/formáidí éagsúla a thabhairt do ghrúpaí daltaí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béim ar an ábhar agus formáid a chinneadh, agus saothar ranga iomláin a chur isteach</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1" dirty="0">
              <a:solidFill>
                <a:srgbClr val="500050"/>
              </a:solidFill>
              <a:effectLst/>
              <a:latin typeface="verdana, sans-serif"/>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Is é an 4 Nollaig 2020 an spriocdháta d’eagrán mhí Feabhra de Gníomhaithe Spriocanna Domhanda. Líon isteach Foirm Iontrála (tá an fhoirm le fáil sa phacáiste eolais do mhúinteoirí nó is féidir í a íoslódáil ónár láithreán gréasáin) agus seol isteach an saothar ar ríomhphost chuig </a:t>
            </a:r>
            <a:r>
              <a:rPr lang="ga-IE"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ourworld@realnation.ie</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nó sa phost chuig:</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                                 </a:t>
            </a:r>
            <a:r>
              <a:rPr lang="ga-IE" sz="1800" b="1" dirty="0">
                <a:effectLst/>
                <a:latin typeface="Calibri" panose="020F0502020204030204" pitchFamily="34" charset="0"/>
                <a:ea typeface="Calibri" panose="020F0502020204030204" pitchFamily="34" charset="0"/>
                <a:cs typeface="Times New Roman" panose="02020603050405020304" pitchFamily="18" charset="0"/>
              </a:rPr>
              <a:t>Gradaim Chúnamh Éireann, ár nDomhan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r>
              <a:rPr lang="ga-IE" sz="1800" b="1" dirty="0">
                <a:effectLst/>
                <a:latin typeface="Calibri" panose="020F0502020204030204" pitchFamily="34" charset="0"/>
                <a:ea typeface="Calibri" panose="020F0502020204030204" pitchFamily="34" charset="0"/>
                <a:cs typeface="Times New Roman" panose="02020603050405020304" pitchFamily="18" charset="0"/>
              </a:rPr>
              <a:t>Real Nation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r>
              <a:rPr lang="ga-IE" sz="1800" b="1" dirty="0">
                <a:effectLst/>
                <a:latin typeface="Calibri" panose="020F0502020204030204" pitchFamily="34" charset="0"/>
                <a:ea typeface="Calibri" panose="020F0502020204030204" pitchFamily="34" charset="0"/>
                <a:cs typeface="Times New Roman" panose="02020603050405020304" pitchFamily="18" charset="0"/>
              </a:rPr>
              <a:t>24 Cé Árann, Baile Átha Cliath 7</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r>
              <a:rPr lang="ga-IE" sz="1800" b="1" dirty="0">
                <a:effectLst/>
                <a:latin typeface="Calibri" panose="020F0502020204030204" pitchFamily="34" charset="0"/>
                <a:ea typeface="Calibri" panose="020F0502020204030204" pitchFamily="34" charset="0"/>
                <a:cs typeface="Times New Roman" panose="02020603050405020304" pitchFamily="18" charset="0"/>
              </a:rPr>
              <a:t>D07 W620</a:t>
            </a:r>
            <a:br>
              <a:rPr lang="en-US" b="0" i="1" dirty="0">
                <a:solidFill>
                  <a:srgbClr val="500050"/>
                </a:solidFill>
                <a:effectLst/>
                <a:latin typeface="verdana, sans-serif"/>
              </a:rPr>
            </a:br>
            <a:endParaRPr lang="en-US" b="0" i="1" dirty="0">
              <a:solidFill>
                <a:srgbClr val="500050"/>
              </a:solidFill>
              <a:effectLst/>
              <a:latin typeface="verdana, san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i="1" dirty="0">
                <a:effectLst/>
                <a:latin typeface="Calibri" panose="020F0502020204030204" pitchFamily="34" charset="0"/>
                <a:ea typeface="Calibri" panose="020F0502020204030204" pitchFamily="34" charset="0"/>
                <a:cs typeface="Times New Roman" panose="02020603050405020304" pitchFamily="18" charset="0"/>
              </a:rPr>
              <a:t>Saothar a chuirtear isteach tar éis an 4 Nollaig, seans go bhfoilseofaí é in eagrán eile den iris.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1" dirty="0">
              <a:solidFill>
                <a:srgbClr val="500050"/>
              </a:solidFill>
              <a:effectLst/>
              <a:latin typeface="verdana, sans-serif"/>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ga-IE" sz="1800" i="1" kern="1200" dirty="0">
                <a:effectLst/>
                <a:latin typeface="Calibri" panose="020F0502020204030204" pitchFamily="34" charset="0"/>
                <a:ea typeface="Times New Roman" panose="02020603050405020304" pitchFamily="18" charset="0"/>
              </a:rPr>
              <a:t>Má chuireann tú saothar isteach, rachaimid i dteagmháil leat le cuireadh chun dul níos faide sa tionscadal agus pleananna ceachta spraíúla tarraingteacha a thabhairt duit!</a:t>
            </a:r>
            <a:endParaRPr lang="en-IE" sz="1800" i="1" kern="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lang="en-IE" sz="1800" i="1" kern="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ga-IE" sz="1800" i="1" kern="1200" dirty="0">
                <a:effectLst/>
                <a:latin typeface="Calibri" panose="020F0502020204030204" pitchFamily="34" charset="0"/>
                <a:ea typeface="Times New Roman" panose="02020603050405020304" pitchFamily="18" charset="0"/>
              </a:rPr>
              <a:t>Tá faisnéis bhreise le fáil ar </a:t>
            </a:r>
            <a:r>
              <a:rPr lang="ga-IE" sz="1800" i="1"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www.ourworldirishaidawards.ie</a:t>
            </a:r>
            <a:endParaRPr lang="en-IE" sz="1800" i="1"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lang="en-IE" sz="1800" i="1" u="sng" kern="1200" dirty="0">
              <a:solidFill>
                <a:srgbClr val="0000FF"/>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ga-IE" sz="1800" i="1" kern="1200" dirty="0">
                <a:effectLst/>
                <a:latin typeface="Calibri" panose="020F0502020204030204" pitchFamily="34" charset="0"/>
                <a:ea typeface="Times New Roman" panose="02020603050405020304" pitchFamily="18" charset="0"/>
              </a:rPr>
              <a:t>Is féidir ríomhphost a sheoladh chuig an oifig tionscadail nó glaoch orainn má bhíonn ceist ar bith agat faoi Ghradaim Chúnamh Éireann, ár nDomhan, nó faoi shaothair a chur isteach: </a:t>
            </a:r>
            <a:r>
              <a:rPr lang="ga-IE" sz="1800" b="1" i="1" kern="1200" dirty="0">
                <a:effectLst/>
                <a:latin typeface="Calibri" panose="020F0502020204030204" pitchFamily="34" charset="0"/>
                <a:ea typeface="Times New Roman" panose="02020603050405020304" pitchFamily="18" charset="0"/>
              </a:rPr>
              <a:t>Ríomhphost:</a:t>
            </a:r>
            <a:r>
              <a:rPr lang="ga-IE" sz="1800" i="1" kern="1200" dirty="0">
                <a:effectLst/>
                <a:latin typeface="Calibri" panose="020F0502020204030204" pitchFamily="34" charset="0"/>
                <a:ea typeface="Times New Roman" panose="02020603050405020304" pitchFamily="18" charset="0"/>
              </a:rPr>
              <a:t> </a:t>
            </a:r>
            <a:r>
              <a:rPr lang="ga-IE" sz="1800" i="1"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ourworld@realnation.ie</a:t>
            </a:r>
            <a:r>
              <a:rPr lang="ga-IE" sz="1800" i="1" kern="1200" dirty="0">
                <a:effectLst/>
                <a:latin typeface="Calibri" panose="020F0502020204030204" pitchFamily="34" charset="0"/>
                <a:ea typeface="Times New Roman" panose="02020603050405020304" pitchFamily="18" charset="0"/>
              </a:rPr>
              <a:t> /</a:t>
            </a:r>
            <a:r>
              <a:rPr lang="ga-IE" sz="1800" b="1" i="1" kern="1200" dirty="0">
                <a:effectLst/>
                <a:latin typeface="Calibri" panose="020F0502020204030204" pitchFamily="34" charset="0"/>
                <a:ea typeface="Times New Roman" panose="02020603050405020304" pitchFamily="18" charset="0"/>
              </a:rPr>
              <a:t> Fón: </a:t>
            </a:r>
            <a:r>
              <a:rPr lang="ga-IE" sz="1800" i="1" kern="1200" dirty="0">
                <a:effectLst/>
                <a:latin typeface="Calibri" panose="020F0502020204030204" pitchFamily="34" charset="0"/>
                <a:ea typeface="Times New Roman" panose="02020603050405020304" pitchFamily="18" charset="0"/>
              </a:rPr>
              <a:t>01 522 4834</a:t>
            </a:r>
            <a:endParaRPr lang="en-IE" sz="1800" i="1" kern="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lang="en-IE" sz="1800" i="1" kern="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ga-IE" sz="1800" i="1" kern="1200" dirty="0">
                <a:solidFill>
                  <a:srgbClr val="422D45"/>
                </a:solidFill>
                <a:effectLst/>
                <a:latin typeface="Calibri" panose="020F0502020204030204" pitchFamily="34" charset="0"/>
                <a:ea typeface="Times New Roman" panose="02020603050405020304" pitchFamily="18" charset="0"/>
              </a:rPr>
              <a:t>Ba bhreá linn scéala a fháil uait ar conas atá ag éirí leat leis na hábhair churaclaim agus leis na saothair a bheidh á gcur isteach do na Gradaim.  Is féidir bhur n‑aistear Ghradaim Chúnamh Éireann, ár nDomhan, 2021, a chomhroinnt linn </a:t>
            </a:r>
            <a:r>
              <a:rPr lang="ga-IE" sz="1800" b="1" kern="1200" dirty="0">
                <a:solidFill>
                  <a:srgbClr val="422D45"/>
                </a:solidFill>
                <a:effectLst/>
                <a:latin typeface="Calibri" panose="020F0502020204030204" pitchFamily="34" charset="0"/>
                <a:ea typeface="Times New Roman" panose="02020603050405020304" pitchFamily="18" charset="0"/>
              </a:rPr>
              <a:t>@Irish_Aid </a:t>
            </a:r>
            <a:r>
              <a:rPr lang="ga-IE" sz="1800" kern="1200" dirty="0">
                <a:solidFill>
                  <a:srgbClr val="422D45"/>
                </a:solidFill>
                <a:effectLst/>
                <a:latin typeface="Calibri" panose="020F0502020204030204" pitchFamily="34" charset="0"/>
                <a:ea typeface="Times New Roman" panose="02020603050405020304" pitchFamily="18" charset="0"/>
              </a:rPr>
              <a:t>/ </a:t>
            </a:r>
            <a:r>
              <a:rPr lang="ga-IE" sz="1800" b="1" kern="1200" dirty="0">
                <a:solidFill>
                  <a:srgbClr val="422D45"/>
                </a:solidFill>
                <a:effectLst/>
                <a:latin typeface="Calibri" panose="020F0502020204030204" pitchFamily="34" charset="0"/>
                <a:ea typeface="Times New Roman" panose="02020603050405020304" pitchFamily="18" charset="0"/>
              </a:rPr>
              <a:t>@ourworldirishaidawards</a:t>
            </a:r>
            <a:r>
              <a:rPr lang="ga-IE" sz="1800" b="1" i="1" kern="1200" dirty="0">
                <a:solidFill>
                  <a:srgbClr val="422D45"/>
                </a:solidFill>
                <a:effectLst/>
                <a:latin typeface="Calibri" panose="020F0502020204030204" pitchFamily="34" charset="0"/>
                <a:ea typeface="Times New Roman" panose="02020603050405020304" pitchFamily="18" charset="0"/>
              </a:rPr>
              <a:t> </a:t>
            </a:r>
            <a:r>
              <a:rPr lang="ga-IE" sz="1800" i="1" kern="1200" dirty="0">
                <a:solidFill>
                  <a:srgbClr val="422D45"/>
                </a:solidFill>
                <a:effectLst/>
                <a:latin typeface="Calibri" panose="020F0502020204030204" pitchFamily="34" charset="0"/>
                <a:ea typeface="Times New Roman" panose="02020603050405020304" pitchFamily="18" charset="0"/>
              </a:rPr>
              <a:t>ar na meáin shóisialta leis an haischlib</a:t>
            </a:r>
            <a:r>
              <a:rPr lang="ga-IE" sz="1800" b="1" i="1" kern="1200" dirty="0">
                <a:solidFill>
                  <a:srgbClr val="422D45"/>
                </a:solidFill>
                <a:effectLst/>
                <a:latin typeface="Calibri" panose="020F0502020204030204" pitchFamily="34" charset="0"/>
                <a:ea typeface="Times New Roman" panose="02020603050405020304" pitchFamily="18" charset="0"/>
              </a:rPr>
              <a:t> </a:t>
            </a:r>
            <a:r>
              <a:rPr lang="ga-IE" sz="1800" b="1" kern="1200" dirty="0">
                <a:solidFill>
                  <a:srgbClr val="422D45"/>
                </a:solidFill>
                <a:effectLst/>
                <a:latin typeface="Calibri" panose="020F0502020204030204" pitchFamily="34" charset="0"/>
                <a:ea typeface="Times New Roman" panose="02020603050405020304" pitchFamily="18" charset="0"/>
              </a:rPr>
              <a:t>#ourworldawards</a:t>
            </a:r>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13</a:t>
            </a:fld>
            <a:endParaRPr lang="en-IE" dirty="0"/>
          </a:p>
        </p:txBody>
      </p:sp>
    </p:spTree>
    <p:extLst>
      <p:ext uri="{BB962C8B-B14F-4D97-AF65-F5344CB8AC3E}">
        <p14:creationId xmlns:p14="http://schemas.microsoft.com/office/powerpoint/2010/main" val="126224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3 / Sleamhnán 2 de 2 (Gníomhaithe Spriocanna Domhanda)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(4 bheochan ag * Cliceáil x 2 – an chéad bheochan ag an gcéad * Cliceáil, agus 3 cinn eile ceann ar cheann ag an dara * Cliceáil)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Mínigh do na daltaí go mbeidh machnamh á dhéanamh acu ar an méid a d’fhoghlaim siad sa cheacht seo. </a:t>
            </a: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285750" lvl="0" indent="-28575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An ciseán buaiteach a fháil i gcluiche cispheile – má tá siad sásta gur fhoghlaim siad na rudaí a bhí le foghlaim acu</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i="1" dirty="0">
                <a:effectLst/>
                <a:latin typeface="Calibri" panose="020F0502020204030204" pitchFamily="34" charset="0"/>
                <a:ea typeface="Calibri" panose="020F0502020204030204" pitchFamily="34" charset="0"/>
                <a:cs typeface="Times New Roman" panose="02020603050405020304" pitchFamily="18" charset="0"/>
              </a:rPr>
              <a:t>* Cliceáil</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chun beochan a sheinm den liathróid ag dul isteach sa chiseán le cabhrú leo a bhfuil i gceist agat a thuiscint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ga-IE" sz="1800" dirty="0">
                <a:effectLst/>
                <a:latin typeface="Calibri" panose="020F0502020204030204" pitchFamily="34" charset="0"/>
                <a:ea typeface="Calibri" panose="020F0502020204030204" pitchFamily="34" charset="0"/>
                <a:cs typeface="Times New Roman" panose="02020603050405020304" pitchFamily="18" charset="0"/>
              </a:rPr>
              <a:t>An liathróid a dhruibleáil – má tá tacaíocht bhreise ó chomhpháirtí (daltaí nó múinteoir) ag teastáil le bheith ábalta a rá gur éirigh leo gach rud a fhoghlaim</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IE" sz="1800" b="1" i="1" dirty="0">
                <a:effectLst/>
                <a:latin typeface="Calibri" panose="020F0502020204030204" pitchFamily="34" charset="0"/>
                <a:ea typeface="Calibri" panose="020F0502020204030204" pitchFamily="34" charset="0"/>
                <a:cs typeface="Times New Roman" panose="02020603050405020304" pitchFamily="18" charset="0"/>
              </a:rPr>
              <a:t>*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Cliceáil</a:t>
            </a:r>
            <a:r>
              <a:rPr lang="ga-IE" sz="1800" i="1" dirty="0">
                <a:effectLst/>
                <a:latin typeface="Calibri" panose="020F0502020204030204" pitchFamily="34" charset="0"/>
                <a:ea typeface="Calibri" panose="020F0502020204030204" pitchFamily="34" charset="0"/>
                <a:cs typeface="Times New Roman" panose="02020603050405020304" pitchFamily="18" charset="0"/>
              </a:rPr>
              <a:t> chun beochan a sheinm do na 3 sprioc foghlama don cheacht seo, ceann ar cheann, agus léigh amach os ard iad nuair a thaispeántar iad</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Féach cé na daltaí a bhfuil tacaíocht bhreise ag teastáil uathu. </a:t>
            </a:r>
            <a:endParaRPr lang="en-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en-IE"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ga-IE" sz="1800" i="1" kern="1200" dirty="0">
                <a:solidFill>
                  <a:srgbClr val="000000"/>
                </a:solidFill>
                <a:effectLst/>
                <a:latin typeface="Calibri" panose="020F0502020204030204" pitchFamily="34" charset="0"/>
                <a:ea typeface="Times New Roman" panose="02020603050405020304" pitchFamily="18" charset="0"/>
              </a:rPr>
              <a:t>Ná déan dearmad féachaint ar </a:t>
            </a:r>
            <a:r>
              <a:rPr lang="ga-IE" sz="1800" b="1" kern="1200" dirty="0">
                <a:solidFill>
                  <a:srgbClr val="422D45"/>
                </a:solidFill>
                <a:effectLst/>
                <a:latin typeface="Calibri" panose="020F0502020204030204" pitchFamily="34" charset="0"/>
                <a:ea typeface="Times New Roman" panose="02020603050405020304" pitchFamily="18" charset="0"/>
              </a:rPr>
              <a:t>www.ourworldirishaidawards.ie</a:t>
            </a:r>
            <a:r>
              <a:rPr lang="ga-IE" sz="1800" i="1" kern="1200" dirty="0">
                <a:solidFill>
                  <a:srgbClr val="422D45"/>
                </a:solidFill>
                <a:effectLst/>
                <a:latin typeface="Calibri" panose="020F0502020204030204" pitchFamily="34" charset="0"/>
                <a:ea typeface="Times New Roman" panose="02020603050405020304" pitchFamily="18" charset="0"/>
              </a:rPr>
              <a:t> chun faisnéis a fháil ar shaothar na ndaltaí a fhoilsiú in eagrán de </a:t>
            </a:r>
            <a:r>
              <a:rPr lang="ga-IE" sz="1800" b="1" kern="1200" dirty="0">
                <a:solidFill>
                  <a:srgbClr val="422D45"/>
                </a:solidFill>
                <a:effectLst/>
                <a:latin typeface="Calibri" panose="020F0502020204030204" pitchFamily="34" charset="0"/>
                <a:ea typeface="Times New Roman" panose="02020603050405020304" pitchFamily="18" charset="0"/>
              </a:rPr>
              <a:t>Gníomhaithe Spriocanna Domhanda</a:t>
            </a:r>
            <a:r>
              <a:rPr lang="ga-IE" sz="1800" i="1" kern="1200" dirty="0">
                <a:solidFill>
                  <a:srgbClr val="422D45"/>
                </a:solidFill>
                <a:effectLst/>
                <a:latin typeface="Calibri" panose="020F0502020204030204" pitchFamily="34" charset="0"/>
                <a:ea typeface="Times New Roman" panose="02020603050405020304" pitchFamily="18" charset="0"/>
              </a:rPr>
              <a:t>, iris ar líne a bhíonn á scríobh ag leanaí do leanaí, in 2021.</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14</a:t>
            </a:fld>
            <a:endParaRPr lang="en-IE" dirty="0"/>
          </a:p>
        </p:txBody>
      </p:sp>
    </p:spTree>
    <p:extLst>
      <p:ext uri="{BB962C8B-B14F-4D97-AF65-F5344CB8AC3E}">
        <p14:creationId xmlns:p14="http://schemas.microsoft.com/office/powerpoint/2010/main" val="206962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I d’am féin (gan bheochan)</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i="1" dirty="0">
                <a:effectLst/>
                <a:latin typeface="Calibri" panose="020F0502020204030204" pitchFamily="34" charset="0"/>
                <a:ea typeface="Calibri" panose="020F0502020204030204" pitchFamily="34" charset="0"/>
                <a:cs typeface="Times New Roman" panose="02020603050405020304" pitchFamily="18" charset="0"/>
              </a:rPr>
              <a:t>Ag brath ar an rang, d’fhéadfá iad a spreagadh lena gcuid eolais ar na Spriocanna Domhanda a thástáil in éadan an chloig sa chluiche ar líne ‘Game the Goals’ atá ar fáil ar </a:t>
            </a:r>
            <a:r>
              <a:rPr lang="ga-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https://gamethegoals.com/</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15</a:t>
            </a:fld>
            <a:endParaRPr lang="en-IE" dirty="0"/>
          </a:p>
        </p:txBody>
      </p:sp>
    </p:spTree>
    <p:extLst>
      <p:ext uri="{BB962C8B-B14F-4D97-AF65-F5344CB8AC3E}">
        <p14:creationId xmlns:p14="http://schemas.microsoft.com/office/powerpoint/2010/main" val="335254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p:txBody>
      </p:sp>
      <p:sp>
        <p:nvSpPr>
          <p:cNvPr id="4" name="Slide Number Placeholder 3"/>
          <p:cNvSpPr>
            <a:spLocks noGrp="1"/>
          </p:cNvSpPr>
          <p:nvPr>
            <p:ph type="sldNum" sz="quarter" idx="5"/>
          </p:nvPr>
        </p:nvSpPr>
        <p:spPr/>
        <p:txBody>
          <a:bodyPr/>
          <a:lstStyle/>
          <a:p>
            <a:fld id="{DDD419F4-D791-41E3-8F48-C57B6378CBDD}" type="slidenum">
              <a:rPr lang="en-IE" smtClean="0"/>
              <a:t>2</a:t>
            </a:fld>
            <a:endParaRPr lang="en-IE"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(none)</a:t>
            </a:r>
          </a:p>
          <a:p>
            <a:endParaRPr lang="en-US" dirty="0"/>
          </a:p>
        </p:txBody>
      </p:sp>
      <p:sp>
        <p:nvSpPr>
          <p:cNvPr id="4" name="Slide Number Placeholder 3"/>
          <p:cNvSpPr>
            <a:spLocks noGrp="1"/>
          </p:cNvSpPr>
          <p:nvPr>
            <p:ph type="sldNum" sz="quarter" idx="5"/>
          </p:nvPr>
        </p:nvSpPr>
        <p:spPr/>
        <p:txBody>
          <a:bodyPr/>
          <a:lstStyle/>
          <a:p>
            <a:fld id="{DDD419F4-D791-41E3-8F48-C57B6378CBDD}" type="slidenum">
              <a:rPr lang="en-IE" smtClean="0"/>
              <a:t>3</a:t>
            </a:fld>
            <a:endParaRPr lang="en-IE"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Spriocanna foghlama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(gan bheochan)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dirty="0">
                <a:effectLst/>
                <a:latin typeface="Calibri" panose="020F0502020204030204" pitchFamily="34" charset="0"/>
                <a:ea typeface="Calibri" panose="020F0502020204030204" pitchFamily="34" charset="0"/>
                <a:cs typeface="Times New Roman" panose="02020603050405020304" pitchFamily="18" charset="0"/>
              </a:rPr>
              <a:t>Ag brath ar an rang, b’fhéidir gur mhaith leat na spriocanna foghlama ar an sleamhnán seo a chur in iúl ag tús an cheachta.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i="1" dirty="0">
                <a:effectLst/>
                <a:latin typeface="Calibri" panose="020F0502020204030204" pitchFamily="34" charset="0"/>
                <a:ea typeface="Calibri" panose="020F0502020204030204" pitchFamily="34" charset="0"/>
                <a:cs typeface="Times New Roman" panose="02020603050405020304" pitchFamily="18" charset="0"/>
              </a:rPr>
              <a:t>Nóta maidir le híogaireacht: </a:t>
            </a:r>
            <a:r>
              <a:rPr lang="ga-IE" sz="1800" i="1" dirty="0">
                <a:effectLst/>
                <a:latin typeface="Calibri" panose="020F0502020204030204" pitchFamily="34" charset="0"/>
                <a:ea typeface="Calibri" panose="020F0502020204030204" pitchFamily="34" charset="0"/>
                <a:cs typeface="Times New Roman" panose="02020603050405020304" pitchFamily="18" charset="0"/>
              </a:rPr>
              <a:t>Mar mhúinteoir, tá aithne mhaith agat ar do chuid daltaí.  Tá lánchead agat athruithe a dhéanamh ar na spriocanna foghlama agus ar na gníomhaíochtaí sa cheacht seo lena gcur in oiriúint do chomhthéacs agus do riachtanais na leanaí sa rang agat.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i="0" dirty="0"/>
          </a:p>
        </p:txBody>
      </p:sp>
      <p:sp>
        <p:nvSpPr>
          <p:cNvPr id="4" name="Slide Number Placeholder 3"/>
          <p:cNvSpPr>
            <a:spLocks noGrp="1"/>
          </p:cNvSpPr>
          <p:nvPr>
            <p:ph type="sldNum" sz="quarter" idx="5"/>
          </p:nvPr>
        </p:nvSpPr>
        <p:spPr/>
        <p:txBody>
          <a:bodyPr/>
          <a:lstStyle/>
          <a:p>
            <a:fld id="{DDD419F4-D791-41E3-8F48-C57B6378CBDD}" type="slidenum">
              <a:rPr lang="en-IE" smtClean="0"/>
              <a:t>4</a:t>
            </a:fld>
            <a:endParaRPr lang="en-IE"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1 / Sleamhnán 1 de 3 (Baile: gníomhaíocht mhúscailte)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(gan bheochan)</a:t>
            </a:r>
            <a:endParaRPr lang="en-IE"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Nóta maidir le híogaireacht: </a:t>
            </a:r>
            <a:r>
              <a:rPr lang="ga-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 mhúinteoir, tá aithne mhaith agat ar do chuid daltaí.  Tá lánchead agat athruithe a dhéanamh ar an ngníomhaíocht seo agus ar ábhar ceachta eile lena gcur in oiriúint do chomhthéacs agus do riachtanais na leanaí sa rang agat.  Mar shampla, má tá daltaí sa rang a bhfuil fadhbanna sa bhaile acu, d’fhéadfá cinneadh a dhéanamh an bhéim a leagan ar choincheap ‘an áit is fearr liom, áit a mbím ar mo shuaimhneas agus ar mó sháimhín só’ seachas ar choincheap an bhaile, agus d’fhéadfá Sleamhnán 5-7 agus na nótaí a ghabhann leo a chur in eagar de réir mar is gá.</a:t>
            </a:r>
            <a:endParaRPr lang="en-IE" sz="18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Iarr ar dhaltaí ar a seal rud amháin a lua a bhíonn le fáil sa bhaile (nó san áit is fearr leo) agus a thosaíonn leis an litir chéanna lena n‑ainm féin. Mar shampla, Aoife = áiléar, Isabel = iarann, Sam = sorn, srl. </a:t>
            </a:r>
            <a:endPar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sz="1800" kern="1200" dirty="0">
              <a:solidFill>
                <a:srgbClr val="000000"/>
              </a:solidFill>
              <a:effectLst/>
              <a:latin typeface="Calibri" panose="020F0502020204030204" pitchFamily="34" charset="0"/>
              <a:cs typeface="Times New Roman" panose="02020603050405020304" pitchFamily="18" charset="0"/>
            </a:endParaRPr>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Má bhíonn fadhb ag daltaí cuimhneamh ar rud a thosaíonn lena gceannlitir, is féidir leo iarraidh ar chara leo cabhrú leo.</a:t>
            </a:r>
            <a:endPar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sz="1800" kern="1200" dirty="0">
              <a:solidFill>
                <a:srgbClr val="000000"/>
              </a:solidFill>
              <a:effectLst/>
              <a:latin typeface="Calibri" panose="020F0502020204030204" pitchFamily="34" charset="0"/>
              <a:cs typeface="Times New Roman" panose="02020603050405020304" pitchFamily="18" charset="0"/>
            </a:endParaRPr>
          </a:p>
          <a:p>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Scríobh an t‑aiseolas ó na daltaí ar an gclár.</a:t>
            </a:r>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5</a:t>
            </a:fld>
            <a:endParaRPr lang="en-IE" dirty="0"/>
          </a:p>
        </p:txBody>
      </p:sp>
    </p:spTree>
    <p:extLst>
      <p:ext uri="{BB962C8B-B14F-4D97-AF65-F5344CB8AC3E}">
        <p14:creationId xmlns:p14="http://schemas.microsoft.com/office/powerpoint/2010/main" val="3146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a-IE"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Nótaí don Mhúinteoir: Gníomhaíocht 1 / Sleamhnán 2 de 3 (Baile: íomhá) </a:t>
            </a:r>
            <a:r>
              <a:rPr lang="ga-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(gan bheochan)</a:t>
            </a:r>
            <a:endParaRPr lang="en-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Spreag na daltaí chun na focail nó na mothúcháin a ritheann leo a rá amach os ard agus iad ag féachaint ar an íomhá den domhan ón spás.</a:t>
            </a:r>
            <a:r>
              <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Más rud é nach smaoiníonn na daltaí astu féin ar an gcoincheap den domhan mar ár mbaile nó ár n‑áit chónaithe (nó an áit is fearr leo), is féidir an coincheap sin a chur in iúl go cáiréiseach.</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6</a:t>
            </a:fld>
            <a:endParaRPr lang="en-IE" dirty="0"/>
          </a:p>
        </p:txBody>
      </p:sp>
    </p:spTree>
    <p:extLst>
      <p:ext uri="{BB962C8B-B14F-4D97-AF65-F5344CB8AC3E}">
        <p14:creationId xmlns:p14="http://schemas.microsoft.com/office/powerpoint/2010/main" val="310815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pPr algn="l" rtl="0"/>
            <a:r>
              <a:rPr lang="x-none" b="0" i="0" u="none" baseline="0"/>
              <a:t>https://www.youtube.com/watch?v=SqP2Tmpb6D0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388938"/>
            <a:ext cx="3921125" cy="2205037"/>
          </a:xfrm>
        </p:spPr>
      </p:sp>
      <p:sp>
        <p:nvSpPr>
          <p:cNvPr id="3" name="Notes Placeholder 2"/>
          <p:cNvSpPr>
            <a:spLocks noGrp="1"/>
          </p:cNvSpPr>
          <p:nvPr>
            <p:ph type="body" idx="1"/>
          </p:nvPr>
        </p:nvSpPr>
        <p:spPr>
          <a:xfrm>
            <a:off x="685800" y="306602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dirty="0" err="1">
                <a:solidFill>
                  <a:srgbClr val="000000"/>
                </a:solidFill>
                <a:latin typeface="Helvetica" panose="020B0604020202020204" pitchFamily="34" charset="0"/>
              </a:rPr>
              <a:t>Nótaí</a:t>
            </a:r>
            <a:r>
              <a:rPr lang="en-IE" sz="1800" b="1" dirty="0">
                <a:solidFill>
                  <a:srgbClr val="000000"/>
                </a:solidFill>
                <a:latin typeface="Helvetica" panose="020B0604020202020204" pitchFamily="34" charset="0"/>
              </a:rPr>
              <a:t> don </a:t>
            </a:r>
            <a:r>
              <a:rPr lang="en-IE" sz="1800" b="1" dirty="0" err="1">
                <a:solidFill>
                  <a:srgbClr val="000000"/>
                </a:solidFill>
                <a:latin typeface="Helvetica" panose="020B0604020202020204" pitchFamily="34" charset="0"/>
              </a:rPr>
              <a:t>Mhúinteoir</a:t>
            </a:r>
            <a:r>
              <a:rPr lang="en-IE" sz="1800" b="1" dirty="0">
                <a:solidFill>
                  <a:srgbClr val="000000"/>
                </a:solidFill>
                <a:latin typeface="Helvetica" panose="020B0604020202020204" pitchFamily="34" charset="0"/>
              </a:rPr>
              <a:t>: </a:t>
            </a:r>
            <a:r>
              <a:rPr lang="en-IE" sz="1800" b="1" dirty="0" err="1">
                <a:solidFill>
                  <a:srgbClr val="000000"/>
                </a:solidFill>
                <a:latin typeface="Helvetica" panose="020B0604020202020204" pitchFamily="34" charset="0"/>
              </a:rPr>
              <a:t>Gníomhaíocht</a:t>
            </a:r>
            <a:r>
              <a:rPr lang="en-IE" sz="1800" b="1" dirty="0">
                <a:solidFill>
                  <a:srgbClr val="000000"/>
                </a:solidFill>
                <a:latin typeface="Helvetica" panose="020B0604020202020204" pitchFamily="34" charset="0"/>
              </a:rPr>
              <a:t> 2 / </a:t>
            </a:r>
            <a:r>
              <a:rPr lang="en-IE" sz="1800" b="1" dirty="0" err="1">
                <a:solidFill>
                  <a:srgbClr val="000000"/>
                </a:solidFill>
                <a:latin typeface="Helvetica" panose="020B0604020202020204" pitchFamily="34" charset="0"/>
              </a:rPr>
              <a:t>Sleamhnán</a:t>
            </a:r>
            <a:r>
              <a:rPr lang="en-IE" sz="1800" b="1" dirty="0">
                <a:solidFill>
                  <a:srgbClr val="000000"/>
                </a:solidFill>
                <a:latin typeface="Helvetica" panose="020B0604020202020204" pitchFamily="34" charset="0"/>
              </a:rPr>
              <a:t> 1 de 5 COMHPHÁIRTÍOCHT AR SON NA SPRIOCANNA (3 </a:t>
            </a:r>
            <a:r>
              <a:rPr lang="en-IE" sz="1800" b="1" dirty="0" err="1">
                <a:solidFill>
                  <a:srgbClr val="000000"/>
                </a:solidFill>
                <a:latin typeface="Helvetica" panose="020B0604020202020204" pitchFamily="34" charset="0"/>
              </a:rPr>
              <a:t>bheochan</a:t>
            </a:r>
            <a:r>
              <a:rPr lang="en-IE" sz="1800" b="1" dirty="0">
                <a:solidFill>
                  <a:srgbClr val="000000"/>
                </a:solidFill>
                <a:latin typeface="Helvetica" panose="020B0604020202020204" pitchFamily="34" charset="0"/>
              </a:rPr>
              <a:t> </a:t>
            </a:r>
            <a:r>
              <a:rPr lang="en-IE" sz="1800" b="1" dirty="0" err="1">
                <a:solidFill>
                  <a:srgbClr val="000000"/>
                </a:solidFill>
                <a:latin typeface="Helvetica" panose="020B0604020202020204" pitchFamily="34" charset="0"/>
              </a:rPr>
              <a:t>chomhleanúnacha</a:t>
            </a:r>
            <a:r>
              <a:rPr lang="en-IE" sz="1800" b="1" dirty="0">
                <a:solidFill>
                  <a:srgbClr val="000000"/>
                </a:solidFill>
                <a:latin typeface="Helvetica" panose="020B0604020202020204" pitchFamily="34" charset="0"/>
              </a:rPr>
              <a:t> ag *</a:t>
            </a:r>
            <a:r>
              <a:rPr lang="en-IE" sz="1800" b="1" dirty="0" err="1">
                <a:solidFill>
                  <a:srgbClr val="000000"/>
                </a:solidFill>
                <a:latin typeface="Helvetica" panose="020B0604020202020204" pitchFamily="34" charset="0"/>
              </a:rPr>
              <a:t>Cliceáil</a:t>
            </a:r>
            <a:r>
              <a:rPr lang="en-IE" sz="1800" b="1" dirty="0">
                <a:solidFill>
                  <a:srgbClr val="000000"/>
                </a:solidFill>
                <a:latin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ga-IE" sz="18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Cliceáil</a:t>
            </a:r>
            <a:r>
              <a:rPr lang="ga-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chun na trí phointe a bheochan, ceann i ndiaidh a chéile, agus an téacs á léamh os ard agat.</a:t>
            </a:r>
            <a:endParaRPr lang="en-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ga-IE"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 brath ar an rang agus ar an taithí atá acu ar na Spriocanna Domhanda, b’fhéidir gur mhaith leat léamh tríd an leagan de na 17 Sprioc Dhomhanda atá curtha in oiriúint do leanaí (féach thíos), agus/nó </a:t>
            </a:r>
            <a:r>
              <a:rPr lang="ga-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Global Goals (2015): The World’s Largest Lesson</a:t>
            </a:r>
            <a:r>
              <a:rPr lang="ga-IE"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cuid 1 (3 nóiméad) a sheinm: </a:t>
            </a:r>
            <a:r>
              <a:rPr lang="ga-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https://www.youtube.com/watch?v=cBxN9E5f7pc&amp;t=72s</a:t>
            </a:r>
            <a:endParaRPr lang="en-IE"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b="0" i="0" dirty="0"/>
          </a:p>
          <a:p>
            <a:pPr marL="0" marR="0" lvl="0" indent="0" algn="l" defTabSz="914400" rtl="0" eaLnBrk="1" fontAlgn="auto" latinLnBrk="0" hangingPunct="1">
              <a:spcBef>
                <a:spcPts val="0"/>
              </a:spcBef>
              <a:buClrTx/>
              <a:buSzTx/>
              <a:buFontTx/>
              <a:buNone/>
              <a:tabLst/>
              <a:defRPr/>
            </a:pPr>
            <a:r>
              <a:rPr lang="ga-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Iarr ar na daltaí ceisteanna a chur agus a fhreagairt bunaithe ar an bhfaisnéis a tugadh dóibh faoi na Spriocanna Domhanda.  Spreag na daltaí chun úsáid a bhaint as cineálacha éagsúla ceisteanna – ceisteanna oscailte agus iata, treoircheisteanna, agus ceisteanna reitriciúla – agus iad i mbun plé.</a:t>
            </a:r>
            <a:endParaRPr lang="en-I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endParaRPr lang="en-GB" sz="1000" u="none" dirty="0"/>
          </a:p>
          <a:p>
            <a:pPr>
              <a:lnSpc>
                <a:spcPct val="107000"/>
              </a:lnSpc>
              <a:spcAft>
                <a:spcPts val="800"/>
              </a:spcAft>
            </a:pPr>
            <a:r>
              <a:rPr lang="ga-IE" sz="1800" u="sng" dirty="0">
                <a:effectLst/>
                <a:latin typeface="Calibri" panose="020F0502020204030204" pitchFamily="34" charset="0"/>
                <a:ea typeface="Calibri" panose="020F0502020204030204" pitchFamily="34" charset="0"/>
                <a:cs typeface="Times New Roman" panose="02020603050405020304" pitchFamily="18" charset="0"/>
              </a:rPr>
              <a:t>Leagan de théacs na Spriocanna Domhanda atá curtha in oiriúint do leanaí: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 </a:t>
            </a:r>
            <a:r>
              <a:rPr lang="ga-IE" sz="1800" dirty="0">
                <a:effectLst/>
                <a:latin typeface="Calibri" panose="020F0502020204030204" pitchFamily="34" charset="0"/>
                <a:ea typeface="Calibri" panose="020F0502020204030204" pitchFamily="34" charset="0"/>
                <a:cs typeface="Times New Roman" panose="02020603050405020304" pitchFamily="18" charset="0"/>
              </a:rPr>
              <a:t>Deireadh a chur leis an mbochtaineacht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2. </a:t>
            </a:r>
            <a:r>
              <a:rPr lang="ga-IE" sz="1800" dirty="0">
                <a:effectLst/>
                <a:latin typeface="Calibri" panose="020F0502020204030204" pitchFamily="34" charset="0"/>
                <a:ea typeface="Calibri" panose="020F0502020204030204" pitchFamily="34" charset="0"/>
                <a:cs typeface="Times New Roman" panose="02020603050405020304" pitchFamily="18" charset="0"/>
              </a:rPr>
              <a:t>Deireadh a chur leis an ocras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3.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gur féidir le gach duine saol sláintiúil a bheith acu</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4.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go mbíonn deis ag gach duine oideachas maith a bheith acu</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5.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go bhfaigheann mná agus cailíní na deiseanna céanna le fir agus buachaillí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6.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go mbíonn teacht ag gach duine ar uisce glan agus leithris chuí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7.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go mbíonn go leor teasa, solais agus cumhachta ag gach duine gan damáiste a dhéanamh don timpeallacht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8. </a:t>
            </a:r>
            <a:r>
              <a:rPr lang="ga-IE" sz="1800" dirty="0">
                <a:effectLst/>
                <a:latin typeface="Calibri" panose="020F0502020204030204" pitchFamily="34" charset="0"/>
                <a:ea typeface="Calibri" panose="020F0502020204030204" pitchFamily="34" charset="0"/>
                <a:cs typeface="Times New Roman" panose="02020603050405020304" pitchFamily="18" charset="0"/>
              </a:rPr>
              <a:t>Cabhrú le tíortha poist mhaithe a fhorbairt agus a chur ar fáil ar bhealach atá tairbheach do gach duine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9. </a:t>
            </a:r>
            <a:r>
              <a:rPr lang="ga-IE" sz="1800" dirty="0">
                <a:effectLst/>
                <a:latin typeface="Calibri" panose="020F0502020204030204" pitchFamily="34" charset="0"/>
                <a:ea typeface="Calibri" panose="020F0502020204030204" pitchFamily="34" charset="0"/>
                <a:cs typeface="Times New Roman" panose="02020603050405020304" pitchFamily="18" charset="0"/>
              </a:rPr>
              <a:t>Scoileanna, ospidéil agus bóithre a thógáil, agus gnólachtaí agus tionscail a chur chun cinn a dhéanann saol daoine níos fearr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10.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go gcaitear go cothrom le gach duine, agus go gcaitheann tíortha lena chéile go cothrom</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11. </a:t>
            </a:r>
            <a:r>
              <a:rPr lang="ga-IE" sz="1800" dirty="0">
                <a:effectLst/>
                <a:latin typeface="Calibri" panose="020F0502020204030204" pitchFamily="34" charset="0"/>
                <a:ea typeface="Calibri" panose="020F0502020204030204" pitchFamily="34" charset="0"/>
                <a:cs typeface="Times New Roman" panose="02020603050405020304" pitchFamily="18" charset="0"/>
              </a:rPr>
              <a:t>Pobail atá neamhdhíobhálach don chomhshaol agus sábháilte a dhéanamh de chathracha, áit ar féidir le daoine maireachtáil go maith</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12. </a:t>
            </a:r>
            <a:r>
              <a:rPr lang="ga-IE" sz="1800" dirty="0">
                <a:effectLst/>
                <a:latin typeface="Calibri" panose="020F0502020204030204" pitchFamily="34" charset="0"/>
                <a:ea typeface="Calibri" panose="020F0502020204030204" pitchFamily="34" charset="0"/>
                <a:cs typeface="Times New Roman" panose="02020603050405020304" pitchFamily="18" charset="0"/>
              </a:rPr>
              <a:t>A chinntiú nach gceannaímid an iomarca rudaí ionas nach ndéanfaimid acmhainní tearca an domhain a ídiú</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13. </a:t>
            </a:r>
            <a:r>
              <a:rPr lang="ga-IE" sz="1800" dirty="0">
                <a:effectLst/>
                <a:latin typeface="Calibri" panose="020F0502020204030204" pitchFamily="34" charset="0"/>
                <a:ea typeface="Calibri" panose="020F0502020204030204" pitchFamily="34" charset="0"/>
                <a:cs typeface="Times New Roman" panose="02020603050405020304" pitchFamily="18" charset="0"/>
              </a:rPr>
              <a:t>Gníomhú anois chun aghaidh a thabhairt ar an athrú aeráide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14. </a:t>
            </a:r>
            <a:r>
              <a:rPr lang="ga-IE" sz="1800" dirty="0">
                <a:effectLst/>
                <a:latin typeface="Calibri" panose="020F0502020204030204" pitchFamily="34" charset="0"/>
                <a:ea typeface="Calibri" panose="020F0502020204030204" pitchFamily="34" charset="0"/>
                <a:cs typeface="Times New Roman" panose="02020603050405020304" pitchFamily="18" charset="0"/>
              </a:rPr>
              <a:t>Aire a thabhairt don bheatha atá inár n-aigéin agus inár bhfarraigí</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15. </a:t>
            </a:r>
            <a:r>
              <a:rPr lang="ga-IE" sz="1800" dirty="0">
                <a:effectLst/>
                <a:latin typeface="Calibri" panose="020F0502020204030204" pitchFamily="34" charset="0"/>
                <a:ea typeface="Calibri" panose="020F0502020204030204" pitchFamily="34" charset="0"/>
                <a:cs typeface="Times New Roman" panose="02020603050405020304" pitchFamily="18" charset="0"/>
              </a:rPr>
              <a:t>Aire a thabhairt d’fhoraois, d’ainmhithe agus don domhan féin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16. </a:t>
            </a:r>
            <a:r>
              <a:rPr lang="ga-IE" sz="1800" dirty="0">
                <a:effectLst/>
                <a:latin typeface="Calibri" panose="020F0502020204030204" pitchFamily="34" charset="0"/>
                <a:ea typeface="Calibri" panose="020F0502020204030204" pitchFamily="34" charset="0"/>
                <a:cs typeface="Times New Roman" panose="02020603050405020304" pitchFamily="18" charset="0"/>
              </a:rPr>
              <a:t>Oibriú ar son na síochána agus an cheartais laistigh de thíortha agus eatarthu</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17. </a:t>
            </a:r>
            <a:r>
              <a:rPr lang="ga-IE" sz="1800" dirty="0">
                <a:effectLst/>
                <a:latin typeface="Calibri" panose="020F0502020204030204" pitchFamily="34" charset="0"/>
                <a:ea typeface="Calibri" panose="020F0502020204030204" pitchFamily="34" charset="0"/>
                <a:cs typeface="Times New Roman" panose="02020603050405020304" pitchFamily="18" charset="0"/>
              </a:rPr>
              <a:t>Oibreoidh na tíortha as lámha a chéile mar chomhpháirtithe chun na Spriocanna Domhanda a bhaint amach agus an saol a dhéanamh níos fearr do gach duine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 faisnéis bhreise ar na Spriocanna Domhanda le fáil ar </a:t>
            </a:r>
            <a:r>
              <a:rPr lang="ga-IE" sz="18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https://sdgs.un.org/goals</a:t>
            </a:r>
            <a:r>
              <a:rPr lang="ga-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https://www.globalgoals.org/ </a:t>
            </a:r>
            <a:endParaRPr lang="en-IE" sz="1000" b="0" i="0" dirty="0"/>
          </a:p>
          <a:p>
            <a:endParaRPr lang="en-IE" sz="1000" dirty="0"/>
          </a:p>
        </p:txBody>
      </p:sp>
      <p:sp>
        <p:nvSpPr>
          <p:cNvPr id="4" name="Slide Number Placeholder 3"/>
          <p:cNvSpPr>
            <a:spLocks noGrp="1"/>
          </p:cNvSpPr>
          <p:nvPr>
            <p:ph type="sldNum" sz="quarter" idx="5"/>
          </p:nvPr>
        </p:nvSpPr>
        <p:spPr/>
        <p:txBody>
          <a:bodyPr/>
          <a:lstStyle/>
          <a:p>
            <a:fld id="{A41BF117-37B4-4FD6-BA28-DB8A22FA0308}" type="slidenum">
              <a:rPr lang="en-US" smtClean="0"/>
              <a:t>8</a:t>
            </a:fld>
            <a:endParaRPr lang="en-US" dirty="0"/>
          </a:p>
        </p:txBody>
      </p:sp>
    </p:spTree>
    <p:extLst>
      <p:ext uri="{BB962C8B-B14F-4D97-AF65-F5344CB8AC3E}">
        <p14:creationId xmlns:p14="http://schemas.microsoft.com/office/powerpoint/2010/main" val="144416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ga-IE" sz="1800" b="1"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 Sleamhnán 2 de </a:t>
            </a:r>
            <a:r>
              <a:rPr lang="en-IE" sz="1800" b="1" dirty="0">
                <a:effectLst/>
                <a:latin typeface="Calibri" panose="020F0502020204030204" pitchFamily="34" charset="0"/>
                <a:ea typeface="Calibri" panose="020F0502020204030204" pitchFamily="34" charset="0"/>
                <a:cs typeface="Times New Roman" panose="02020603050405020304" pitchFamily="18" charset="0"/>
              </a:rPr>
              <a:t>5</a:t>
            </a:r>
            <a:r>
              <a:rPr lang="ga-IE" sz="1800" b="1" dirty="0">
                <a:effectLst/>
                <a:latin typeface="Calibri" panose="020F0502020204030204" pitchFamily="34" charset="0"/>
                <a:ea typeface="Calibri" panose="020F0502020204030204" pitchFamily="34" charset="0"/>
                <a:cs typeface="Times New Roman" panose="02020603050405020304" pitchFamily="18" charset="0"/>
              </a:rPr>
              <a:t> (Comhpháirtíocht ar son na Spriocanna) </a:t>
            </a:r>
            <a:r>
              <a:rPr lang="ga-IE" sz="1800" b="1" i="1" dirty="0">
                <a:effectLst/>
                <a:latin typeface="Calibri" panose="020F0502020204030204" pitchFamily="34" charset="0"/>
                <a:ea typeface="Calibri" panose="020F0502020204030204" pitchFamily="34" charset="0"/>
                <a:cs typeface="Times New Roman" panose="02020603050405020304" pitchFamily="18" charset="0"/>
              </a:rPr>
              <a:t>(gan bheochan)</a:t>
            </a:r>
            <a:endParaRPr lang="en-I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Mínigh go bhfuil an-tábhacht ar fad ag baint le Sprioc Dhomhanda 17.  Baineann Sprioc 17 le gach tír a bheith ag obair as lámha a chéile.  Ní mór do na tíortha sin a bhfuil níos mó airgid agus acmhainní acu, Éire mar shampla, tacú le tíortha eile amhail Uganda nach bhfuil an t‑airgead ná na hacmhainní acu, le gur féidir na Spriocanna Domhanda a bhaint amach i ngach áit.  Ní mór do gach rialtas a bheith ag obair as lámha a chéile le daoine de gach aois atá ag dul i ngleic leis na fadhbanna sin, agus ní mór do rialtais aird a thabhairt ar na Spriocanna Domhanda agus beartais nó dlíthe nua á gceapadh acu.  Tá sé an-tábhachtach ar fad a bheith ag obair as lámha a chéile le cinntiú go mbainfear amach na 17 Sprioc Dhomhanda faoi 2030.  Tá ról againn go léir mar chomhpháirtithe do na Spriocanna – is féidir le gach duine a bheith ina chomhpháirtí – leanaí agus daoine óga, múinteoirí, tuismitheoirí, gnóthais, rialtais, agus eagraíochtaí móra idirnáisiúnta amhail an tAontas Eorpach nó na Náisiúin Aontaithe.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Cúnamh Éireann a thugtar ar chlár Rialtas na hÉireann don fhorbairt thar lear.  Bíonn Cúnamh Éireann ag obair as lámha a chéile le rialtais eile, le grúpaí éagsúla (eagraíochtaí neamhrialtasacha nó carthanais), agus le pobail i dtíortha ar fud an domhain chun iarracht a dhéanamh na Spriocanna Domhanda a bhaint amach. Déantar é sin chun go mbeidh saol níos fearr ag gach duine i ngach áit, anois agus amach anseo.</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Tugtar sampla amháin den obair a dhéanann Cúnamh Éireann i gcomhpháirtíocht ar son na Spriocanna san </a:t>
            </a:r>
            <a:r>
              <a:rPr lang="ga-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iris do dhaltaí</a:t>
            </a:r>
            <a:r>
              <a:rPr lang="ga-IE" sz="1800" dirty="0">
                <a:effectLst/>
                <a:latin typeface="Calibri" panose="020F0502020204030204" pitchFamily="34" charset="0"/>
                <a:ea typeface="Calibri" panose="020F0502020204030204" pitchFamily="34" charset="0"/>
                <a:cs typeface="Times New Roman" panose="02020603050405020304" pitchFamily="18" charset="0"/>
              </a:rPr>
              <a:t> mar chuid de Ghradaim Chúnamh Éireann, ár nDomhan, 2021 (lgh 8-9) / (https://www.ourworldirishaidawards.ie/pupils-magazine/)</a:t>
            </a:r>
            <a:r>
              <a:rPr lang="en-IE"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Tá Mamcy Karina (ar an sleamhnán) ina cónaí in Uganda, ach is as an tSúdáin Theas ó dhúchais di.  B’éigean di imeacht ón tSúdáin Theas mar gheall ar an gcogadh ann.  Tá cónaí uirthi féin agus ar a teaghlach i lonnaíocht do dhídeanaithe in Uganda.  Níl a fhios ag Mamcy cathain a bheidh sí in ann dul abhaile, ach tuigeann sí go bhfuil sí sábháilte anois.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ga-IE" sz="1800" dirty="0">
                <a:effectLst/>
                <a:latin typeface="Calibri" panose="020F0502020204030204" pitchFamily="34" charset="0"/>
                <a:ea typeface="Calibri" panose="020F0502020204030204" pitchFamily="34" charset="0"/>
                <a:cs typeface="Times New Roman" panose="02020603050405020304" pitchFamily="18" charset="0"/>
              </a:rPr>
              <a:t>Is tábhachtaí anois ná riamh an chomhpháirtíocht ar son na Spriocanna mar thoradh ar COVID-19.   Is é sin an fáth ar thug Rialtas na hÉireann, trí chlár Chúnamh Éireann, breis airgid don Chlár Domhanda Bia chun cabhrú le Mamcy agus dídeanaithe eile in Uganda a chosaint ar COVID-19.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kern="12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dirty="0"/>
          </a:p>
        </p:txBody>
      </p:sp>
      <p:sp>
        <p:nvSpPr>
          <p:cNvPr id="4" name="Slide Number Placeholder 3"/>
          <p:cNvSpPr>
            <a:spLocks noGrp="1"/>
          </p:cNvSpPr>
          <p:nvPr>
            <p:ph type="sldNum" sz="quarter" idx="5"/>
          </p:nvPr>
        </p:nvSpPr>
        <p:spPr/>
        <p:txBody>
          <a:bodyPr/>
          <a:lstStyle/>
          <a:p>
            <a:fld id="{DDD419F4-D791-41E3-8F48-C57B6378CBDD}" type="slidenum">
              <a:rPr lang="en-IE" smtClean="0"/>
              <a:t>9</a:t>
            </a:fld>
            <a:endParaRPr lang="en-IE" dirty="0"/>
          </a:p>
        </p:txBody>
      </p:sp>
    </p:spTree>
    <p:extLst>
      <p:ext uri="{BB962C8B-B14F-4D97-AF65-F5344CB8AC3E}">
        <p14:creationId xmlns:p14="http://schemas.microsoft.com/office/powerpoint/2010/main" val="193696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24657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8613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37315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62886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75589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407957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2693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267211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17450105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SqP2Tmpb6D0?feature=oembed" TargetMode="External"/><Relationship Id="rId6" Type="http://schemas.openxmlformats.org/officeDocument/2006/relationships/hyperlink" Target="https://www.youtube.com/watch?v=SqP2Tmpb6D0" TargetMode="External"/><Relationship Id="rId5" Type="http://schemas.openxmlformats.org/officeDocument/2006/relationships/image" Target="../media/image2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447873" y="1484517"/>
            <a:ext cx="9144000" cy="1761949"/>
          </a:xfrm>
        </p:spPr>
        <p:txBody>
          <a:bodyPr>
            <a:noAutofit/>
          </a:bodyPr>
          <a:lstStyle/>
          <a:p>
            <a:endParaRPr lang="en-IE" sz="1800" dirty="0">
              <a:solidFill>
                <a:schemeClr val="accent3"/>
              </a:solidFill>
            </a:endParaRPr>
          </a:p>
          <a:p>
            <a:r>
              <a:rPr lang="ga-IE" sz="2000" dirty="0">
                <a:solidFill>
                  <a:srgbClr val="B8028A"/>
                </a:solidFill>
                <a:effectLst/>
                <a:latin typeface="Calibri" panose="020F0502020204030204" pitchFamily="34" charset="0"/>
                <a:ea typeface="Calibri" panose="020F0502020204030204" pitchFamily="34" charset="0"/>
                <a:cs typeface="Times New Roman" panose="02020603050405020304" pitchFamily="18" charset="0"/>
              </a:rPr>
              <a:t>“Comhpháirtíocht ar son na Spriocanna”</a:t>
            </a:r>
            <a:endParaRPr lang="en-IE" sz="2000" dirty="0">
              <a:solidFill>
                <a:srgbClr val="B8028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ga-IE" sz="3200" dirty="0">
                <a:effectLst/>
                <a:latin typeface="+mn-lt"/>
                <a:ea typeface="Calibri" panose="020F0502020204030204" pitchFamily="34" charset="0"/>
                <a:cs typeface="Times New Roman" panose="02020603050405020304" pitchFamily="18" charset="0"/>
              </a:rPr>
              <a:t>Ceacht a hAon</a:t>
            </a:r>
            <a:endParaRPr lang="en-IE" sz="3200" dirty="0">
              <a:latin typeface="+mn-lt"/>
              <a:ea typeface="Calibri" panose="020F0502020204030204" pitchFamily="34" charset="0"/>
              <a:cs typeface="Times New Roman" panose="02020603050405020304" pitchFamily="18" charset="0"/>
            </a:endParaRPr>
          </a:p>
          <a:p>
            <a:pPr>
              <a:lnSpc>
                <a:spcPct val="100000"/>
              </a:lnSpc>
              <a:spcBef>
                <a:spcPts val="0"/>
              </a:spcBef>
            </a:pPr>
            <a:r>
              <a:rPr lang="ga-IE" dirty="0">
                <a:effectLst/>
                <a:latin typeface="Calibri" panose="020F0502020204030204" pitchFamily="34" charset="0"/>
                <a:ea typeface="Calibri" panose="020F0502020204030204" pitchFamily="34" charset="0"/>
                <a:cs typeface="Times New Roman" panose="02020603050405020304" pitchFamily="18" charset="0"/>
              </a:rPr>
              <a:t>(Rang </a:t>
            </a:r>
            <a:r>
              <a:rPr lang="en-IE" dirty="0">
                <a:effectLst/>
                <a:latin typeface="Calibri" panose="020F0502020204030204" pitchFamily="34" charset="0"/>
                <a:ea typeface="Calibri" panose="020F0502020204030204" pitchFamily="34" charset="0"/>
                <a:cs typeface="Times New Roman" panose="02020603050405020304" pitchFamily="18" charset="0"/>
              </a:rPr>
              <a:t>5</a:t>
            </a:r>
            <a:r>
              <a:rPr lang="ga-IE" dirty="0">
                <a:effectLst/>
                <a:latin typeface="Calibri" panose="020F0502020204030204" pitchFamily="34" charset="0"/>
                <a:ea typeface="Calibri" panose="020F0502020204030204" pitchFamily="34" charset="0"/>
                <a:cs typeface="Times New Roman" panose="02020603050405020304" pitchFamily="18" charset="0"/>
              </a:rPr>
              <a:t>-</a:t>
            </a:r>
            <a:r>
              <a:rPr lang="en-IE" dirty="0">
                <a:effectLst/>
                <a:latin typeface="Calibri" panose="020F0502020204030204" pitchFamily="34" charset="0"/>
                <a:ea typeface="Calibri" panose="020F0502020204030204" pitchFamily="34" charset="0"/>
                <a:cs typeface="Times New Roman" panose="02020603050405020304" pitchFamily="18" charset="0"/>
              </a:rPr>
              <a:t>6</a:t>
            </a:r>
            <a:r>
              <a:rPr lang="ga-IE" dirty="0">
                <a:effectLst/>
                <a:latin typeface="Calibri" panose="020F0502020204030204" pitchFamily="34" charset="0"/>
                <a:ea typeface="Calibri" panose="020F0502020204030204" pitchFamily="34" charset="0"/>
                <a:cs typeface="Times New Roman" panose="02020603050405020304" pitchFamily="18" charset="0"/>
              </a:rPr>
              <a:t>) </a:t>
            </a:r>
            <a:r>
              <a:rPr lang="en-IE" sz="7200" dirty="0">
                <a:latin typeface="+mn-lt"/>
              </a:rPr>
              <a:t> </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447873" y="211250"/>
            <a:ext cx="9144000" cy="2387600"/>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r>
              <a:rPr lang="ga-IE" sz="6600" dirty="0">
                <a:effectLst/>
                <a:latin typeface="Calibri" panose="020F0502020204030204" pitchFamily="34" charset="0"/>
                <a:ea typeface="Calibri" panose="020F0502020204030204" pitchFamily="34" charset="0"/>
                <a:cs typeface="Times New Roman" panose="02020603050405020304" pitchFamily="18" charset="0"/>
              </a:rPr>
              <a:t>Gradaim Chúnamh Éireann, ár nDomhan, 2021</a:t>
            </a:r>
            <a:endParaRPr lang="en-US" dirty="0">
              <a:solidFill>
                <a:schemeClr val="accent2"/>
              </a:solidFill>
            </a:endParaRP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0" y="4053057"/>
            <a:ext cx="2492731" cy="2953473"/>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1315" y="168859"/>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15885" y="3001381"/>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9911" y="3097018"/>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37156" y="1179375"/>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9782" y="3642049"/>
            <a:ext cx="2164444" cy="2200689"/>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1090" y="3554333"/>
            <a:ext cx="3304515" cy="4209574"/>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17893" y="2706998"/>
            <a:ext cx="3318197" cy="3373762"/>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55792" y="5283060"/>
            <a:ext cx="513120" cy="571762"/>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056111" y="5464256"/>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38795" y="3987657"/>
            <a:ext cx="1021435" cy="2093105"/>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91B81ECB-C11F-D44A-A9D1-E9B5EEC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865" y="-171792"/>
            <a:ext cx="20606970" cy="6858000"/>
          </a:xfrm>
          <a:prstGeom prst="rect">
            <a:avLst/>
          </a:prstGeom>
        </p:spPr>
      </p:pic>
      <p:sp>
        <p:nvSpPr>
          <p:cNvPr id="2" name="TextBox 1">
            <a:extLst>
              <a:ext uri="{FF2B5EF4-FFF2-40B4-BE49-F238E27FC236}">
                <a16:creationId xmlns:a16="http://schemas.microsoft.com/office/drawing/2014/main" id="{E61C76B9-8E9E-4B2E-8F15-54A6F207B8F9}"/>
              </a:ext>
            </a:extLst>
          </p:cNvPr>
          <p:cNvSpPr txBox="1"/>
          <p:nvPr/>
        </p:nvSpPr>
        <p:spPr>
          <a:xfrm>
            <a:off x="232411" y="1732717"/>
            <a:ext cx="5515246" cy="2890022"/>
          </a:xfrm>
          <a:prstGeom prst="rect">
            <a:avLst/>
          </a:prstGeom>
          <a:noFill/>
        </p:spPr>
        <p:txBody>
          <a:bodyPr wrap="square" rtlCol="0">
            <a:spAutoFit/>
          </a:bodyPr>
          <a:lstStyle/>
          <a:p>
            <a:pPr>
              <a:lnSpc>
                <a:spcPct val="107000"/>
              </a:lnSpc>
              <a:spcAft>
                <a:spcPts val="800"/>
              </a:spcAft>
            </a:pPr>
            <a:r>
              <a:rPr lang="ga-IE" sz="2000" i="1" dirty="0">
                <a:solidFill>
                  <a:srgbClr val="B8028A"/>
                </a:solidFill>
                <a:effectLst/>
                <a:ea typeface="Calibri" panose="020F0502020204030204" pitchFamily="34" charset="0"/>
                <a:cs typeface="Times New Roman" panose="02020603050405020304" pitchFamily="18" charset="0"/>
              </a:rPr>
              <a:t>Ceann de dhúshláin ár linne… is ea braistint na dlúthpháirtíochta daonna a chothú i gcomhfhios na ndaoine in athuair, go dtuigfeadh daoine go bhfuilimid ar an domhan seo chun cabhrú le chéile…</a:t>
            </a:r>
            <a:endParaRPr lang="en-IE" sz="2000" dirty="0">
              <a:solidFill>
                <a:srgbClr val="B8028A"/>
              </a:solidFill>
              <a:effectLst/>
              <a:ea typeface="Calibri" panose="020F0502020204030204" pitchFamily="34" charset="0"/>
              <a:cs typeface="Times New Roman" panose="02020603050405020304" pitchFamily="18" charset="0"/>
            </a:endParaRPr>
          </a:p>
          <a:p>
            <a:pPr>
              <a:lnSpc>
                <a:spcPct val="107000"/>
              </a:lnSpc>
              <a:spcAft>
                <a:spcPts val="800"/>
              </a:spcAft>
            </a:pPr>
            <a:r>
              <a:rPr lang="ga-IE" sz="2000" b="1" dirty="0">
                <a:solidFill>
                  <a:srgbClr val="B8028A"/>
                </a:solidFill>
                <a:effectLst/>
                <a:ea typeface="Calibri" panose="020F0502020204030204" pitchFamily="34" charset="0"/>
                <a:cs typeface="Times New Roman" panose="02020603050405020304" pitchFamily="18" charset="0"/>
              </a:rPr>
              <a:t>NELSON MANDELA</a:t>
            </a:r>
            <a:endParaRPr lang="en-IE" sz="2000" dirty="0">
              <a:solidFill>
                <a:srgbClr val="B8028A"/>
              </a:solidFill>
              <a:effectLst/>
              <a:ea typeface="Calibri" panose="020F0502020204030204" pitchFamily="34" charset="0"/>
              <a:cs typeface="Times New Roman" panose="02020603050405020304" pitchFamily="18" charset="0"/>
            </a:endParaRPr>
          </a:p>
          <a:p>
            <a:pPr>
              <a:lnSpc>
                <a:spcPct val="107000"/>
              </a:lnSpc>
              <a:spcAft>
                <a:spcPts val="800"/>
              </a:spcAft>
            </a:pPr>
            <a:r>
              <a:rPr lang="ga-IE" sz="2000" b="1" dirty="0">
                <a:solidFill>
                  <a:srgbClr val="B8028A"/>
                </a:solidFill>
                <a:effectLst/>
                <a:ea typeface="Calibri" panose="020F0502020204030204" pitchFamily="34" charset="0"/>
                <a:cs typeface="Times New Roman" panose="02020603050405020304" pitchFamily="18" charset="0"/>
              </a:rPr>
              <a:t>1918-2013</a:t>
            </a:r>
            <a:endParaRPr lang="en-IE" sz="2000" dirty="0">
              <a:solidFill>
                <a:srgbClr val="B8028A"/>
              </a:solidFill>
              <a:effectLst/>
              <a:ea typeface="Calibri" panose="020F0502020204030204" pitchFamily="34" charset="0"/>
              <a:cs typeface="Times New Roman" panose="02020603050405020304" pitchFamily="18" charset="0"/>
            </a:endParaRPr>
          </a:p>
          <a:p>
            <a:endParaRPr lang="en-IE" sz="1200" b="1" dirty="0">
              <a:solidFill>
                <a:srgbClr val="B8028A"/>
              </a:solidFill>
            </a:endParaRPr>
          </a:p>
        </p:txBody>
      </p:sp>
      <p:pic>
        <p:nvPicPr>
          <p:cNvPr id="6" name="Picture 5" descr="A picture containing drawing, blue&#10;&#10;Description automatically generated">
            <a:extLst>
              <a:ext uri="{FF2B5EF4-FFF2-40B4-BE49-F238E27FC236}">
                <a16:creationId xmlns:a16="http://schemas.microsoft.com/office/drawing/2014/main" id="{73D1D742-B461-BC49-A5CA-D572D8DBB5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763792" y="5757740"/>
            <a:ext cx="1585906" cy="544830"/>
          </a:xfrm>
          <a:prstGeom prst="rect">
            <a:avLst/>
          </a:prstGeom>
        </p:spPr>
      </p:pic>
      <p:sp>
        <p:nvSpPr>
          <p:cNvPr id="3" name="Title 5">
            <a:extLst>
              <a:ext uri="{FF2B5EF4-FFF2-40B4-BE49-F238E27FC236}">
                <a16:creationId xmlns:a16="http://schemas.microsoft.com/office/drawing/2014/main" id="{982662C6-C8C6-49BD-AEC6-DA6A195F5E9F}"/>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2 </a:t>
            </a:r>
            <a:endParaRPr lang="en-US" sz="4400" dirty="0">
              <a:latin typeface="+mj-lt"/>
            </a:endParaRPr>
          </a:p>
          <a:p>
            <a:endParaRPr lang="en-US" sz="4400" dirty="0"/>
          </a:p>
        </p:txBody>
      </p:sp>
      <p:sp>
        <p:nvSpPr>
          <p:cNvPr id="8" name="TextBox 7">
            <a:extLst>
              <a:ext uri="{FF2B5EF4-FFF2-40B4-BE49-F238E27FC236}">
                <a16:creationId xmlns:a16="http://schemas.microsoft.com/office/drawing/2014/main" id="{01F00002-BA60-4E31-8730-2304B96B463B}"/>
              </a:ext>
            </a:extLst>
          </p:cNvPr>
          <p:cNvSpPr txBox="1"/>
          <p:nvPr/>
        </p:nvSpPr>
        <p:spPr>
          <a:xfrm>
            <a:off x="-846641" y="6302570"/>
            <a:ext cx="6942641" cy="538609"/>
          </a:xfrm>
          <a:prstGeom prst="rect">
            <a:avLst/>
          </a:prstGeom>
          <a:noFill/>
        </p:spPr>
        <p:txBody>
          <a:bodyPr wrap="square" rtlCol="0">
            <a:spAutoFit/>
          </a:bodyPr>
          <a:lstStyle/>
          <a:p>
            <a:r>
              <a:rPr lang="ga-IE"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Sleamhnán </a:t>
            </a:r>
            <a:r>
              <a:rPr lang="en-IE"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a:t>
            </a:r>
            <a:r>
              <a:rPr lang="ga-IE"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de </a:t>
            </a:r>
            <a:r>
              <a:rPr lang="en-IE"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5</a:t>
            </a:r>
            <a:r>
              <a:rPr lang="en-IE" b="1"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ga-IE"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COMHPHÁIRTÍOCHT AR SON NA SPRIOCANNA</a:t>
            </a:r>
            <a:endParaRPr lang="en-IE" sz="1100" b="1" dirty="0">
              <a:solidFill>
                <a:schemeClr val="accent1">
                  <a:lumMod val="60000"/>
                  <a:lumOff val="40000"/>
                </a:schemeClr>
              </a:solidFill>
              <a:latin typeface="+mj-lt"/>
            </a:endParaRPr>
          </a:p>
          <a:p>
            <a:endParaRPr lang="en-IE" sz="1100" dirty="0">
              <a:solidFill>
                <a:schemeClr val="tx2"/>
              </a:solidFill>
            </a:endParaRPr>
          </a:p>
        </p:txBody>
      </p:sp>
    </p:spTree>
    <p:extLst>
      <p:ext uri="{BB962C8B-B14F-4D97-AF65-F5344CB8AC3E}">
        <p14:creationId xmlns:p14="http://schemas.microsoft.com/office/powerpoint/2010/main" val="356127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7BE349-5417-416B-9F0B-64208B70258C}"/>
              </a:ext>
            </a:extLst>
          </p:cNvPr>
          <p:cNvSpPr/>
          <p:nvPr/>
        </p:nvSpPr>
        <p:spPr>
          <a:xfrm>
            <a:off x="0" y="0"/>
            <a:ext cx="12192000" cy="6858000"/>
          </a:xfrm>
          <a:prstGeom prst="rect">
            <a:avLst/>
          </a:prstGeom>
          <a:solidFill>
            <a:srgbClr val="1B47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itle 5">
            <a:extLst>
              <a:ext uri="{FF2B5EF4-FFF2-40B4-BE49-F238E27FC236}">
                <a16:creationId xmlns:a16="http://schemas.microsoft.com/office/drawing/2014/main" id="{7A6CB47A-0087-4D4D-B7C1-39991F3521D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2 </a:t>
            </a:r>
            <a:endParaRPr lang="en-US" sz="4400" dirty="0">
              <a:latin typeface="+mj-lt"/>
            </a:endParaRPr>
          </a:p>
          <a:p>
            <a:endParaRPr lang="en-US" sz="4400" dirty="0"/>
          </a:p>
        </p:txBody>
      </p:sp>
      <p:sp>
        <p:nvSpPr>
          <p:cNvPr id="13" name="TextBox 12">
            <a:extLst>
              <a:ext uri="{FF2B5EF4-FFF2-40B4-BE49-F238E27FC236}">
                <a16:creationId xmlns:a16="http://schemas.microsoft.com/office/drawing/2014/main" id="{7DAD89FB-5CD3-9D44-815A-39ECFED2AB52}"/>
              </a:ext>
            </a:extLst>
          </p:cNvPr>
          <p:cNvSpPr txBox="1"/>
          <p:nvPr/>
        </p:nvSpPr>
        <p:spPr>
          <a:xfrm>
            <a:off x="0" y="6318972"/>
            <a:ext cx="6792686" cy="369332"/>
          </a:xfrm>
          <a:prstGeom prst="rect">
            <a:avLst/>
          </a:prstGeom>
          <a:noFill/>
        </p:spPr>
        <p:txBody>
          <a:bodyPr wrap="square" rtlCol="0">
            <a:spAutoFit/>
          </a:bodyPr>
          <a:lstStyle/>
          <a:p>
            <a:r>
              <a:rPr lang="en-IE" dirty="0">
                <a:solidFill>
                  <a:srgbClr val="E5A3C7"/>
                </a:solidFill>
                <a:latin typeface="+mj-lt"/>
                <a:ea typeface="Calibri" panose="020F0502020204030204" pitchFamily="34" charset="0"/>
                <a:cs typeface="Times New Roman" panose="02020603050405020304" pitchFamily="18" charset="0"/>
              </a:rPr>
              <a:t>S</a:t>
            </a:r>
            <a:r>
              <a:rPr lang="ga-IE" sz="1800" dirty="0">
                <a:solidFill>
                  <a:srgbClr val="E5A3C7"/>
                </a:solidFill>
                <a:effectLst/>
                <a:latin typeface="+mj-lt"/>
                <a:ea typeface="Calibri" panose="020F0502020204030204" pitchFamily="34" charset="0"/>
                <a:cs typeface="Times New Roman" panose="02020603050405020304" pitchFamily="18" charset="0"/>
              </a:rPr>
              <a:t>leamhnán </a:t>
            </a:r>
            <a:r>
              <a:rPr lang="en-IE" sz="1800" dirty="0">
                <a:solidFill>
                  <a:srgbClr val="E5A3C7"/>
                </a:solidFill>
                <a:effectLst/>
                <a:latin typeface="+mj-lt"/>
                <a:ea typeface="Calibri" panose="020F0502020204030204" pitchFamily="34" charset="0"/>
                <a:cs typeface="Times New Roman" panose="02020603050405020304" pitchFamily="18" charset="0"/>
              </a:rPr>
              <a:t>4</a:t>
            </a:r>
            <a:r>
              <a:rPr lang="ga-IE" sz="1800" dirty="0">
                <a:solidFill>
                  <a:srgbClr val="E5A3C7"/>
                </a:solidFill>
                <a:effectLst/>
                <a:latin typeface="+mj-lt"/>
                <a:ea typeface="Calibri" panose="020F0502020204030204" pitchFamily="34" charset="0"/>
                <a:cs typeface="Times New Roman" panose="02020603050405020304" pitchFamily="18" charset="0"/>
              </a:rPr>
              <a:t> de </a:t>
            </a:r>
            <a:r>
              <a:rPr lang="en-IE" sz="1800" dirty="0">
                <a:solidFill>
                  <a:srgbClr val="E5A3C7"/>
                </a:solidFill>
                <a:effectLst/>
                <a:latin typeface="+mj-lt"/>
                <a:ea typeface="Calibri" panose="020F0502020204030204" pitchFamily="34" charset="0"/>
                <a:cs typeface="Times New Roman" panose="02020603050405020304" pitchFamily="18" charset="0"/>
              </a:rPr>
              <a:t>5</a:t>
            </a:r>
            <a:r>
              <a:rPr lang="ga-IE" sz="1800" dirty="0">
                <a:solidFill>
                  <a:srgbClr val="E5A3C7"/>
                </a:solidFill>
                <a:effectLst/>
                <a:latin typeface="+mj-lt"/>
                <a:ea typeface="Calibri" panose="020F0502020204030204" pitchFamily="34" charset="0"/>
                <a:cs typeface="Times New Roman" panose="02020603050405020304" pitchFamily="18" charset="0"/>
              </a:rPr>
              <a:t> COMHPHÁIRTÍOCHT AR SON NA SPRIOCANNA</a:t>
            </a:r>
            <a:endParaRPr lang="en-IE" sz="1100" dirty="0">
              <a:solidFill>
                <a:srgbClr val="E5A3C7"/>
              </a:solidFill>
              <a:latin typeface="+mj-lt"/>
            </a:endParaRPr>
          </a:p>
        </p:txBody>
      </p:sp>
      <p:sp>
        <p:nvSpPr>
          <p:cNvPr id="7" name="Circle: Hollow 6">
            <a:extLst>
              <a:ext uri="{FF2B5EF4-FFF2-40B4-BE49-F238E27FC236}">
                <a16:creationId xmlns:a16="http://schemas.microsoft.com/office/drawing/2014/main" id="{736CC011-1546-4C6C-BF5B-4758C19FB34F}"/>
              </a:ext>
            </a:extLst>
          </p:cNvPr>
          <p:cNvSpPr/>
          <p:nvPr/>
        </p:nvSpPr>
        <p:spPr>
          <a:xfrm>
            <a:off x="6019373" y="1946148"/>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Circle: Hollow 11">
            <a:extLst>
              <a:ext uri="{FF2B5EF4-FFF2-40B4-BE49-F238E27FC236}">
                <a16:creationId xmlns:a16="http://schemas.microsoft.com/office/drawing/2014/main" id="{E830D1AB-1F11-43E8-9F52-D2793FC5DD86}"/>
              </a:ext>
            </a:extLst>
          </p:cNvPr>
          <p:cNvSpPr/>
          <p:nvPr/>
        </p:nvSpPr>
        <p:spPr>
          <a:xfrm>
            <a:off x="4886111" y="1161180"/>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4" name="Circle: Hollow 13">
            <a:extLst>
              <a:ext uri="{FF2B5EF4-FFF2-40B4-BE49-F238E27FC236}">
                <a16:creationId xmlns:a16="http://schemas.microsoft.com/office/drawing/2014/main" id="{034080B3-9FEF-4383-AC3D-47EB168CBC44}"/>
              </a:ext>
            </a:extLst>
          </p:cNvPr>
          <p:cNvSpPr/>
          <p:nvPr/>
        </p:nvSpPr>
        <p:spPr>
          <a:xfrm>
            <a:off x="4194497" y="3270142"/>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5" name="Circle: Hollow 14">
            <a:extLst>
              <a:ext uri="{FF2B5EF4-FFF2-40B4-BE49-F238E27FC236}">
                <a16:creationId xmlns:a16="http://schemas.microsoft.com/office/drawing/2014/main" id="{BFD8DEFD-2F33-40D4-82CB-8B02CE36D382}"/>
              </a:ext>
            </a:extLst>
          </p:cNvPr>
          <p:cNvSpPr/>
          <p:nvPr/>
        </p:nvSpPr>
        <p:spPr>
          <a:xfrm>
            <a:off x="3781119" y="1946147"/>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7" name="Circle: Hollow 16">
            <a:extLst>
              <a:ext uri="{FF2B5EF4-FFF2-40B4-BE49-F238E27FC236}">
                <a16:creationId xmlns:a16="http://schemas.microsoft.com/office/drawing/2014/main" id="{B1CA47B8-3B29-4223-8CFA-BF0CDE801F94}"/>
              </a:ext>
            </a:extLst>
          </p:cNvPr>
          <p:cNvSpPr/>
          <p:nvPr/>
        </p:nvSpPr>
        <p:spPr>
          <a:xfrm>
            <a:off x="5571773" y="3249869"/>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Tree>
    <p:extLst>
      <p:ext uri="{BB962C8B-B14F-4D97-AF65-F5344CB8AC3E}">
        <p14:creationId xmlns:p14="http://schemas.microsoft.com/office/powerpoint/2010/main" val="2209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875E-6 -4.81481E-6 L 0.00117 -0.16018 " pathEditMode="relative" rAng="0" ptsTypes="AA">
                                      <p:cBhvr>
                                        <p:cTn id="6" dur="1000" fill="hold"/>
                                        <p:tgtEl>
                                          <p:spTgt spid="12"/>
                                        </p:tgtEl>
                                        <p:attrNameLst>
                                          <p:attrName>ppt_x</p:attrName>
                                          <p:attrName>ppt_y</p:attrName>
                                        </p:attrNameLst>
                                      </p:cBhvr>
                                      <p:rCtr x="52" y="-8009"/>
                                    </p:animMotion>
                                  </p:childTnLst>
                                </p:cTn>
                              </p:par>
                              <p:par>
                                <p:cTn id="7" presetID="0" presetClass="path" presetSubtype="0" accel="50000" decel="50000" fill="hold" grpId="0" nodeType="withEffect">
                                  <p:stCondLst>
                                    <p:cond delay="0"/>
                                  </p:stCondLst>
                                  <p:childTnLst>
                                    <p:animMotion origin="layout" path="M 3.125E-6 1.85185E-6 L 0.11601 -0.13241 " pathEditMode="relative" rAng="0" ptsTypes="AA">
                                      <p:cBhvr>
                                        <p:cTn id="8" dur="1000" fill="hold"/>
                                        <p:tgtEl>
                                          <p:spTgt spid="7"/>
                                        </p:tgtEl>
                                        <p:attrNameLst>
                                          <p:attrName>ppt_x</p:attrName>
                                          <p:attrName>ppt_y</p:attrName>
                                        </p:attrNameLst>
                                      </p:cBhvr>
                                      <p:rCtr x="5794" y="-6620"/>
                                    </p:animMotion>
                                  </p:childTnLst>
                                </p:cTn>
                              </p:par>
                              <p:par>
                                <p:cTn id="9" presetID="0" presetClass="path" presetSubtype="0" accel="50000" decel="50000" fill="hold" grpId="0" nodeType="withEffect">
                                  <p:stCondLst>
                                    <p:cond delay="0"/>
                                  </p:stCondLst>
                                  <p:childTnLst>
                                    <p:animMotion origin="layout" path="M 1.875E-6 -4.44444E-6 L 0.08971 0.147 " pathEditMode="relative" rAng="0" ptsTypes="AA">
                                      <p:cBhvr>
                                        <p:cTn id="10" dur="1000" fill="hold"/>
                                        <p:tgtEl>
                                          <p:spTgt spid="17"/>
                                        </p:tgtEl>
                                        <p:attrNameLst>
                                          <p:attrName>ppt_x</p:attrName>
                                          <p:attrName>ppt_y</p:attrName>
                                        </p:attrNameLst>
                                      </p:cBhvr>
                                      <p:rCtr x="4479" y="7338"/>
                                    </p:animMotion>
                                  </p:childTnLst>
                                </p:cTn>
                              </p:par>
                              <p:par>
                                <p:cTn id="11" presetID="0" presetClass="path" presetSubtype="0" accel="50000" decel="50000" fill="hold" grpId="0" nodeType="withEffect">
                                  <p:stCondLst>
                                    <p:cond delay="0"/>
                                  </p:stCondLst>
                                  <p:childTnLst>
                                    <p:animMotion origin="layout" path="M 2.70833E-6 -3.7037E-6 L -0.10742 0.13866 " pathEditMode="relative" rAng="0" ptsTypes="AA">
                                      <p:cBhvr>
                                        <p:cTn id="12" dur="1000" fill="hold"/>
                                        <p:tgtEl>
                                          <p:spTgt spid="14"/>
                                        </p:tgtEl>
                                        <p:attrNameLst>
                                          <p:attrName>ppt_x</p:attrName>
                                          <p:attrName>ppt_y</p:attrName>
                                        </p:attrNameLst>
                                      </p:cBhvr>
                                      <p:rCtr x="-5378" y="6921"/>
                                    </p:animMotion>
                                  </p:childTnLst>
                                </p:cTn>
                              </p:par>
                              <p:par>
                                <p:cTn id="13" presetID="0" presetClass="path" presetSubtype="0" accel="50000" decel="50000" fill="hold" grpId="0" nodeType="withEffect">
                                  <p:stCondLst>
                                    <p:cond delay="0"/>
                                  </p:stCondLst>
                                  <p:childTnLst>
                                    <p:animMotion origin="layout" path="M 0 0 L -0.12109 -0.15787 " pathEditMode="relative" ptsTypes="AA">
                                      <p:cBhvr>
                                        <p:cTn id="14" dur="1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le: Hollow 2">
            <a:extLst>
              <a:ext uri="{FF2B5EF4-FFF2-40B4-BE49-F238E27FC236}">
                <a16:creationId xmlns:a16="http://schemas.microsoft.com/office/drawing/2014/main" id="{2D360FE5-F038-4F6D-88CF-E59EDB03D79F}"/>
              </a:ext>
            </a:extLst>
          </p:cNvPr>
          <p:cNvSpPr/>
          <p:nvPr/>
        </p:nvSpPr>
        <p:spPr>
          <a:xfrm>
            <a:off x="3569698" y="34015"/>
            <a:ext cx="6957646" cy="6515375"/>
          </a:xfrm>
          <a:prstGeom prst="donut">
            <a:avLst>
              <a:gd name="adj" fmla="val 108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solidFill>
                <a:schemeClr val="tx1"/>
              </a:solidFill>
            </a:endParaRPr>
          </a:p>
        </p:txBody>
      </p:sp>
      <p:sp>
        <p:nvSpPr>
          <p:cNvPr id="4" name="Title 5">
            <a:extLst>
              <a:ext uri="{FF2B5EF4-FFF2-40B4-BE49-F238E27FC236}">
                <a16:creationId xmlns:a16="http://schemas.microsoft.com/office/drawing/2014/main" id="{B0F109AC-7AF2-0B4A-B78A-0827D5D518EB}"/>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2 </a:t>
            </a:r>
            <a:endParaRPr lang="en-US" sz="4400" dirty="0">
              <a:latin typeface="+mj-lt"/>
            </a:endParaRPr>
          </a:p>
          <a:p>
            <a:endParaRPr lang="en-US" sz="4400" dirty="0"/>
          </a:p>
        </p:txBody>
      </p:sp>
      <p:sp>
        <p:nvSpPr>
          <p:cNvPr id="5" name="TextBox 4">
            <a:extLst>
              <a:ext uri="{FF2B5EF4-FFF2-40B4-BE49-F238E27FC236}">
                <a16:creationId xmlns:a16="http://schemas.microsoft.com/office/drawing/2014/main" id="{BDEF5BAF-E5D2-F94F-9F20-250041550D5D}"/>
              </a:ext>
            </a:extLst>
          </p:cNvPr>
          <p:cNvSpPr txBox="1"/>
          <p:nvPr/>
        </p:nvSpPr>
        <p:spPr>
          <a:xfrm>
            <a:off x="-30752" y="6488668"/>
            <a:ext cx="7200900" cy="369332"/>
          </a:xfrm>
          <a:prstGeom prst="rect">
            <a:avLst/>
          </a:prstGeom>
          <a:noFill/>
        </p:spPr>
        <p:txBody>
          <a:bodyPr wrap="square" rtlCol="0">
            <a:spAutoFit/>
          </a:bodyPr>
          <a:lstStyle/>
          <a:p>
            <a:r>
              <a:rPr lang="ga-IE" sz="1800" dirty="0">
                <a:effectLst/>
                <a:latin typeface="+mj-lt"/>
                <a:ea typeface="Calibri" panose="020F0502020204030204" pitchFamily="34" charset="0"/>
                <a:cs typeface="Times New Roman" panose="02020603050405020304" pitchFamily="18" charset="0"/>
              </a:rPr>
              <a:t>Sleamhnán </a:t>
            </a:r>
            <a:r>
              <a:rPr lang="en-IE" sz="1800" dirty="0">
                <a:effectLst/>
                <a:latin typeface="+mj-lt"/>
                <a:ea typeface="Calibri" panose="020F0502020204030204" pitchFamily="34" charset="0"/>
                <a:cs typeface="Times New Roman" panose="02020603050405020304" pitchFamily="18" charset="0"/>
              </a:rPr>
              <a:t>5</a:t>
            </a:r>
            <a:r>
              <a:rPr lang="ga-IE" sz="1800" dirty="0">
                <a:effectLst/>
                <a:latin typeface="+mj-lt"/>
                <a:ea typeface="Calibri" panose="020F0502020204030204" pitchFamily="34" charset="0"/>
                <a:cs typeface="Times New Roman" panose="02020603050405020304" pitchFamily="18" charset="0"/>
              </a:rPr>
              <a:t> de </a:t>
            </a:r>
            <a:r>
              <a:rPr lang="en-IE" sz="1800" dirty="0">
                <a:effectLst/>
                <a:latin typeface="+mj-lt"/>
                <a:ea typeface="Calibri" panose="020F0502020204030204" pitchFamily="34" charset="0"/>
                <a:cs typeface="Times New Roman" panose="02020603050405020304" pitchFamily="18" charset="0"/>
              </a:rPr>
              <a:t>5</a:t>
            </a:r>
            <a:r>
              <a:rPr lang="ga-IE" sz="1800" dirty="0">
                <a:effectLst/>
                <a:latin typeface="+mj-lt"/>
                <a:ea typeface="Calibri" panose="020F0502020204030204" pitchFamily="34" charset="0"/>
                <a:cs typeface="Times New Roman" panose="02020603050405020304" pitchFamily="18" charset="0"/>
              </a:rPr>
              <a:t> COMHPHÁIRTÍOCHT AR SON NA SPRIOCANNA</a:t>
            </a:r>
            <a:endParaRPr lang="en-IE" sz="1100" dirty="0">
              <a:solidFill>
                <a:schemeClr val="tx2"/>
              </a:solidFill>
              <a:latin typeface="+mj-lt"/>
            </a:endParaRPr>
          </a:p>
        </p:txBody>
      </p:sp>
    </p:spTree>
    <p:extLst>
      <p:ext uri="{BB962C8B-B14F-4D97-AF65-F5344CB8AC3E}">
        <p14:creationId xmlns:p14="http://schemas.microsoft.com/office/powerpoint/2010/main" val="348384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3 </a:t>
            </a:r>
            <a:endParaRPr lang="en-US" sz="4400" dirty="0">
              <a:latin typeface="+mj-lt"/>
            </a:endParaRPr>
          </a:p>
        </p:txBody>
      </p:sp>
      <p:sp>
        <p:nvSpPr>
          <p:cNvPr id="5" name="TextBox 4">
            <a:extLst>
              <a:ext uri="{FF2B5EF4-FFF2-40B4-BE49-F238E27FC236}">
                <a16:creationId xmlns:a16="http://schemas.microsoft.com/office/drawing/2014/main" id="{E76916F2-79C6-C943-8CD3-D97543B13424}"/>
              </a:ext>
            </a:extLst>
          </p:cNvPr>
          <p:cNvSpPr txBox="1"/>
          <p:nvPr/>
        </p:nvSpPr>
        <p:spPr>
          <a:xfrm>
            <a:off x="0" y="6433579"/>
            <a:ext cx="6921500" cy="369332"/>
          </a:xfrm>
          <a:prstGeom prst="rect">
            <a:avLst/>
          </a:prstGeom>
          <a:noFill/>
        </p:spPr>
        <p:txBody>
          <a:bodyPr wrap="square" rtlCol="0">
            <a:spAutoFit/>
          </a:bodyPr>
          <a:lstStyle/>
          <a:p>
            <a:r>
              <a:rPr lang="ga-IE" sz="1800" dirty="0">
                <a:effectLst/>
                <a:latin typeface="+mj-lt"/>
                <a:ea typeface="Calibri" panose="020F0502020204030204" pitchFamily="34" charset="0"/>
                <a:cs typeface="Times New Roman" panose="02020603050405020304" pitchFamily="18" charset="0"/>
              </a:rPr>
              <a:t>Sleamhnán 1 de 2 GNÍOMHAITHE SPRIOCANNA DOMHANDA</a:t>
            </a:r>
            <a:endParaRPr lang="en-IE" sz="1100" dirty="0">
              <a:solidFill>
                <a:schemeClr val="tx2"/>
              </a:solidFill>
              <a:latin typeface="+mj-lt"/>
            </a:endParaRPr>
          </a:p>
        </p:txBody>
      </p:sp>
      <p:pic>
        <p:nvPicPr>
          <p:cNvPr id="2" name="Picture 1">
            <a:extLst>
              <a:ext uri="{FF2B5EF4-FFF2-40B4-BE49-F238E27FC236}">
                <a16:creationId xmlns:a16="http://schemas.microsoft.com/office/drawing/2014/main" id="{CC341E44-7AC0-49BE-809A-D011EE959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85" y="759589"/>
            <a:ext cx="7675352" cy="3648374"/>
          </a:xfrm>
          <a:prstGeom prst="rect">
            <a:avLst/>
          </a:prstGeom>
        </p:spPr>
      </p:pic>
      <p:pic>
        <p:nvPicPr>
          <p:cNvPr id="6" name="Picture 5">
            <a:extLst>
              <a:ext uri="{FF2B5EF4-FFF2-40B4-BE49-F238E27FC236}">
                <a16:creationId xmlns:a16="http://schemas.microsoft.com/office/drawing/2014/main" id="{F7A1DD3D-8620-42FB-A9C0-C96E63B16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26353">
            <a:off x="4827587" y="2513812"/>
            <a:ext cx="3246858" cy="3246858"/>
          </a:xfrm>
          <a:prstGeom prst="rect">
            <a:avLst/>
          </a:prstGeom>
        </p:spPr>
      </p:pic>
      <p:pic>
        <p:nvPicPr>
          <p:cNvPr id="12" name="Picture 11">
            <a:extLst>
              <a:ext uri="{FF2B5EF4-FFF2-40B4-BE49-F238E27FC236}">
                <a16:creationId xmlns:a16="http://schemas.microsoft.com/office/drawing/2014/main" id="{6F5BB4A3-38F6-4F8B-A0CF-3C3EB6746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759" y="1017433"/>
            <a:ext cx="4220241" cy="4823134"/>
          </a:xfrm>
          <a:prstGeom prst="rect">
            <a:avLst/>
          </a:prstGeom>
        </p:spPr>
      </p:pic>
    </p:spTree>
    <p:extLst>
      <p:ext uri="{BB962C8B-B14F-4D97-AF65-F5344CB8AC3E}">
        <p14:creationId xmlns:p14="http://schemas.microsoft.com/office/powerpoint/2010/main" val="103718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314707"/>
            <a:ext cx="5617027" cy="1015663"/>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ga-IE" sz="2000" dirty="0"/>
              <a:t>Iniúchadh a dhéanamh ar a bhfuil i gceist le ‘baile’</a:t>
            </a:r>
            <a:endParaRPr lang="en-IE" sz="2400" dirty="0"/>
          </a:p>
          <a:p>
            <a:pPr algn="ctr"/>
            <a:endParaRPr lang="en-IE" sz="2000" dirty="0"/>
          </a:p>
        </p:txBody>
      </p:sp>
      <p:sp>
        <p:nvSpPr>
          <p:cNvPr id="8" name="TextBox 7">
            <a:extLst>
              <a:ext uri="{FF2B5EF4-FFF2-40B4-BE49-F238E27FC236}">
                <a16:creationId xmlns:a16="http://schemas.microsoft.com/office/drawing/2014/main" id="{BE75747E-933C-4BEE-965F-9DB0F3477663}"/>
              </a:ext>
            </a:extLst>
          </p:cNvPr>
          <p:cNvSpPr txBox="1"/>
          <p:nvPr/>
        </p:nvSpPr>
        <p:spPr>
          <a:xfrm>
            <a:off x="52625" y="6498416"/>
            <a:ext cx="6434956" cy="369332"/>
          </a:xfrm>
          <a:prstGeom prst="rect">
            <a:avLst/>
          </a:prstGeom>
          <a:noFill/>
        </p:spPr>
        <p:txBody>
          <a:bodyPr wrap="square" rtlCol="0">
            <a:spAutoFit/>
          </a:bodyPr>
          <a:lstStyle/>
          <a:p>
            <a:r>
              <a:rPr lang="ga-IE" sz="1800" dirty="0">
                <a:effectLst/>
                <a:latin typeface="+mj-lt"/>
                <a:ea typeface="Calibri" panose="020F0502020204030204" pitchFamily="34" charset="0"/>
                <a:cs typeface="Times New Roman" panose="02020603050405020304" pitchFamily="18" charset="0"/>
              </a:rPr>
              <a:t>Sleamhnán </a:t>
            </a:r>
            <a:r>
              <a:rPr lang="en-IE" sz="1800" dirty="0">
                <a:effectLst/>
                <a:latin typeface="+mj-lt"/>
                <a:ea typeface="Calibri" panose="020F0502020204030204" pitchFamily="34" charset="0"/>
                <a:cs typeface="Times New Roman" panose="02020603050405020304" pitchFamily="18" charset="0"/>
              </a:rPr>
              <a:t>2</a:t>
            </a:r>
            <a:r>
              <a:rPr lang="ga-IE" sz="1800" dirty="0">
                <a:effectLst/>
                <a:latin typeface="+mj-lt"/>
                <a:ea typeface="Calibri" panose="020F0502020204030204" pitchFamily="34" charset="0"/>
                <a:cs typeface="Times New Roman" panose="02020603050405020304" pitchFamily="18" charset="0"/>
              </a:rPr>
              <a:t> de 2 GNÍOMHAITHE SPRIOCANNA DOMHANDA</a:t>
            </a:r>
            <a:endParaRPr lang="en-IE" sz="1100" dirty="0">
              <a:solidFill>
                <a:schemeClr val="tx2"/>
              </a:solidFill>
              <a:latin typeface="+mj-lt"/>
            </a:endParaRPr>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en-IE" dirty="0"/>
          </a:p>
        </p:txBody>
      </p:sp>
      <p:sp>
        <p:nvSpPr>
          <p:cNvPr id="12" name="TextBox 11">
            <a:extLst>
              <a:ext uri="{FF2B5EF4-FFF2-40B4-BE49-F238E27FC236}">
                <a16:creationId xmlns:a16="http://schemas.microsoft.com/office/drawing/2014/main" id="{D1F8E31E-0250-4E20-A54B-F6725FBA28AA}"/>
              </a:ext>
            </a:extLst>
          </p:cNvPr>
          <p:cNvSpPr txBox="1"/>
          <p:nvPr/>
        </p:nvSpPr>
        <p:spPr>
          <a:xfrm>
            <a:off x="6335484" y="4564843"/>
            <a:ext cx="5138057" cy="1384995"/>
          </a:xfrm>
          <a:prstGeom prst="rect">
            <a:avLst/>
          </a:prstGeom>
          <a:noFill/>
        </p:spPr>
        <p:txBody>
          <a:bodyPr wrap="square" rtlCol="0">
            <a:spAutoFit/>
          </a:bodyPr>
          <a:lstStyle/>
          <a:p>
            <a:pPr algn="ctr"/>
            <a:r>
              <a:rPr lang="ga-IE" sz="2800" b="1" dirty="0">
                <a:solidFill>
                  <a:srgbClr val="73337E"/>
                </a:solidFill>
              </a:rPr>
              <a:t>An-mhaith ar fad! </a:t>
            </a:r>
            <a:endParaRPr lang="en-IE" sz="2800" b="1" dirty="0">
              <a:solidFill>
                <a:srgbClr val="73337E"/>
              </a:solidFill>
            </a:endParaRPr>
          </a:p>
          <a:p>
            <a:pPr algn="ctr"/>
            <a:r>
              <a:rPr lang="ga-IE" sz="2800" b="1" dirty="0">
                <a:solidFill>
                  <a:srgbClr val="B8028A"/>
                </a:solidFill>
              </a:rPr>
              <a:t>Is iontach na Gníomhaithe Spriocanna Domhanda sibh</a:t>
            </a:r>
            <a:r>
              <a:rPr lang="en-IE" sz="2800" b="1" dirty="0">
                <a:solidFill>
                  <a:srgbClr val="B8028A"/>
                </a:solidFill>
              </a:rPr>
              <a:t>!</a:t>
            </a:r>
            <a:endParaRPr lang="en-IE" sz="4800" b="1" dirty="0">
              <a:solidFill>
                <a:srgbClr val="B8028A"/>
              </a:solidFill>
            </a:endParaRPr>
          </a:p>
        </p:txBody>
      </p:sp>
      <p:sp>
        <p:nvSpPr>
          <p:cNvPr id="9" name="TextBox 8">
            <a:extLst>
              <a:ext uri="{FF2B5EF4-FFF2-40B4-BE49-F238E27FC236}">
                <a16:creationId xmlns:a16="http://schemas.microsoft.com/office/drawing/2014/main" id="{4FD3D95F-6402-954D-8057-0FB258054120}"/>
              </a:ext>
            </a:extLst>
          </p:cNvPr>
          <p:cNvSpPr txBox="1"/>
          <p:nvPr/>
        </p:nvSpPr>
        <p:spPr>
          <a:xfrm>
            <a:off x="6096000" y="2347918"/>
            <a:ext cx="5617027" cy="1882503"/>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pPr algn="ctr">
              <a:lnSpc>
                <a:spcPct val="150000"/>
              </a:lnSpc>
            </a:pPr>
            <a:r>
              <a:rPr lang="ga-IE" sz="2000" dirty="0"/>
              <a:t>Cuir ceisteanna maidir le Spriocanna Domhanda um Fhorbairt Inbhuanaithe na Náisiún Aontaithe</a:t>
            </a:r>
            <a:endParaRPr lang="en-IE" sz="2400" dirty="0"/>
          </a:p>
          <a:p>
            <a:pPr algn="ctr">
              <a:lnSpc>
                <a:spcPct val="150000"/>
              </a:lnSpc>
            </a:pPr>
            <a:endParaRPr lang="en-IE" sz="2000" dirty="0"/>
          </a:p>
        </p:txBody>
      </p:sp>
      <p:sp>
        <p:nvSpPr>
          <p:cNvPr id="11" name="TextBox 10">
            <a:extLst>
              <a:ext uri="{FF2B5EF4-FFF2-40B4-BE49-F238E27FC236}">
                <a16:creationId xmlns:a16="http://schemas.microsoft.com/office/drawing/2014/main" id="{AF6717D0-F99C-A047-8551-9A1BD8C31704}"/>
              </a:ext>
            </a:extLst>
          </p:cNvPr>
          <p:cNvSpPr txBox="1"/>
          <p:nvPr/>
        </p:nvSpPr>
        <p:spPr>
          <a:xfrm>
            <a:off x="6131808" y="3386112"/>
            <a:ext cx="5617027" cy="959173"/>
          </a:xfrm>
          <a:prstGeom prst="rect">
            <a:avLst/>
          </a:prstGeom>
          <a:solidFill>
            <a:schemeClr val="accent4">
              <a:lumMod val="20000"/>
              <a:lumOff val="80000"/>
            </a:schemeClr>
          </a:solidFill>
          <a:ln w="28575">
            <a:solidFill>
              <a:schemeClr val="accent4">
                <a:lumMod val="75000"/>
              </a:schemeClr>
            </a:solidFill>
          </a:ln>
        </p:spPr>
        <p:txBody>
          <a:bodyPr wrap="square" rtlCol="0">
            <a:spAutoFit/>
          </a:bodyPr>
          <a:lstStyle/>
          <a:p>
            <a:pPr algn="ctr">
              <a:lnSpc>
                <a:spcPct val="150000"/>
              </a:lnSpc>
            </a:pPr>
            <a:r>
              <a:rPr lang="ga-IE" sz="2000"/>
              <a:t>Saothar ealaíne bunaidh a dhéanamh bunaithe ar théama na ‘COMHPHÁIRTÍOCHTA’</a:t>
            </a:r>
            <a:endParaRPr lang="en-IE" sz="2400" dirty="0"/>
          </a:p>
        </p:txBody>
      </p:sp>
      <p:sp>
        <p:nvSpPr>
          <p:cNvPr id="13" name="TextBox 12">
            <a:extLst>
              <a:ext uri="{FF2B5EF4-FFF2-40B4-BE49-F238E27FC236}">
                <a16:creationId xmlns:a16="http://schemas.microsoft.com/office/drawing/2014/main" id="{5B4189BB-62F0-9344-B84A-621FC9DD6587}"/>
              </a:ext>
            </a:extLst>
          </p:cNvPr>
          <p:cNvSpPr txBox="1"/>
          <p:nvPr/>
        </p:nvSpPr>
        <p:spPr>
          <a:xfrm>
            <a:off x="5461000" y="862370"/>
            <a:ext cx="6287836" cy="369332"/>
          </a:xfrm>
          <a:prstGeom prst="rect">
            <a:avLst/>
          </a:prstGeom>
          <a:noFill/>
        </p:spPr>
        <p:txBody>
          <a:bodyPr wrap="square" rtlCol="0">
            <a:spAutoFit/>
          </a:bodyPr>
          <a:lstStyle/>
          <a:p>
            <a:pPr algn="ctr"/>
            <a:r>
              <a:rPr lang="ga-IE" sz="1800" b="1" dirty="0">
                <a:effectLst/>
                <a:ea typeface="Calibri" panose="020F0502020204030204" pitchFamily="34" charset="0"/>
                <a:cs typeface="Times New Roman" panose="02020603050405020304" pitchFamily="18" charset="0"/>
              </a:rPr>
              <a:t>D’fhoghlaimíomar na rudaí seo a leanas a dhéanamh…</a:t>
            </a:r>
            <a:endParaRPr lang="en-IE" sz="2000" b="1" dirty="0"/>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sp>
        <p:nvSpPr>
          <p:cNvPr id="25" name="Title 5">
            <a:extLst>
              <a:ext uri="{FF2B5EF4-FFF2-40B4-BE49-F238E27FC236}">
                <a16:creationId xmlns:a16="http://schemas.microsoft.com/office/drawing/2014/main" id="{E34817BA-E4A0-CC43-AB06-C454540A95E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3 </a:t>
            </a:r>
            <a:endParaRPr lang="en-US" sz="4400" dirty="0">
              <a:latin typeface="+mj-lt"/>
            </a:endParaRPr>
          </a:p>
        </p:txBody>
      </p:sp>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CA99E-334F-4934-92CF-2DFA4CD36FB6}"/>
              </a:ext>
            </a:extLst>
          </p:cNvPr>
          <p:cNvPicPr>
            <a:picLocks noChangeAspect="1"/>
          </p:cNvPicPr>
          <p:nvPr/>
        </p:nvPicPr>
        <p:blipFill>
          <a:blip r:embed="rId3">
            <a:extLst>
              <a:ext uri="{28A0092B-C50C-407E-A947-70E740481C1C}">
                <a14:useLocalDpi xmlns:a14="http://schemas.microsoft.com/office/drawing/2010/main" val="0"/>
              </a:ext>
            </a:extLst>
          </a:blip>
          <a:srcRect t="97" b="97"/>
          <a:stretch/>
        </p:blipFill>
        <p:spPr>
          <a:xfrm>
            <a:off x="3512548" y="1900737"/>
            <a:ext cx="5435952" cy="3250217"/>
          </a:xfrm>
          <a:prstGeom prst="rect">
            <a:avLst/>
          </a:prstGeom>
        </p:spPr>
      </p:pic>
      <p:sp>
        <p:nvSpPr>
          <p:cNvPr id="4" name="Text Placeholder 3">
            <a:extLst>
              <a:ext uri="{FF2B5EF4-FFF2-40B4-BE49-F238E27FC236}">
                <a16:creationId xmlns:a16="http://schemas.microsoft.com/office/drawing/2014/main" id="{8DA0CB6B-1450-4847-883C-881BA10584D3}"/>
              </a:ext>
            </a:extLst>
          </p:cNvPr>
          <p:cNvSpPr>
            <a:spLocks noGrp="1"/>
          </p:cNvSpPr>
          <p:nvPr>
            <p:ph type="body" idx="1"/>
          </p:nvPr>
        </p:nvSpPr>
        <p:spPr>
          <a:xfrm>
            <a:off x="838200" y="1390390"/>
            <a:ext cx="10515600" cy="510347"/>
          </a:xfrm>
        </p:spPr>
        <p:txBody>
          <a:bodyPr/>
          <a:lstStyle/>
          <a:p>
            <a:pPr algn="ctr"/>
            <a:r>
              <a:rPr lang="en-IE" dirty="0"/>
              <a:t>https://</a:t>
            </a:r>
            <a:r>
              <a:rPr lang="en-IE" dirty="0" err="1"/>
              <a:t>gamethegoals.com</a:t>
            </a:r>
            <a:r>
              <a:rPr lang="en-IE" dirty="0"/>
              <a:t>/</a:t>
            </a:r>
          </a:p>
        </p:txBody>
      </p:sp>
      <p:pic>
        <p:nvPicPr>
          <p:cNvPr id="6" name="Picture 5" descr="A picture containing mug, sitting, dark, table&#10;&#10;Description automatically generated">
            <a:extLst>
              <a:ext uri="{FF2B5EF4-FFF2-40B4-BE49-F238E27FC236}">
                <a16:creationId xmlns:a16="http://schemas.microsoft.com/office/drawing/2014/main" id="{588F4F84-4D2E-C548-9F3B-03A77DF95C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860" y="4087906"/>
            <a:ext cx="2149009" cy="2546220"/>
          </a:xfrm>
          <a:prstGeom prst="rect">
            <a:avLst/>
          </a:prstGeom>
        </p:spPr>
      </p:pic>
      <p:pic>
        <p:nvPicPr>
          <p:cNvPr id="8" name="Picture 7">
            <a:extLst>
              <a:ext uri="{FF2B5EF4-FFF2-40B4-BE49-F238E27FC236}">
                <a16:creationId xmlns:a16="http://schemas.microsoft.com/office/drawing/2014/main" id="{65715031-219D-614D-B73F-DE188DCFED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76909" y="3711389"/>
            <a:ext cx="1740410" cy="3561549"/>
          </a:xfrm>
          <a:prstGeom prst="rect">
            <a:avLst/>
          </a:prstGeom>
        </p:spPr>
      </p:pic>
      <p:sp>
        <p:nvSpPr>
          <p:cNvPr id="2" name="Title 5">
            <a:extLst>
              <a:ext uri="{FF2B5EF4-FFF2-40B4-BE49-F238E27FC236}">
                <a16:creationId xmlns:a16="http://schemas.microsoft.com/office/drawing/2014/main" id="{BAE44EF2-3FBD-4C50-8105-C85135AC76D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Calibri" panose="020F0502020204030204" pitchFamily="34" charset="0"/>
                <a:ea typeface="Calibri" panose="020F0502020204030204" pitchFamily="34" charset="0"/>
                <a:cs typeface="Times New Roman" panose="02020603050405020304" pitchFamily="18" charset="0"/>
              </a:rPr>
              <a:t>I </a:t>
            </a:r>
            <a:r>
              <a:rPr lang="ga-IE" sz="4400" dirty="0">
                <a:effectLst/>
                <a:latin typeface="+mn-lt"/>
                <a:ea typeface="Calibri" panose="020F0502020204030204" pitchFamily="34" charset="0"/>
                <a:cs typeface="Times New Roman" panose="02020603050405020304" pitchFamily="18" charset="0"/>
              </a:rPr>
              <a:t>d’am féin…</a:t>
            </a:r>
            <a:endParaRPr lang="en-IE" sz="4400" dirty="0">
              <a:effectLst/>
              <a:latin typeface="+mn-lt"/>
              <a:ea typeface="Calibri" panose="020F0502020204030204" pitchFamily="34"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37357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F7E2A2C-921F-4BE8-8723-F642EFC42E68}"/>
              </a:ext>
            </a:extLst>
          </p:cNvPr>
          <p:cNvGraphicFramePr>
            <a:graphicFrameLocks noGrp="1"/>
          </p:cNvGraphicFramePr>
          <p:nvPr>
            <p:extLst>
              <p:ext uri="{D42A27DB-BD31-4B8C-83A1-F6EECF244321}">
                <p14:modId xmlns:p14="http://schemas.microsoft.com/office/powerpoint/2010/main" val="4161282296"/>
              </p:ext>
            </p:extLst>
          </p:nvPr>
        </p:nvGraphicFramePr>
        <p:xfrm>
          <a:off x="370113" y="1132620"/>
          <a:ext cx="11512734" cy="3578002"/>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5">
                  <a:extLst>
                    <a:ext uri="{9D8B030D-6E8A-4147-A177-3AD203B41FA5}">
                      <a16:colId xmlns:a16="http://schemas.microsoft.com/office/drawing/2014/main" val="113760052"/>
                    </a:ext>
                  </a:extLst>
                </a:gridCol>
                <a:gridCol w="4888081">
                  <a:extLst>
                    <a:ext uri="{9D8B030D-6E8A-4147-A177-3AD203B41FA5}">
                      <a16:colId xmlns:a16="http://schemas.microsoft.com/office/drawing/2014/main" val="1599478832"/>
                    </a:ext>
                  </a:extLst>
                </a:gridCol>
              </a:tblGrid>
              <a:tr h="257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err="1">
                          <a:ln>
                            <a:noFill/>
                          </a:ln>
                          <a:solidFill>
                            <a:srgbClr val="FFFFFF"/>
                          </a:solidFill>
                          <a:effectLst/>
                          <a:uLnTx/>
                          <a:uFillTx/>
                          <a:latin typeface="+mn-lt"/>
                          <a:ea typeface="+mn-ea"/>
                          <a:cs typeface="+mn-cs"/>
                        </a:rPr>
                        <a:t>Réimse</a:t>
                      </a:r>
                      <a:r>
                        <a:rPr kumimoji="0" lang="en-IE" sz="1400" b="1" i="0" u="none" strike="noStrike" kern="1200" cap="none" spc="0" normalizeH="0" baseline="0" noProof="0" dirty="0">
                          <a:ln>
                            <a:noFill/>
                          </a:ln>
                          <a:solidFill>
                            <a:srgbClr val="FFFFFF"/>
                          </a:solidFill>
                          <a:effectLst/>
                          <a:uLnTx/>
                          <a:uFillTx/>
                          <a:latin typeface="+mn-lt"/>
                          <a:ea typeface="+mn-ea"/>
                          <a:cs typeface="+mn-cs"/>
                        </a:rPr>
                        <a:t> </a:t>
                      </a:r>
                      <a:r>
                        <a:rPr kumimoji="0" lang="en-IE" sz="1400" b="1" i="0" u="none" strike="noStrike" kern="1200" cap="none" spc="0" normalizeH="0" baseline="0" noProof="0" dirty="0" err="1">
                          <a:ln>
                            <a:noFill/>
                          </a:ln>
                          <a:solidFill>
                            <a:srgbClr val="FFFFFF"/>
                          </a:solidFill>
                          <a:effectLst/>
                          <a:uLnTx/>
                          <a:uFillTx/>
                          <a:latin typeface="+mn-lt"/>
                          <a:ea typeface="+mn-ea"/>
                          <a:cs typeface="+mn-cs"/>
                        </a:rPr>
                        <a:t>Curaclaim</a:t>
                      </a:r>
                      <a:endParaRPr kumimoji="0" lang="en-IE" sz="1400" b="1"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t>Ábhar</a:t>
                      </a:r>
                      <a:endParaRPr lang="en-IE"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t>Snáithe</a:t>
                      </a:r>
                      <a:endParaRPr lang="en-IE" sz="1400" dirty="0">
                        <a:solidFill>
                          <a:schemeClr val="tx1"/>
                        </a:solidFill>
                      </a:endParaRPr>
                    </a:p>
                  </a:txBody>
                  <a:tcPr/>
                </a:tc>
                <a:extLst>
                  <a:ext uri="{0D108BD9-81ED-4DB2-BD59-A6C34878D82A}">
                    <a16:rowId xmlns:a16="http://schemas.microsoft.com/office/drawing/2014/main" val="574933301"/>
                  </a:ext>
                </a:extLst>
              </a:tr>
              <a:tr h="257077">
                <a:tc rowSpan="2">
                  <a:txBody>
                    <a:bodyPr/>
                    <a:lstStyle/>
                    <a:p>
                      <a:r>
                        <a:rPr lang="en-IE" sz="1400" dirty="0" err="1">
                          <a:latin typeface=""/>
                        </a:rPr>
                        <a:t>Oideachas</a:t>
                      </a:r>
                      <a:r>
                        <a:rPr lang="en-IE" sz="1400" dirty="0">
                          <a:latin typeface=""/>
                        </a:rPr>
                        <a:t> </a:t>
                      </a:r>
                      <a:r>
                        <a:rPr lang="en-IE" sz="1400" dirty="0" err="1">
                          <a:latin typeface=""/>
                        </a:rPr>
                        <a:t>Sóisialta</a:t>
                      </a:r>
                      <a:r>
                        <a:rPr lang="en-IE" sz="1400" dirty="0">
                          <a:latin typeface=""/>
                        </a:rPr>
                        <a:t>, </a:t>
                      </a:r>
                      <a:r>
                        <a:rPr lang="en-IE" sz="1400" dirty="0" err="1">
                          <a:latin typeface=""/>
                        </a:rPr>
                        <a:t>Imshaoil</a:t>
                      </a:r>
                      <a:r>
                        <a:rPr lang="en-IE" sz="1400" dirty="0">
                          <a:latin typeface=""/>
                        </a:rPr>
                        <a:t> </a:t>
                      </a:r>
                      <a:r>
                        <a:rPr lang="en-IE" sz="1400" dirty="0" err="1">
                          <a:latin typeface=""/>
                        </a:rPr>
                        <a:t>agus</a:t>
                      </a:r>
                      <a:r>
                        <a:rPr lang="en-IE" sz="1400" dirty="0">
                          <a:latin typeface=""/>
                        </a:rPr>
                        <a:t> </a:t>
                      </a:r>
                      <a:r>
                        <a:rPr lang="en-IE" sz="1400" dirty="0" err="1">
                          <a:latin typeface=""/>
                        </a:rPr>
                        <a:t>Eolaíochta</a:t>
                      </a:r>
                      <a:r>
                        <a:rPr lang="en-IE" sz="1400" dirty="0">
                          <a:latin typeface=""/>
                        </a:rPr>
                        <a:t> (OSIE)</a:t>
                      </a:r>
                      <a:endParaRPr lang="en-IE" sz="1400" dirty="0">
                        <a:solidFill>
                          <a:schemeClr val="tx1"/>
                        </a:solidFill>
                      </a:endParaRPr>
                    </a:p>
                  </a:txBody>
                  <a:tcPr/>
                </a:tc>
                <a:tc>
                  <a:txBody>
                    <a:bodyPr/>
                    <a:lstStyle/>
                    <a:p>
                      <a:r>
                        <a:rPr lang="en-IE" sz="1400" dirty="0" err="1">
                          <a:latin typeface=""/>
                        </a:rPr>
                        <a:t>Tíreolaíocht</a:t>
                      </a:r>
                      <a:endParaRPr lang="en-IE" sz="1400" dirty="0">
                        <a:solidFill>
                          <a:schemeClr val="tx1"/>
                        </a:solidFill>
                      </a:endParaRPr>
                    </a:p>
                  </a:txBody>
                  <a:tcPr/>
                </a:tc>
                <a:tc>
                  <a:txBody>
                    <a:bodyPr/>
                    <a:lstStyle/>
                    <a:p>
                      <a:r>
                        <a:rPr lang="en-IE" sz="1400" dirty="0" err="1">
                          <a:latin typeface=""/>
                        </a:rPr>
                        <a:t>Timpeallachtaí</a:t>
                      </a:r>
                      <a:r>
                        <a:rPr lang="en-IE" sz="1400" dirty="0">
                          <a:latin typeface=""/>
                        </a:rPr>
                        <a:t> an </a:t>
                      </a:r>
                      <a:r>
                        <a:rPr lang="en-IE" sz="1400" dirty="0" err="1">
                          <a:latin typeface=""/>
                        </a:rPr>
                        <a:t>duine</a:t>
                      </a:r>
                      <a:endParaRPr lang="en-IE" sz="1400" dirty="0">
                        <a:latin typeface=""/>
                      </a:endParaRPr>
                    </a:p>
                    <a:p>
                      <a:r>
                        <a:rPr lang="en-US" sz="1400" dirty="0" err="1">
                          <a:latin typeface=""/>
                        </a:rPr>
                        <a:t>Feasacht</a:t>
                      </a:r>
                      <a:r>
                        <a:rPr lang="en-US" sz="1400" dirty="0">
                          <a:latin typeface=""/>
                        </a:rPr>
                        <a:t> </a:t>
                      </a:r>
                      <a:r>
                        <a:rPr lang="en-US" sz="1400" dirty="0" err="1">
                          <a:latin typeface=""/>
                        </a:rPr>
                        <a:t>agus</a:t>
                      </a:r>
                      <a:r>
                        <a:rPr lang="en-US" sz="1400" dirty="0">
                          <a:latin typeface=""/>
                        </a:rPr>
                        <a:t> </a:t>
                      </a:r>
                      <a:r>
                        <a:rPr lang="en-US" sz="1400" dirty="0" err="1">
                          <a:latin typeface=""/>
                        </a:rPr>
                        <a:t>cúram</a:t>
                      </a:r>
                      <a:r>
                        <a:rPr lang="en-US" sz="1400" dirty="0">
                          <a:latin typeface=""/>
                        </a:rPr>
                        <a:t> an </a:t>
                      </a:r>
                      <a:r>
                        <a:rPr lang="en-US" sz="1400" dirty="0" err="1">
                          <a:latin typeface=""/>
                        </a:rPr>
                        <a:t>chomhshaoil</a:t>
                      </a:r>
                      <a:endParaRPr lang="en-IE" sz="1400" dirty="0">
                        <a:solidFill>
                          <a:schemeClr val="tx1"/>
                        </a:solidFill>
                      </a:endParaRPr>
                    </a:p>
                  </a:txBody>
                  <a:tcPr/>
                </a:tc>
                <a:extLst>
                  <a:ext uri="{0D108BD9-81ED-4DB2-BD59-A6C34878D82A}">
                    <a16:rowId xmlns:a16="http://schemas.microsoft.com/office/drawing/2014/main" val="2095718193"/>
                  </a:ext>
                </a:extLst>
              </a:tr>
              <a:tr h="257077">
                <a:tc vMerge="1">
                  <a:txBody>
                    <a:bodyPr/>
                    <a:lstStyle/>
                    <a:p>
                      <a:endParaRPr lang="en-IE" dirty="0">
                        <a:solidFill>
                          <a:schemeClr val="tx1"/>
                        </a:solidFill>
                      </a:endParaRPr>
                    </a:p>
                  </a:txBody>
                  <a:tcPr/>
                </a:tc>
                <a:tc>
                  <a:txBody>
                    <a:bodyPr/>
                    <a:lstStyle/>
                    <a:p>
                      <a:r>
                        <a:rPr lang="en-IE" sz="1400" dirty="0" err="1">
                          <a:latin typeface=""/>
                        </a:rPr>
                        <a:t>Eolaíocht</a:t>
                      </a:r>
                      <a:endParaRPr lang="en-IE" sz="1400" dirty="0">
                        <a:solidFill>
                          <a:schemeClr val="tx1"/>
                        </a:solidFill>
                      </a:endParaRPr>
                    </a:p>
                  </a:txBody>
                  <a:tcPr>
                    <a:solidFill>
                      <a:srgbClr val="E6CBDA"/>
                    </a:solidFill>
                  </a:tcPr>
                </a:tc>
                <a:tc>
                  <a:txBody>
                    <a:bodyPr/>
                    <a:lstStyle/>
                    <a:p>
                      <a:r>
                        <a:rPr lang="en-US" sz="1400" dirty="0" err="1">
                          <a:latin typeface=""/>
                        </a:rPr>
                        <a:t>Feasacht</a:t>
                      </a:r>
                      <a:r>
                        <a:rPr lang="en-US" sz="1400" dirty="0">
                          <a:latin typeface=""/>
                        </a:rPr>
                        <a:t> </a:t>
                      </a:r>
                      <a:r>
                        <a:rPr lang="en-US" sz="1400" dirty="0" err="1">
                          <a:latin typeface=""/>
                        </a:rPr>
                        <a:t>agus</a:t>
                      </a:r>
                      <a:r>
                        <a:rPr lang="en-US" sz="1400" dirty="0">
                          <a:latin typeface=""/>
                        </a:rPr>
                        <a:t> </a:t>
                      </a:r>
                      <a:r>
                        <a:rPr lang="en-US" sz="1400" dirty="0" err="1">
                          <a:latin typeface=""/>
                        </a:rPr>
                        <a:t>cúram</a:t>
                      </a:r>
                      <a:r>
                        <a:rPr lang="en-US" sz="1400" dirty="0">
                          <a:latin typeface=""/>
                        </a:rPr>
                        <a:t> an </a:t>
                      </a:r>
                      <a:r>
                        <a:rPr lang="en-US" sz="1400" dirty="0" err="1">
                          <a:latin typeface=""/>
                        </a:rPr>
                        <a:t>chomhshaoil</a:t>
                      </a:r>
                      <a:endParaRPr lang="en-IE" sz="1400" dirty="0">
                        <a:solidFill>
                          <a:schemeClr val="tx1"/>
                        </a:solidFill>
                      </a:endParaRPr>
                    </a:p>
                  </a:txBody>
                  <a:tcPr>
                    <a:solidFill>
                      <a:srgbClr val="E6CBDA"/>
                    </a:solidFill>
                  </a:tcPr>
                </a:tc>
                <a:extLst>
                  <a:ext uri="{0D108BD9-81ED-4DB2-BD59-A6C34878D82A}">
                    <a16:rowId xmlns:a16="http://schemas.microsoft.com/office/drawing/2014/main" val="935278338"/>
                  </a:ext>
                </a:extLst>
              </a:tr>
              <a:tr h="616984">
                <a:tc rowSpan="2">
                  <a:txBody>
                    <a:bodyPr/>
                    <a:lstStyle/>
                    <a:p>
                      <a:r>
                        <a:rPr lang="en-IE" sz="1400" dirty="0" err="1">
                          <a:latin typeface=""/>
                        </a:rPr>
                        <a:t>Teanga</a:t>
                      </a:r>
                      <a:r>
                        <a:rPr lang="en-IE" sz="1400" dirty="0">
                          <a:latin typeface=""/>
                        </a:rPr>
                        <a:t> </a:t>
                      </a:r>
                      <a:r>
                        <a:rPr lang="en-IE" sz="1400" dirty="0" err="1">
                          <a:latin typeface=""/>
                        </a:rPr>
                        <a:t>bunscoile</a:t>
                      </a:r>
                      <a:endParaRPr lang="en-IE" sz="1400" dirty="0">
                        <a:solidFill>
                          <a:schemeClr val="tx1"/>
                        </a:solidFill>
                      </a:endParaRPr>
                    </a:p>
                  </a:txBody>
                  <a:tcPr>
                    <a:solidFill>
                      <a:srgbClr val="F3E7ED"/>
                    </a:solidFill>
                  </a:tcPr>
                </a:tc>
                <a:tc>
                  <a:txBody>
                    <a:bodyPr/>
                    <a:lstStyle/>
                    <a:p>
                      <a:r>
                        <a:rPr lang="en-IE" sz="1400" dirty="0">
                          <a:solidFill>
                            <a:schemeClr val="tx1"/>
                          </a:solidFill>
                        </a:rPr>
                        <a:t>English</a:t>
                      </a:r>
                    </a:p>
                  </a:txBody>
                  <a:tcPr>
                    <a:solidFill>
                      <a:srgbClr val="F3E7ED"/>
                    </a:solidFill>
                  </a:tcPr>
                </a:tc>
                <a:tc>
                  <a:txBody>
                    <a:bodyPr/>
                    <a:lstStyle/>
                    <a:p>
                      <a:r>
                        <a:rPr lang="en-IE" sz="1400" dirty="0">
                          <a:solidFill>
                            <a:schemeClr val="tx1"/>
                          </a:solidFill>
                        </a:rPr>
                        <a:t>Oral language</a:t>
                      </a:r>
                    </a:p>
                    <a:p>
                      <a:r>
                        <a:rPr lang="en-IE" sz="1400" dirty="0">
                          <a:solidFill>
                            <a:schemeClr val="tx1"/>
                          </a:solidFill>
                        </a:rPr>
                        <a:t>Reading</a:t>
                      </a:r>
                    </a:p>
                    <a:p>
                      <a:r>
                        <a:rPr lang="en-IE" sz="1400" dirty="0">
                          <a:solidFill>
                            <a:schemeClr val="tx1"/>
                          </a:solidFill>
                        </a:rPr>
                        <a:t>Writing</a:t>
                      </a:r>
                    </a:p>
                  </a:txBody>
                  <a:tcPr>
                    <a:solidFill>
                      <a:srgbClr val="F3E7ED"/>
                    </a:solidFill>
                  </a:tcPr>
                </a:tc>
                <a:extLst>
                  <a:ext uri="{0D108BD9-81ED-4DB2-BD59-A6C34878D82A}">
                    <a16:rowId xmlns:a16="http://schemas.microsoft.com/office/drawing/2014/main" val="423533069"/>
                  </a:ext>
                </a:extLst>
              </a:tr>
              <a:tr h="796938">
                <a:tc vMerge="1">
                  <a:txBody>
                    <a:bodyPr/>
                    <a:lstStyle/>
                    <a:p>
                      <a:endParaRPr lang="en-IE" dirty="0">
                        <a:solidFill>
                          <a:schemeClr val="tx1"/>
                        </a:solidFill>
                      </a:endParaRPr>
                    </a:p>
                  </a:txBody>
                  <a:tcPr>
                    <a:solidFill>
                      <a:srgbClr val="F3E7ED"/>
                    </a:solidFill>
                  </a:tcPr>
                </a:tc>
                <a:tc>
                  <a:txBody>
                    <a:bodyPr/>
                    <a:lstStyle/>
                    <a:p>
                      <a:r>
                        <a:rPr lang="en-IE" sz="1400" dirty="0">
                          <a:solidFill>
                            <a:schemeClr val="tx1"/>
                          </a:solidFill>
                        </a:rPr>
                        <a:t>Gaeilge</a:t>
                      </a:r>
                    </a:p>
                  </a:txBody>
                  <a:tcPr>
                    <a:solidFill>
                      <a:srgbClr val="F3E7ED"/>
                    </a:solidFill>
                  </a:tcPr>
                </a:tc>
                <a:tc>
                  <a:txBody>
                    <a:bodyPr/>
                    <a:lstStyle/>
                    <a:p>
                      <a:r>
                        <a:rPr lang="en-IE" sz="1400" b="0" i="0" kern="1200" dirty="0">
                          <a:solidFill>
                            <a:schemeClr val="dk1"/>
                          </a:solidFill>
                          <a:effectLst/>
                          <a:latin typeface="+mn-lt"/>
                          <a:ea typeface="+mn-ea"/>
                          <a:cs typeface="+mn-cs"/>
                        </a:rPr>
                        <a:t>Teanga ó Bhéal </a:t>
                      </a:r>
                    </a:p>
                    <a:p>
                      <a:r>
                        <a:rPr lang="en-IE" sz="1400" b="0" i="0" kern="1200" dirty="0">
                          <a:solidFill>
                            <a:schemeClr val="dk1"/>
                          </a:solidFill>
                          <a:effectLst/>
                          <a:latin typeface="+mn-lt"/>
                          <a:ea typeface="+mn-ea"/>
                          <a:cs typeface="+mn-cs"/>
                        </a:rPr>
                        <a:t>Léitheoireacht </a:t>
                      </a:r>
                    </a:p>
                    <a:p>
                      <a:r>
                        <a:rPr lang="en-IE" sz="1400" b="0" i="0" kern="1200" dirty="0">
                          <a:solidFill>
                            <a:schemeClr val="dk1"/>
                          </a:solidFill>
                          <a:effectLst/>
                          <a:latin typeface="+mn-lt"/>
                          <a:ea typeface="+mn-ea"/>
                          <a:cs typeface="+mn-cs"/>
                        </a:rPr>
                        <a:t>Scríbhneoireacht</a:t>
                      </a:r>
                      <a:endParaRPr lang="en-IE" sz="1400" dirty="0">
                        <a:solidFill>
                          <a:schemeClr val="tx1"/>
                        </a:solidFill>
                      </a:endParaRPr>
                    </a:p>
                  </a:txBody>
                  <a:tcPr>
                    <a:solidFill>
                      <a:srgbClr val="F3E7ED"/>
                    </a:solidFill>
                  </a:tcPr>
                </a:tc>
                <a:extLst>
                  <a:ext uri="{0D108BD9-81ED-4DB2-BD59-A6C34878D82A}">
                    <a16:rowId xmlns:a16="http://schemas.microsoft.com/office/drawing/2014/main" val="855837693"/>
                  </a:ext>
                </a:extLst>
              </a:tr>
              <a:tr h="616984">
                <a:tc gridSpan="2">
                  <a:txBody>
                    <a:bodyPr/>
                    <a:lstStyle/>
                    <a:p>
                      <a:r>
                        <a:rPr lang="en-IE" sz="1400" dirty="0">
                          <a:latin typeface=""/>
                        </a:rPr>
                        <a:t>OSPS</a:t>
                      </a:r>
                      <a:endParaRPr lang="en-IE" sz="1400" dirty="0">
                        <a:solidFill>
                          <a:schemeClr val="tx1"/>
                        </a:solidFill>
                      </a:endParaRPr>
                    </a:p>
                  </a:txBody>
                  <a:tcPr>
                    <a:solidFill>
                      <a:srgbClr val="E6CBDA"/>
                    </a:solidFill>
                  </a:tcPr>
                </a:tc>
                <a:tc hMerge="1">
                  <a:txBody>
                    <a:bodyPr/>
                    <a:lstStyle/>
                    <a:p>
                      <a:endParaRPr lang="en-I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latin typeface=""/>
                        </a:rPr>
                        <a:t>Mé</a:t>
                      </a:r>
                      <a:r>
                        <a:rPr lang="en-IE" sz="1400" dirty="0">
                          <a:latin typeface=""/>
                        </a:rPr>
                        <a:t> </a:t>
                      </a:r>
                      <a:r>
                        <a:rPr lang="en-IE" sz="1400" dirty="0" err="1">
                          <a:latin typeface=""/>
                        </a:rPr>
                        <a:t>féin</a:t>
                      </a:r>
                      <a:r>
                        <a:rPr lang="en-IE" sz="1400" dirty="0">
                          <a:latin typeface=""/>
                        </a:rPr>
                        <a:t> </a:t>
                      </a:r>
                      <a:r>
                        <a:rPr lang="en-IE" sz="1400" dirty="0" err="1">
                          <a:latin typeface=""/>
                        </a:rPr>
                        <a:t>agus</a:t>
                      </a:r>
                      <a:r>
                        <a:rPr lang="en-IE" sz="1400" dirty="0">
                          <a:latin typeface=""/>
                        </a:rPr>
                        <a:t> </a:t>
                      </a:r>
                      <a:r>
                        <a:rPr lang="en-IE" sz="1400" dirty="0" err="1">
                          <a:latin typeface=""/>
                        </a:rPr>
                        <a:t>daoine</a:t>
                      </a:r>
                      <a:r>
                        <a:rPr lang="en-IE" sz="1400" dirty="0">
                          <a:latin typeface=""/>
                        </a:rPr>
                        <a:t> </a:t>
                      </a:r>
                      <a:r>
                        <a:rPr lang="en-IE" sz="1400" dirty="0" err="1">
                          <a:latin typeface=""/>
                        </a:rPr>
                        <a:t>eile</a:t>
                      </a:r>
                      <a:endParaRPr lang="en-IE" sz="1400" dirty="0">
                        <a:solidFill>
                          <a:schemeClr val="tx1"/>
                        </a:solidFill>
                      </a:endParaRPr>
                    </a:p>
                    <a:p>
                      <a:r>
                        <a:rPr lang="en-IE" sz="1400" dirty="0" err="1">
                          <a:latin typeface=""/>
                        </a:rPr>
                        <a:t>Mé</a:t>
                      </a:r>
                      <a:r>
                        <a:rPr lang="en-IE" sz="1400" dirty="0">
                          <a:latin typeface=""/>
                        </a:rPr>
                        <a:t> </a:t>
                      </a:r>
                      <a:r>
                        <a:rPr lang="en-IE" sz="1400" dirty="0" err="1">
                          <a:latin typeface=""/>
                        </a:rPr>
                        <a:t>féin</a:t>
                      </a:r>
                      <a:r>
                        <a:rPr lang="en-IE" sz="1400" dirty="0">
                          <a:latin typeface=""/>
                        </a:rPr>
                        <a:t> </a:t>
                      </a:r>
                      <a:r>
                        <a:rPr lang="en-IE" sz="1400" dirty="0" err="1">
                          <a:latin typeface=""/>
                        </a:rPr>
                        <a:t>agus</a:t>
                      </a:r>
                      <a:r>
                        <a:rPr lang="en-IE" sz="1400" dirty="0">
                          <a:latin typeface=""/>
                        </a:rPr>
                        <a:t> an </a:t>
                      </a:r>
                      <a:r>
                        <a:rPr lang="en-IE" sz="1400" dirty="0" err="1">
                          <a:latin typeface=""/>
                        </a:rPr>
                        <a:t>domhan</a:t>
                      </a:r>
                      <a:r>
                        <a:rPr lang="en-IE" sz="1400" dirty="0">
                          <a:latin typeface=""/>
                        </a:rPr>
                        <a:t> </a:t>
                      </a:r>
                      <a:r>
                        <a:rPr lang="en-IE" sz="1400" dirty="0" err="1">
                          <a:latin typeface=""/>
                        </a:rPr>
                        <a:t>mór</a:t>
                      </a:r>
                      <a:endParaRPr lang="en-IE" sz="1400" dirty="0">
                        <a:solidFill>
                          <a:schemeClr val="tx1"/>
                        </a:solidFill>
                      </a:endParaRPr>
                    </a:p>
                  </a:txBody>
                  <a:tcPr>
                    <a:solidFill>
                      <a:srgbClr val="E6CBDA"/>
                    </a:solidFill>
                  </a:tcPr>
                </a:tc>
                <a:extLst>
                  <a:ext uri="{0D108BD9-81ED-4DB2-BD59-A6C34878D82A}">
                    <a16:rowId xmlns:a16="http://schemas.microsoft.com/office/drawing/2014/main" val="1137565165"/>
                  </a:ext>
                </a:extLst>
              </a:tr>
              <a:tr h="257077">
                <a:tc>
                  <a:txBody>
                    <a:bodyPr/>
                    <a:lstStyle/>
                    <a:p>
                      <a:r>
                        <a:rPr lang="en-IE" sz="1400" dirty="0" err="1">
                          <a:latin typeface=""/>
                        </a:rPr>
                        <a:t>Oideachas</a:t>
                      </a:r>
                      <a:r>
                        <a:rPr lang="en-IE" sz="1400" dirty="0">
                          <a:latin typeface=""/>
                        </a:rPr>
                        <a:t> </a:t>
                      </a:r>
                      <a:r>
                        <a:rPr lang="en-IE" sz="1400" dirty="0" err="1">
                          <a:latin typeface=""/>
                        </a:rPr>
                        <a:t>Ealaíon</a:t>
                      </a:r>
                      <a:r>
                        <a:rPr lang="en-IE" sz="1400" dirty="0">
                          <a:latin typeface=""/>
                        </a:rPr>
                        <a:t> </a:t>
                      </a:r>
                      <a:endParaRPr lang="en-IE" sz="1400" dirty="0">
                        <a:solidFill>
                          <a:schemeClr val="tx1"/>
                        </a:solidFill>
                      </a:endParaRPr>
                    </a:p>
                  </a:txBody>
                  <a:tcPr>
                    <a:solidFill>
                      <a:srgbClr val="F3E7ED"/>
                    </a:solidFill>
                  </a:tcPr>
                </a:tc>
                <a:tc>
                  <a:txBody>
                    <a:bodyPr/>
                    <a:lstStyle/>
                    <a:p>
                      <a:r>
                        <a:rPr lang="en-IE" sz="1400" dirty="0">
                          <a:latin typeface=""/>
                        </a:rPr>
                        <a:t>Na </a:t>
                      </a:r>
                      <a:r>
                        <a:rPr lang="en-IE" sz="1400" dirty="0" err="1">
                          <a:latin typeface=""/>
                        </a:rPr>
                        <a:t>hAmharcealaíona</a:t>
                      </a:r>
                      <a:endParaRPr lang="en-IE" sz="1400" dirty="0">
                        <a:solidFill>
                          <a:schemeClr val="tx1"/>
                        </a:solidFill>
                      </a:endParaRPr>
                    </a:p>
                  </a:txBody>
                  <a:tcPr>
                    <a:solidFill>
                      <a:srgbClr val="F3E7ED"/>
                    </a:solidFill>
                  </a:tcPr>
                </a:tc>
                <a:tc>
                  <a:txBody>
                    <a:bodyPr/>
                    <a:lstStyle/>
                    <a:p>
                      <a:r>
                        <a:rPr lang="en-IE" sz="1400" dirty="0" err="1">
                          <a:latin typeface=""/>
                        </a:rPr>
                        <a:t>Péintéireacht</a:t>
                      </a:r>
                      <a:endParaRPr lang="en-IE" sz="1400" dirty="0">
                        <a:solidFill>
                          <a:schemeClr val="tx1"/>
                        </a:solidFill>
                      </a:endParaRPr>
                    </a:p>
                  </a:txBody>
                  <a:tcPr>
                    <a:solidFill>
                      <a:srgbClr val="F3E7ED"/>
                    </a:solidFill>
                  </a:tcPr>
                </a:tc>
                <a:extLst>
                  <a:ext uri="{0D108BD9-81ED-4DB2-BD59-A6C34878D82A}">
                    <a16:rowId xmlns:a16="http://schemas.microsoft.com/office/drawing/2014/main" val="1914772834"/>
                  </a:ext>
                </a:extLst>
              </a:tr>
            </a:tbl>
          </a:graphicData>
        </a:graphic>
      </p:graphicFrame>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469839"/>
            <a:ext cx="10515600" cy="662782"/>
          </a:xfrm>
        </p:spPr>
        <p:txBody>
          <a:bodyPr anchor="t">
            <a:normAutofit fontScale="90000"/>
          </a:bodyPr>
          <a:lstStyle/>
          <a:p>
            <a:r>
              <a:rPr lang="ga-IE" sz="4400" dirty="0">
                <a:effectLst/>
                <a:latin typeface="+mj-lt"/>
                <a:ea typeface="Calibri" panose="020F0502020204030204" pitchFamily="34" charset="0"/>
                <a:cs typeface="Times New Roman" panose="02020603050405020304" pitchFamily="18" charset="0"/>
              </a:rPr>
              <a:t>Naisc Churaclaim</a:t>
            </a:r>
            <a:endParaRPr lang="en-US" sz="4400" dirty="0"/>
          </a:p>
        </p:txBody>
      </p:sp>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85115" y="4520426"/>
            <a:ext cx="1064587" cy="2181531"/>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43986" y="4710622"/>
            <a:ext cx="1928283" cy="2723563"/>
          </a:xfrm>
          <a:prstGeom prst="rect">
            <a:avLst/>
          </a:prstGeom>
        </p:spPr>
      </p:pic>
    </p:spTree>
    <p:extLst>
      <p:ext uri="{BB962C8B-B14F-4D97-AF65-F5344CB8AC3E}">
        <p14:creationId xmlns:p14="http://schemas.microsoft.com/office/powerpoint/2010/main" val="189911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2325226954"/>
              </p:ext>
            </p:extLst>
          </p:nvPr>
        </p:nvGraphicFramePr>
        <p:xfrm>
          <a:off x="231980" y="951507"/>
          <a:ext cx="11742308" cy="4253503"/>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4541153">
                  <a:extLst>
                    <a:ext uri="{9D8B030D-6E8A-4147-A177-3AD203B41FA5}">
                      <a16:colId xmlns:a16="http://schemas.microsoft.com/office/drawing/2014/main" val="3466948302"/>
                    </a:ext>
                  </a:extLst>
                </a:gridCol>
                <a:gridCol w="5065487">
                  <a:extLst>
                    <a:ext uri="{9D8B030D-6E8A-4147-A177-3AD203B41FA5}">
                      <a16:colId xmlns:a16="http://schemas.microsoft.com/office/drawing/2014/main" val="1246654132"/>
                    </a:ext>
                  </a:extLst>
                </a:gridCol>
                <a:gridCol w="1163209">
                  <a:extLst>
                    <a:ext uri="{9D8B030D-6E8A-4147-A177-3AD203B41FA5}">
                      <a16:colId xmlns:a16="http://schemas.microsoft.com/office/drawing/2014/main" val="2045338422"/>
                    </a:ext>
                  </a:extLst>
                </a:gridCol>
              </a:tblGrid>
              <a:tr h="611410">
                <a:tc>
                  <a:txBody>
                    <a:bodyPr/>
                    <a:lstStyle/>
                    <a:p>
                      <a:r>
                        <a:rPr lang="en-IE" sz="1400" b="1" kern="1200" dirty="0" err="1">
                          <a:solidFill>
                            <a:schemeClr val="lt1"/>
                          </a:solidFill>
                          <a:latin typeface="+mn-lt"/>
                          <a:ea typeface="+mn-ea"/>
                          <a:cs typeface="+mn-cs"/>
                        </a:rPr>
                        <a:t>Uimhir</a:t>
                      </a:r>
                      <a:endParaRPr lang="en-I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err="1">
                          <a:ln>
                            <a:noFill/>
                          </a:ln>
                          <a:solidFill>
                            <a:srgbClr val="FFFFFF"/>
                          </a:solidFill>
                          <a:effectLst/>
                          <a:uLnTx/>
                          <a:uFillTx/>
                          <a:latin typeface="+mn-lt"/>
                          <a:ea typeface="+mn-ea"/>
                          <a:cs typeface="+mn-cs"/>
                        </a:rPr>
                        <a:t>Ainm</a:t>
                      </a:r>
                      <a:r>
                        <a:rPr kumimoji="0" lang="en-IE" sz="1400" b="1" i="0" u="none" strike="noStrike" kern="1200" cap="none" spc="0" normalizeH="0" baseline="0" noProof="0" dirty="0">
                          <a:ln>
                            <a:noFill/>
                          </a:ln>
                          <a:solidFill>
                            <a:srgbClr val="FFFFFF"/>
                          </a:solidFill>
                          <a:effectLst/>
                          <a:uLnTx/>
                          <a:uFillTx/>
                          <a:latin typeface="+mn-lt"/>
                          <a:ea typeface="+mn-ea"/>
                          <a:cs typeface="+mn-cs"/>
                        </a:rPr>
                        <a:t> </a:t>
                      </a:r>
                      <a:r>
                        <a:rPr kumimoji="0" lang="en-IE" sz="1400" b="1" i="0" u="none" strike="noStrike" kern="1200" cap="none" spc="0" normalizeH="0" baseline="0" noProof="0" dirty="0" err="1">
                          <a:ln>
                            <a:noFill/>
                          </a:ln>
                          <a:solidFill>
                            <a:srgbClr val="FFFFFF"/>
                          </a:solidFill>
                          <a:effectLst/>
                          <a:uLnTx/>
                          <a:uFillTx/>
                          <a:latin typeface="+mn-lt"/>
                          <a:ea typeface="+mn-ea"/>
                          <a:cs typeface="+mn-cs"/>
                        </a:rPr>
                        <a:t>na</a:t>
                      </a:r>
                      <a:r>
                        <a:rPr kumimoji="0" lang="en-IE" sz="1400" b="1" i="0" u="none" strike="noStrike" kern="1200" cap="none" spc="0" normalizeH="0" baseline="0" noProof="0" dirty="0">
                          <a:ln>
                            <a:noFill/>
                          </a:ln>
                          <a:solidFill>
                            <a:srgbClr val="FFFFFF"/>
                          </a:solidFill>
                          <a:effectLst/>
                          <a:uLnTx/>
                          <a:uFillTx/>
                          <a:latin typeface="+mn-lt"/>
                          <a:ea typeface="+mn-ea"/>
                          <a:cs typeface="+mn-cs"/>
                        </a:rPr>
                        <a:t> </a:t>
                      </a:r>
                      <a:r>
                        <a:rPr kumimoji="0" lang="en-IE" sz="1400" b="1" i="0" u="none" strike="noStrike" kern="1200" cap="none" spc="0" normalizeH="0" baseline="0" noProof="0" dirty="0" err="1">
                          <a:ln>
                            <a:noFill/>
                          </a:ln>
                          <a:solidFill>
                            <a:srgbClr val="FFFFFF"/>
                          </a:solidFill>
                          <a:effectLst/>
                          <a:uLnTx/>
                          <a:uFillTx/>
                          <a:latin typeface="+mn-lt"/>
                          <a:ea typeface="+mn-ea"/>
                          <a:cs typeface="+mn-cs"/>
                        </a:rPr>
                        <a:t>gníomhaíochta</a:t>
                      </a:r>
                      <a:endParaRPr kumimoji="0" lang="en-IE" sz="1400" b="1" i="0" u="none" strike="noStrike" kern="1200" cap="none" spc="0" normalizeH="0" baseline="0" noProof="0" dirty="0">
                        <a:ln>
                          <a:noFill/>
                        </a:ln>
                        <a:solidFill>
                          <a:srgbClr val="FFFFFF"/>
                        </a:solidFill>
                        <a:effectLst/>
                        <a:uLnTx/>
                        <a:uFillTx/>
                        <a:latin typeface="+mn-lt"/>
                        <a:ea typeface="+mn-ea"/>
                        <a:cs typeface="+mn-cs"/>
                      </a:endParaRPr>
                    </a:p>
                    <a:p>
                      <a:endParaRPr lang="en-I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t>Modheolaíochtaí</a:t>
                      </a:r>
                      <a:endParaRPr lang="en-IE" sz="1400" dirty="0"/>
                    </a:p>
                    <a:p>
                      <a:endParaRPr lang="en-IE" sz="1400" dirty="0"/>
                    </a:p>
                  </a:txBody>
                  <a:tcPr/>
                </a:tc>
                <a:tc>
                  <a:txBody>
                    <a:bodyPr/>
                    <a:lstStyle/>
                    <a:p>
                      <a:r>
                        <a:rPr lang="en-IE" sz="1400" dirty="0" err="1">
                          <a:solidFill>
                            <a:schemeClr val="bg1"/>
                          </a:solidFill>
                          <a:latin typeface="+mj-lt"/>
                        </a:rPr>
                        <a:t>Sleamhnán</a:t>
                      </a:r>
                      <a:endParaRPr lang="en-IE" sz="1400" dirty="0">
                        <a:solidFill>
                          <a:schemeClr val="bg1"/>
                        </a:solidFill>
                        <a:latin typeface="+mj-lt"/>
                      </a:endParaRPr>
                    </a:p>
                  </a:txBody>
                  <a:tcPr/>
                </a:tc>
                <a:extLst>
                  <a:ext uri="{0D108BD9-81ED-4DB2-BD59-A6C34878D82A}">
                    <a16:rowId xmlns:a16="http://schemas.microsoft.com/office/drawing/2014/main" val="878082858"/>
                  </a:ext>
                </a:extLst>
              </a:tr>
              <a:tr h="44138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400" dirty="0">
                          <a:effectLst/>
                          <a:latin typeface="Calibri" panose="020F0502020204030204" pitchFamily="34" charset="0"/>
                          <a:ea typeface="Calibri" panose="020F0502020204030204" pitchFamily="34" charset="0"/>
                          <a:cs typeface="Times New Roman" panose="02020603050405020304" pitchFamily="18" charset="0"/>
                        </a:rPr>
                        <a:t>Spriocanna foghlama </a:t>
                      </a:r>
                      <a:endParaRPr lang="en-IE" sz="1400" dirty="0"/>
                    </a:p>
                  </a:txBody>
                  <a:tcPr/>
                </a:tc>
                <a:tc hMerge="1">
                  <a:txBody>
                    <a:bodyPr/>
                    <a:lstStyle/>
                    <a:p>
                      <a:endParaRPr lang="en-IE" sz="1400" dirty="0"/>
                    </a:p>
                  </a:txBody>
                  <a:tcPr/>
                </a:tc>
                <a:tc hMerge="1">
                  <a:txBody>
                    <a:bodyPr/>
                    <a:lstStyle/>
                    <a:p>
                      <a:endParaRPr lang="en-IE" sz="1400" dirty="0"/>
                    </a:p>
                  </a:txBody>
                  <a:tcPr/>
                </a:tc>
                <a:tc>
                  <a:txBody>
                    <a:bodyPr/>
                    <a:lstStyle/>
                    <a:p>
                      <a:r>
                        <a:rPr lang="en-IE" sz="1400" dirty="0"/>
                        <a:t>4</a:t>
                      </a:r>
                    </a:p>
                  </a:txBody>
                  <a:tcPr/>
                </a:tc>
                <a:extLst>
                  <a:ext uri="{0D108BD9-81ED-4DB2-BD59-A6C34878D82A}">
                    <a16:rowId xmlns:a16="http://schemas.microsoft.com/office/drawing/2014/main" val="983773265"/>
                  </a:ext>
                </a:extLst>
              </a:tr>
              <a:tr h="863167">
                <a:tc>
                  <a:txBody>
                    <a:bodyPr/>
                    <a:lstStyle/>
                    <a:p>
                      <a:r>
                        <a:rPr lang="en-IE"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400" dirty="0">
                          <a:effectLst/>
                          <a:latin typeface="+mn-lt"/>
                          <a:ea typeface="Calibri" panose="020F0502020204030204" pitchFamily="34" charset="0"/>
                          <a:cs typeface="Times New Roman" panose="02020603050405020304" pitchFamily="18" charset="0"/>
                        </a:rPr>
                        <a:t>Baile</a:t>
                      </a:r>
                      <a:endParaRPr lang="en-IE" sz="1400" dirty="0">
                        <a:latin typeface="+mn-lt"/>
                      </a:endParaRPr>
                    </a:p>
                    <a:p>
                      <a:endParaRPr lang="en-IE" sz="1400" dirty="0"/>
                    </a:p>
                  </a:txBody>
                  <a:tcPr/>
                </a:tc>
                <a:tc>
                  <a:txBody>
                    <a:bodyPr/>
                    <a:lstStyle/>
                    <a:p>
                      <a:r>
                        <a:rPr lang="ga-IE" sz="1400" dirty="0">
                          <a:effectLst/>
                          <a:latin typeface="+mn-lt"/>
                          <a:ea typeface="Calibri" panose="020F0502020204030204" pitchFamily="34" charset="0"/>
                          <a:cs typeface="Times New Roman" panose="02020603050405020304" pitchFamily="18" charset="0"/>
                        </a:rPr>
                        <a:t>Gníomhaíocht mhúscailte</a:t>
                      </a:r>
                      <a:endParaRPr lang="en-IE" sz="1400" dirty="0">
                        <a:effectLst/>
                        <a:latin typeface="+mn-lt"/>
                        <a:ea typeface="Calibri" panose="020F0502020204030204" pitchFamily="34" charset="0"/>
                        <a:cs typeface="Times New Roman" panose="02020603050405020304" pitchFamily="18" charset="0"/>
                      </a:endParaRPr>
                    </a:p>
                    <a:p>
                      <a:r>
                        <a:rPr lang="ga-IE" sz="1400" dirty="0">
                          <a:effectLst/>
                          <a:latin typeface="+mn-lt"/>
                          <a:ea typeface="Calibri" panose="020F0502020204030204" pitchFamily="34" charset="0"/>
                          <a:cs typeface="Times New Roman" panose="02020603050405020304" pitchFamily="18" charset="0"/>
                        </a:rPr>
                        <a:t>Íomhá</a:t>
                      </a:r>
                      <a:endParaRPr lang="en-IE" sz="1400" dirty="0"/>
                    </a:p>
                    <a:p>
                      <a:pPr>
                        <a:lnSpc>
                          <a:spcPct val="107000"/>
                        </a:lnSpc>
                        <a:spcAft>
                          <a:spcPts val="800"/>
                        </a:spcAft>
                      </a:pPr>
                      <a:r>
                        <a:rPr lang="ga-IE" sz="1400" dirty="0">
                          <a:effectLst/>
                          <a:latin typeface="+mn-lt"/>
                          <a:ea typeface="Calibri" panose="020F0502020204030204" pitchFamily="34" charset="0"/>
                          <a:cs typeface="Times New Roman" panose="02020603050405020304" pitchFamily="18" charset="0"/>
                        </a:rPr>
                        <a:t>Físeán</a:t>
                      </a:r>
                      <a:endParaRPr lang="en-IE" sz="1400" dirty="0">
                        <a:effectLst/>
                        <a:latin typeface="+mn-lt"/>
                        <a:ea typeface="Calibri" panose="020F0502020204030204" pitchFamily="34" charset="0"/>
                        <a:cs typeface="Times New Roman" panose="02020603050405020304" pitchFamily="18" charset="0"/>
                      </a:endParaRPr>
                    </a:p>
                  </a:txBody>
                  <a:tcPr/>
                </a:tc>
                <a:tc>
                  <a:txBody>
                    <a:bodyPr/>
                    <a:lstStyle/>
                    <a:p>
                      <a:r>
                        <a:rPr lang="en-IE" sz="1400" dirty="0"/>
                        <a:t>5-7</a:t>
                      </a:r>
                    </a:p>
                  </a:txBody>
                  <a:tcPr/>
                </a:tc>
                <a:extLst>
                  <a:ext uri="{0D108BD9-81ED-4DB2-BD59-A6C34878D82A}">
                    <a16:rowId xmlns:a16="http://schemas.microsoft.com/office/drawing/2014/main" val="842285599"/>
                  </a:ext>
                </a:extLst>
              </a:tr>
              <a:tr h="863167">
                <a:tc>
                  <a:txBody>
                    <a:bodyPr/>
                    <a:lstStyle/>
                    <a:p>
                      <a:r>
                        <a:rPr lang="en-IE"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400" dirty="0">
                          <a:effectLst/>
                          <a:latin typeface="+mn-lt"/>
                          <a:ea typeface="Calibri" panose="020F0502020204030204" pitchFamily="34" charset="0"/>
                          <a:cs typeface="Times New Roman" panose="02020603050405020304" pitchFamily="18" charset="0"/>
                        </a:rPr>
                        <a:t>Comhpháirtíocht ar son na Spriocanna</a:t>
                      </a:r>
                      <a:endParaRPr lang="en-IE" sz="1400" dirty="0">
                        <a:latin typeface="+mn-lt"/>
                      </a:endParaRPr>
                    </a:p>
                    <a:p>
                      <a:endParaRPr lang="en-I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solidFill>
                            <a:srgbClr val="000000"/>
                          </a:solidFill>
                          <a:latin typeface="+mn-lt"/>
                          <a:cs typeface="Calibri" panose="020F0502020204030204" pitchFamily="34" charset="0"/>
                        </a:rPr>
                        <a:t>Eolas ar na 17 Sprioc Dhomhanda</a:t>
                      </a:r>
                      <a:endParaRPr lang="en-IE" sz="1400" dirty="0">
                        <a:latin typeface="+mn-lt"/>
                        <a:cs typeface="Calibri" panose="020F0502020204030204" pitchFamily="34" charset="0"/>
                      </a:endParaRPr>
                    </a:p>
                    <a:p>
                      <a:r>
                        <a:rPr lang="en-IE" sz="1400" dirty="0" err="1">
                          <a:solidFill>
                            <a:srgbClr val="000000"/>
                          </a:solidFill>
                          <a:latin typeface="+mn-lt"/>
                          <a:cs typeface="Calibri" panose="020F0502020204030204" pitchFamily="34" charset="0"/>
                        </a:rPr>
                        <a:t>Eolas</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ar</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Chúnamh</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Éireann</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agus</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ar</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Sprioc</a:t>
                      </a:r>
                      <a:r>
                        <a:rPr lang="en-IE" sz="1400" dirty="0">
                          <a:solidFill>
                            <a:srgbClr val="000000"/>
                          </a:solidFill>
                          <a:latin typeface="+mn-lt"/>
                          <a:cs typeface="Calibri" panose="020F0502020204030204" pitchFamily="34" charset="0"/>
                        </a:rPr>
                        <a:t> 17:</a:t>
                      </a:r>
                      <a:endParaRPr lang="en-IE" sz="1400" dirty="0">
                        <a:latin typeface="+mn-lt"/>
                        <a:cs typeface="Calibri" panose="020F0502020204030204" pitchFamily="34" charset="0"/>
                      </a:endParaRPr>
                    </a:p>
                    <a:p>
                      <a:r>
                        <a:rPr lang="sv-SE" sz="1400" dirty="0">
                          <a:solidFill>
                            <a:srgbClr val="000000"/>
                          </a:solidFill>
                          <a:latin typeface="+mn-lt"/>
                          <a:cs typeface="Calibri" panose="020F0502020204030204" pitchFamily="34" charset="0"/>
                        </a:rPr>
                        <a:t>Comhpháirtíocht ar son na Spriocanna – fuinneog dhaite</a:t>
                      </a:r>
                      <a:r>
                        <a:rPr lang="sv-SE" sz="1400" dirty="0">
                          <a:solidFill>
                            <a:srgbClr val="C00000"/>
                          </a:solidFill>
                          <a:latin typeface="+mn-lt"/>
                          <a:cs typeface="Calibri" panose="020F0502020204030204" pitchFamily="34" charset="0"/>
                        </a:rPr>
                        <a:t>***</a:t>
                      </a:r>
                      <a:endParaRPr lang="sv-SE" sz="1100" dirty="0">
                        <a:solidFill>
                          <a:srgbClr val="C00000"/>
                        </a:solidFill>
                        <a:latin typeface="+mn-lt"/>
                        <a:cs typeface="Calibri" panose="020F0502020204030204" pitchFamily="34" charset="0"/>
                      </a:endParaRPr>
                    </a:p>
                  </a:txBody>
                  <a:tcPr/>
                </a:tc>
                <a:tc>
                  <a:txBody>
                    <a:bodyPr/>
                    <a:lstStyle/>
                    <a:p>
                      <a:r>
                        <a:rPr lang="en-IE" sz="1400" dirty="0"/>
                        <a:t>8-12</a:t>
                      </a:r>
                    </a:p>
                  </a:txBody>
                  <a:tcPr/>
                </a:tc>
                <a:extLst>
                  <a:ext uri="{0D108BD9-81ED-4DB2-BD59-A6C34878D82A}">
                    <a16:rowId xmlns:a16="http://schemas.microsoft.com/office/drawing/2014/main" val="3530411141"/>
                  </a:ext>
                </a:extLst>
              </a:tr>
              <a:tr h="611410">
                <a:tc>
                  <a:txBody>
                    <a:bodyPr/>
                    <a:lstStyle/>
                    <a:p>
                      <a:r>
                        <a:rPr lang="en-IE"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400" dirty="0">
                          <a:effectLst/>
                          <a:latin typeface="+mn-lt"/>
                          <a:ea typeface="Calibri" panose="020F0502020204030204" pitchFamily="34" charset="0"/>
                          <a:cs typeface="Times New Roman" panose="02020603050405020304" pitchFamily="18" charset="0"/>
                        </a:rPr>
                        <a:t>Gníomhaithe Spriocanna Domhanda</a:t>
                      </a:r>
                      <a:endParaRPr lang="en-IE" sz="1400" dirty="0">
                        <a:latin typeface="+mn-lt"/>
                      </a:endParaRPr>
                    </a:p>
                    <a:p>
                      <a:endParaRPr lang="en-IE" sz="1400" dirty="0"/>
                    </a:p>
                  </a:txBody>
                  <a:tcPr/>
                </a:tc>
                <a:tc>
                  <a:txBody>
                    <a:bodyPr/>
                    <a:lstStyle/>
                    <a:p>
                      <a:r>
                        <a:rPr lang="en-IE" sz="1400" dirty="0" err="1">
                          <a:solidFill>
                            <a:srgbClr val="000000"/>
                          </a:solidFill>
                          <a:latin typeface="+mn-lt"/>
                          <a:cs typeface="Calibri" panose="020F0502020204030204" pitchFamily="34" charset="0"/>
                        </a:rPr>
                        <a:t>Eolas</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agus</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smaointe</a:t>
                      </a:r>
                      <a:endParaRPr lang="en-IE" sz="1400" dirty="0">
                        <a:latin typeface="+mn-lt"/>
                        <a:cs typeface="Calibri" panose="020F0502020204030204" pitchFamily="34" charset="0"/>
                      </a:endParaRPr>
                    </a:p>
                    <a:p>
                      <a:r>
                        <a:rPr lang="en-IE" sz="1400" dirty="0" err="1">
                          <a:solidFill>
                            <a:srgbClr val="000000"/>
                          </a:solidFill>
                          <a:latin typeface="+mn-lt"/>
                          <a:cs typeface="Calibri" panose="020F0502020204030204" pitchFamily="34" charset="0"/>
                        </a:rPr>
                        <a:t>Machnamh</a:t>
                      </a:r>
                      <a:r>
                        <a:rPr lang="en-IE" sz="1400" dirty="0">
                          <a:solidFill>
                            <a:srgbClr val="000000"/>
                          </a:solidFill>
                          <a:latin typeface="+mn-lt"/>
                          <a:cs typeface="Calibri" panose="020F0502020204030204" pitchFamily="34" charset="0"/>
                        </a:rPr>
                        <a:t> </a:t>
                      </a:r>
                      <a:r>
                        <a:rPr lang="en-IE" sz="1400" dirty="0" err="1">
                          <a:solidFill>
                            <a:srgbClr val="000000"/>
                          </a:solidFill>
                          <a:latin typeface="+mn-lt"/>
                          <a:cs typeface="Calibri" panose="020F0502020204030204" pitchFamily="34" charset="0"/>
                        </a:rPr>
                        <a:t>ar</a:t>
                      </a:r>
                      <a:r>
                        <a:rPr lang="en-IE" sz="1400" dirty="0">
                          <a:solidFill>
                            <a:srgbClr val="000000"/>
                          </a:solidFill>
                          <a:latin typeface="+mn-lt"/>
                          <a:cs typeface="Calibri" panose="020F0502020204030204" pitchFamily="34" charset="0"/>
                        </a:rPr>
                        <a:t> an </a:t>
                      </a:r>
                      <a:r>
                        <a:rPr lang="en-IE" sz="1400" dirty="0" err="1">
                          <a:solidFill>
                            <a:srgbClr val="000000"/>
                          </a:solidFill>
                          <a:latin typeface="+mn-lt"/>
                          <a:cs typeface="Calibri" panose="020F0502020204030204" pitchFamily="34" charset="0"/>
                        </a:rPr>
                        <a:t>bhfoghlaim</a:t>
                      </a:r>
                      <a:endParaRPr lang="en-IE" sz="1400" dirty="0">
                        <a:latin typeface="+mn-lt"/>
                        <a:cs typeface="Calibri" panose="020F0502020204030204" pitchFamily="34" charset="0"/>
                      </a:endParaRPr>
                    </a:p>
                  </a:txBody>
                  <a:tcPr/>
                </a:tc>
                <a:tc>
                  <a:txBody>
                    <a:bodyPr/>
                    <a:lstStyle/>
                    <a:p>
                      <a:r>
                        <a:rPr lang="en-IE" sz="1400" dirty="0"/>
                        <a:t>12-14</a:t>
                      </a:r>
                    </a:p>
                  </a:txBody>
                  <a:tcPr/>
                </a:tc>
                <a:extLst>
                  <a:ext uri="{0D108BD9-81ED-4DB2-BD59-A6C34878D82A}">
                    <a16:rowId xmlns:a16="http://schemas.microsoft.com/office/drawing/2014/main" val="3296855756"/>
                  </a:ext>
                </a:extLst>
              </a:tr>
              <a:tr h="611410">
                <a:tc>
                  <a:txBody>
                    <a:bodyPr/>
                    <a:lstStyle/>
                    <a:p>
                      <a:endParaRPr lang="en-IE" sz="1400" dirty="0"/>
                    </a:p>
                  </a:txBody>
                  <a:tcPr/>
                </a:tc>
                <a:tc>
                  <a:txBody>
                    <a:bodyPr/>
                    <a:lstStyle/>
                    <a:p>
                      <a:pPr>
                        <a:lnSpc>
                          <a:spcPct val="107000"/>
                        </a:lnSpc>
                        <a:spcAft>
                          <a:spcPts val="800"/>
                        </a:spcAft>
                      </a:pPr>
                      <a:r>
                        <a:rPr lang="ga-IE" sz="1400" dirty="0">
                          <a:effectLst/>
                          <a:latin typeface="Calibri" panose="020F0502020204030204" pitchFamily="34" charset="0"/>
                          <a:ea typeface="Calibri" panose="020F0502020204030204" pitchFamily="34" charset="0"/>
                          <a:cs typeface="Times New Roman" panose="02020603050405020304" pitchFamily="18" charset="0"/>
                        </a:rPr>
                        <a:t>I </a:t>
                      </a:r>
                      <a:r>
                        <a:rPr lang="ga-IE" sz="1400" dirty="0">
                          <a:effectLst/>
                          <a:latin typeface="+mn-lt"/>
                          <a:ea typeface="Calibri" panose="020F0502020204030204" pitchFamily="34" charset="0"/>
                          <a:cs typeface="Times New Roman" panose="02020603050405020304" pitchFamily="18" charset="0"/>
                        </a:rPr>
                        <a:t>d’am féin…</a:t>
                      </a:r>
                      <a:endParaRPr lang="en-IE" sz="1400" dirty="0">
                        <a:effectLst/>
                        <a:latin typeface="+mn-lt"/>
                        <a:ea typeface="Calibri" panose="020F0502020204030204" pitchFamily="34" charset="0"/>
                        <a:cs typeface="Times New Roman" panose="02020603050405020304" pitchFamily="18" charset="0"/>
                      </a:endParaRPr>
                    </a:p>
                    <a:p>
                      <a:endParaRPr lang="en-IE" sz="1400" dirty="0"/>
                    </a:p>
                  </a:txBody>
                  <a:tcPr/>
                </a:tc>
                <a:tc>
                  <a:txBody>
                    <a:bodyPr/>
                    <a:lstStyle/>
                    <a:p>
                      <a:pPr>
                        <a:lnSpc>
                          <a:spcPct val="107000"/>
                        </a:lnSpc>
                        <a:spcAft>
                          <a:spcPts val="800"/>
                        </a:spcAft>
                      </a:pPr>
                      <a:r>
                        <a:rPr lang="ga-IE" sz="1400" dirty="0">
                          <a:effectLst/>
                          <a:latin typeface="+mn-lt"/>
                          <a:ea typeface="Calibri" panose="020F0502020204030204" pitchFamily="34" charset="0"/>
                          <a:cs typeface="Times New Roman" panose="02020603050405020304" pitchFamily="18" charset="0"/>
                        </a:rPr>
                        <a:t>Tráth na gCeist ar líne faoi na Spriocanna Domhanda do dhaltaí ina n‑am féin</a:t>
                      </a:r>
                      <a:endParaRPr lang="en-IE" sz="1400" dirty="0">
                        <a:effectLst/>
                        <a:latin typeface="+mn-lt"/>
                        <a:ea typeface="Calibri" panose="020F0502020204030204" pitchFamily="34" charset="0"/>
                        <a:cs typeface="Times New Roman" panose="02020603050405020304" pitchFamily="18" charset="0"/>
                      </a:endParaRPr>
                    </a:p>
                    <a:p>
                      <a:endParaRPr lang="en-IE" sz="1400" dirty="0"/>
                    </a:p>
                  </a:txBody>
                  <a:tcPr/>
                </a:tc>
                <a:tc>
                  <a:txBody>
                    <a:bodyPr/>
                    <a:lstStyle/>
                    <a:p>
                      <a:r>
                        <a:rPr lang="en-IE" sz="1400" dirty="0"/>
                        <a:t>15</a:t>
                      </a:r>
                    </a:p>
                  </a:txBody>
                  <a:tcPr/>
                </a:tc>
                <a:extLst>
                  <a:ext uri="{0D108BD9-81ED-4DB2-BD59-A6C34878D82A}">
                    <a16:rowId xmlns:a16="http://schemas.microsoft.com/office/drawing/2014/main" val="4282377598"/>
                  </a:ext>
                </a:extLst>
              </a:tr>
            </a:tbl>
          </a:graphicData>
        </a:graphic>
      </p:graphicFrame>
      <p:sp>
        <p:nvSpPr>
          <p:cNvPr id="3" name="TextBox 2">
            <a:extLst>
              <a:ext uri="{FF2B5EF4-FFF2-40B4-BE49-F238E27FC236}">
                <a16:creationId xmlns:a16="http://schemas.microsoft.com/office/drawing/2014/main" id="{CEEA815A-2F4F-426E-A231-4B38C6E87580}"/>
              </a:ext>
            </a:extLst>
          </p:cNvPr>
          <p:cNvSpPr txBox="1"/>
          <p:nvPr/>
        </p:nvSpPr>
        <p:spPr>
          <a:xfrm>
            <a:off x="5761927" y="5160475"/>
            <a:ext cx="6212361" cy="1384995"/>
          </a:xfrm>
          <a:prstGeom prst="rect">
            <a:avLst/>
          </a:prstGeom>
          <a:noFill/>
        </p:spPr>
        <p:txBody>
          <a:bodyPr wrap="square" rtlCol="0">
            <a:spAutoFit/>
          </a:bodyPr>
          <a:lstStyle/>
          <a:p>
            <a:r>
              <a:rPr lang="ga-IE" sz="1400" dirty="0">
                <a:solidFill>
                  <a:srgbClr val="B8028A"/>
                </a:solidFill>
                <a:effectLst/>
                <a:ea typeface="Calibri" panose="020F0502020204030204" pitchFamily="34" charset="0"/>
                <a:cs typeface="Times New Roman" panose="02020603050405020304" pitchFamily="18" charset="0"/>
              </a:rPr>
              <a:t>*** Tá an ghníomhaíocht Amharcealaíne seo ar an aon ghníomhaíocht amháin inar gá ábhair a ullmhú – priontáil aon bhileog oibre amháin (Sleamhnán 11) do gach dalta sa rang, bíodh do dhóthain crián agat do gach duine, mar aon le hola phlandúil chun go mbeidh an fhuinneog dhaite tréshoilseach</a:t>
            </a:r>
            <a:endParaRPr lang="en-IE" sz="1400" dirty="0">
              <a:solidFill>
                <a:srgbClr val="B8028A"/>
              </a:solidFill>
            </a:endParaRPr>
          </a:p>
          <a:p>
            <a:endParaRPr lang="en-IE" sz="1400" dirty="0">
              <a:solidFill>
                <a:schemeClr val="accent1"/>
              </a:solidFill>
            </a:endParaRPr>
          </a:p>
        </p:txBody>
      </p:sp>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r>
              <a:rPr lang="ga-IE" sz="4400" dirty="0">
                <a:effectLst/>
                <a:latin typeface="+mj-lt"/>
                <a:ea typeface="Calibri" panose="020F0502020204030204" pitchFamily="34" charset="0"/>
                <a:cs typeface="Times New Roman" panose="02020603050405020304" pitchFamily="18" charset="0"/>
              </a:rPr>
              <a:t>Ábhar an cheachta</a:t>
            </a:r>
            <a:endParaRPr lang="en-US" dirty="0"/>
          </a:p>
        </p:txBody>
      </p:sp>
    </p:spTree>
    <p:extLst>
      <p:ext uri="{BB962C8B-B14F-4D97-AF65-F5344CB8AC3E}">
        <p14:creationId xmlns:p14="http://schemas.microsoft.com/office/powerpoint/2010/main" val="23980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94B4B-BA68-481E-B8D4-6647A8C8704E}"/>
              </a:ext>
            </a:extLst>
          </p:cNvPr>
          <p:cNvSpPr txBox="1"/>
          <p:nvPr/>
        </p:nvSpPr>
        <p:spPr>
          <a:xfrm>
            <a:off x="877153" y="2323967"/>
            <a:ext cx="2527438" cy="1287981"/>
          </a:xfrm>
          <a:prstGeom prst="rect">
            <a:avLst/>
          </a:prstGeom>
          <a:solidFill>
            <a:schemeClr val="accent5">
              <a:lumMod val="20000"/>
              <a:lumOff val="80000"/>
            </a:schemeClr>
          </a:solidFill>
          <a:ln w="28575">
            <a:solidFill>
              <a:schemeClr val="accent5">
                <a:lumMod val="75000"/>
              </a:schemeClr>
            </a:solidFill>
          </a:ln>
        </p:spPr>
        <p:txBody>
          <a:bodyPr wrap="square" rtlCol="0" anchor="ctr">
            <a:spAutoFit/>
          </a:bodyPr>
          <a:lstStyle/>
          <a:p>
            <a:pPr algn="ctr">
              <a:lnSpc>
                <a:spcPct val="150000"/>
              </a:lnSpc>
            </a:pPr>
            <a:r>
              <a:rPr lang="ga-IE" dirty="0"/>
              <a:t>Iniúchadh a dhéanamh ar a bhfuil i gceist le ‘baile’</a:t>
            </a:r>
            <a:endParaRPr lang="en-IE" sz="2000" dirty="0"/>
          </a:p>
        </p:txBody>
      </p:sp>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1715" y="563176"/>
            <a:ext cx="11648570" cy="949324"/>
          </a:xfrm>
        </p:spPr>
        <p:txBody>
          <a:bodyPr anchor="t">
            <a:normAutofit fontScale="90000"/>
          </a:bodyPr>
          <a:lstStyle/>
          <a:p>
            <a:r>
              <a:rPr lang="ga-IE" sz="6000" dirty="0">
                <a:effectLst/>
                <a:latin typeface="+mj-lt"/>
                <a:ea typeface="Calibri" panose="020F0502020204030204" pitchFamily="34" charset="0"/>
                <a:cs typeface="Times New Roman" panose="02020603050405020304" pitchFamily="18" charset="0"/>
              </a:rPr>
              <a:t>Táimid ag foghlaim chun na rudaí seo a leanas a dhéanamh…</a:t>
            </a:r>
            <a:endParaRPr lang="en-US" dirty="0">
              <a:latin typeface="+mj-lt"/>
            </a:endParaRPr>
          </a:p>
        </p:txBody>
      </p:sp>
      <p:sp>
        <p:nvSpPr>
          <p:cNvPr id="4" name="TextBox 3">
            <a:extLst>
              <a:ext uri="{FF2B5EF4-FFF2-40B4-BE49-F238E27FC236}">
                <a16:creationId xmlns:a16="http://schemas.microsoft.com/office/drawing/2014/main" id="{522A0745-35EA-1D4E-A2F7-04F66B8F3BE6}"/>
              </a:ext>
            </a:extLst>
          </p:cNvPr>
          <p:cNvSpPr txBox="1"/>
          <p:nvPr/>
        </p:nvSpPr>
        <p:spPr>
          <a:xfrm>
            <a:off x="3780177" y="2323969"/>
            <a:ext cx="3911844" cy="1287981"/>
          </a:xfrm>
          <a:prstGeom prst="rect">
            <a:avLst/>
          </a:prstGeom>
          <a:solidFill>
            <a:schemeClr val="accent4">
              <a:lumMod val="20000"/>
              <a:lumOff val="80000"/>
            </a:schemeClr>
          </a:solidFill>
          <a:ln w="28575">
            <a:solidFill>
              <a:schemeClr val="accent4">
                <a:lumMod val="75000"/>
              </a:schemeClr>
            </a:solidFill>
          </a:ln>
        </p:spPr>
        <p:txBody>
          <a:bodyPr wrap="square" rtlCol="0" anchor="ctr">
            <a:spAutoFit/>
          </a:bodyPr>
          <a:lstStyle/>
          <a:p>
            <a:pPr algn="ctr">
              <a:lnSpc>
                <a:spcPct val="150000"/>
              </a:lnSpc>
            </a:pPr>
            <a:r>
              <a:rPr lang="en-IE" dirty="0" err="1"/>
              <a:t>Ceisteanna</a:t>
            </a:r>
            <a:r>
              <a:rPr lang="en-IE" dirty="0"/>
              <a:t> a chur </a:t>
            </a:r>
            <a:r>
              <a:rPr lang="en-IE" dirty="0" err="1"/>
              <a:t>maidir</a:t>
            </a:r>
            <a:r>
              <a:rPr lang="en-IE" dirty="0"/>
              <a:t> le </a:t>
            </a:r>
            <a:r>
              <a:rPr lang="en-IE" dirty="0" err="1"/>
              <a:t>Spriocanna</a:t>
            </a:r>
            <a:r>
              <a:rPr lang="en-IE" dirty="0"/>
              <a:t> </a:t>
            </a:r>
            <a:r>
              <a:rPr lang="en-IE" dirty="0" err="1"/>
              <a:t>Domhanda</a:t>
            </a:r>
            <a:r>
              <a:rPr lang="en-IE" dirty="0"/>
              <a:t> um </a:t>
            </a:r>
            <a:r>
              <a:rPr lang="en-IE" dirty="0" err="1"/>
              <a:t>Fhorbairt</a:t>
            </a:r>
            <a:r>
              <a:rPr lang="en-IE" dirty="0"/>
              <a:t> </a:t>
            </a:r>
            <a:r>
              <a:rPr lang="en-IE" dirty="0" err="1"/>
              <a:t>Inbhuanaithe</a:t>
            </a:r>
            <a:r>
              <a:rPr lang="en-IE" dirty="0"/>
              <a:t> </a:t>
            </a:r>
            <a:r>
              <a:rPr lang="en-IE" dirty="0" err="1"/>
              <a:t>na</a:t>
            </a:r>
            <a:r>
              <a:rPr lang="en-IE" dirty="0"/>
              <a:t> </a:t>
            </a:r>
            <a:r>
              <a:rPr lang="en-IE" dirty="0" err="1"/>
              <a:t>Náisiún</a:t>
            </a:r>
            <a:r>
              <a:rPr lang="en-IE" dirty="0"/>
              <a:t> </a:t>
            </a:r>
            <a:r>
              <a:rPr lang="en-IE" dirty="0" err="1"/>
              <a:t>Aontaithe</a:t>
            </a:r>
            <a:endParaRPr lang="en-IE" sz="2000" dirty="0"/>
          </a:p>
        </p:txBody>
      </p:sp>
      <p:sp>
        <p:nvSpPr>
          <p:cNvPr id="5" name="TextBox 4">
            <a:extLst>
              <a:ext uri="{FF2B5EF4-FFF2-40B4-BE49-F238E27FC236}">
                <a16:creationId xmlns:a16="http://schemas.microsoft.com/office/drawing/2014/main" id="{273E0D47-3496-E94B-91C5-DA997B20F2D0}"/>
              </a:ext>
            </a:extLst>
          </p:cNvPr>
          <p:cNvSpPr txBox="1"/>
          <p:nvPr/>
        </p:nvSpPr>
        <p:spPr>
          <a:xfrm>
            <a:off x="8116774" y="2323968"/>
            <a:ext cx="3411711" cy="1287981"/>
          </a:xfrm>
          <a:prstGeom prst="rect">
            <a:avLst/>
          </a:prstGeom>
          <a:solidFill>
            <a:schemeClr val="tx2">
              <a:lumMod val="10000"/>
              <a:lumOff val="90000"/>
            </a:schemeClr>
          </a:solidFill>
          <a:ln w="28575">
            <a:solidFill>
              <a:schemeClr val="accent3">
                <a:lumMod val="75000"/>
              </a:schemeClr>
            </a:solidFill>
          </a:ln>
        </p:spPr>
        <p:txBody>
          <a:bodyPr wrap="square" rtlCol="0" anchor="ctr">
            <a:spAutoFit/>
          </a:bodyPr>
          <a:lstStyle/>
          <a:p>
            <a:pPr algn="ctr">
              <a:lnSpc>
                <a:spcPct val="150000"/>
              </a:lnSpc>
            </a:pPr>
            <a:r>
              <a:rPr lang="ga-IE" dirty="0"/>
              <a:t>Saothar ealaíne bunaidh a dhéanamh bunaithe ar théama na ‘COMHPHÁIRTÍOCHTA’</a:t>
            </a:r>
            <a:endParaRPr lang="en-IE" sz="2000" dirty="0"/>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901" y="3894788"/>
            <a:ext cx="2620384" cy="3308565"/>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99648" y="4681343"/>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3368" y="3429000"/>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7904" y="5868402"/>
            <a:ext cx="507958" cy="566161"/>
          </a:xfrm>
          <a:prstGeom prst="rect">
            <a:avLst/>
          </a:prstGeom>
        </p:spPr>
      </p:pic>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able, cake, sitting, food&#10;&#10;Description automatically generated">
            <a:extLst>
              <a:ext uri="{FF2B5EF4-FFF2-40B4-BE49-F238E27FC236}">
                <a16:creationId xmlns:a16="http://schemas.microsoft.com/office/drawing/2014/main" id="{0FE6258D-620F-6C46-9238-F088B16E5E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5681" y="1138110"/>
            <a:ext cx="5463348" cy="4382261"/>
          </a:xfrm>
        </p:spPr>
      </p:pic>
      <p:sp>
        <p:nvSpPr>
          <p:cNvPr id="8" name="Title 5">
            <a:extLst>
              <a:ext uri="{FF2B5EF4-FFF2-40B4-BE49-F238E27FC236}">
                <a16:creationId xmlns:a16="http://schemas.microsoft.com/office/drawing/2014/main" id="{53A587BF-4CC9-6846-A97C-E83533948A6D}"/>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1 </a:t>
            </a:r>
            <a:endParaRPr lang="en-US" sz="4400" dirty="0">
              <a:latin typeface="+mj-lt"/>
            </a:endParaRPr>
          </a:p>
        </p:txBody>
      </p:sp>
      <p:sp>
        <p:nvSpPr>
          <p:cNvPr id="9" name="TextBox 8">
            <a:extLst>
              <a:ext uri="{FF2B5EF4-FFF2-40B4-BE49-F238E27FC236}">
                <a16:creationId xmlns:a16="http://schemas.microsoft.com/office/drawing/2014/main" id="{65107851-B7FB-5E43-BF97-E95B5E941508}"/>
              </a:ext>
            </a:extLst>
          </p:cNvPr>
          <p:cNvSpPr txBox="1"/>
          <p:nvPr/>
        </p:nvSpPr>
        <p:spPr>
          <a:xfrm>
            <a:off x="232410" y="6433579"/>
            <a:ext cx="6095474" cy="369332"/>
          </a:xfrm>
          <a:prstGeom prst="rect">
            <a:avLst/>
          </a:prstGeom>
          <a:noFill/>
        </p:spPr>
        <p:txBody>
          <a:bodyPr wrap="square" rtlCol="0">
            <a:spAutoFit/>
          </a:bodyPr>
          <a:lstStyle/>
          <a:p>
            <a:r>
              <a:rPr lang="ga-IE" sz="1800" dirty="0">
                <a:effectLst/>
                <a:latin typeface="+mj-lt"/>
                <a:ea typeface="Calibri" panose="020F0502020204030204" pitchFamily="34" charset="0"/>
                <a:cs typeface="Times New Roman" panose="02020603050405020304" pitchFamily="18" charset="0"/>
              </a:rPr>
              <a:t>Sleamhnán 1 de 3 BAILE: GNÍOMHAÍOCHT MHÚSCAILTE</a:t>
            </a:r>
            <a:endParaRPr lang="en-IE" sz="1100" dirty="0">
              <a:solidFill>
                <a:schemeClr val="tx2"/>
              </a:solidFill>
              <a:latin typeface="+mj-lt"/>
            </a:endParaRPr>
          </a:p>
        </p:txBody>
      </p:sp>
    </p:spTree>
    <p:extLst>
      <p:ext uri="{BB962C8B-B14F-4D97-AF65-F5344CB8AC3E}">
        <p14:creationId xmlns:p14="http://schemas.microsoft.com/office/powerpoint/2010/main" val="17578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3B722-6FF2-4712-AC9B-A53CBAE1A9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050" name="Picture 2" descr="Human Exploration: From Earth to Space Quiz | Britannica">
            <a:extLst>
              <a:ext uri="{FF2B5EF4-FFF2-40B4-BE49-F238E27FC236}">
                <a16:creationId xmlns:a16="http://schemas.microsoft.com/office/drawing/2014/main" id="{DB33A203-9FB8-4269-9769-7ABF10852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4313"/>
            <a:ext cx="8572500" cy="642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 blue&#10;&#10;Description automatically generated">
            <a:extLst>
              <a:ext uri="{FF2B5EF4-FFF2-40B4-BE49-F238E27FC236}">
                <a16:creationId xmlns:a16="http://schemas.microsoft.com/office/drawing/2014/main" id="{A1CED05A-5A54-3240-8AF6-7F36938530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82250" y="315813"/>
            <a:ext cx="1585906" cy="544830"/>
          </a:xfrm>
          <a:prstGeom prst="rect">
            <a:avLst/>
          </a:prstGeom>
        </p:spPr>
      </p:pic>
      <p:sp>
        <p:nvSpPr>
          <p:cNvPr id="6" name="Title 5">
            <a:extLst>
              <a:ext uri="{FF2B5EF4-FFF2-40B4-BE49-F238E27FC236}">
                <a16:creationId xmlns:a16="http://schemas.microsoft.com/office/drawing/2014/main" id="{A1009B68-1408-364E-8CCD-90F4BD8D4A47}"/>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1 </a:t>
            </a:r>
            <a:endParaRPr lang="en-US" sz="4400" dirty="0">
              <a:latin typeface="+mj-lt"/>
            </a:endParaRPr>
          </a:p>
          <a:p>
            <a:endParaRPr lang="en-US" sz="4400" dirty="0"/>
          </a:p>
        </p:txBody>
      </p:sp>
      <p:sp>
        <p:nvSpPr>
          <p:cNvPr id="7" name="TextBox 6">
            <a:extLst>
              <a:ext uri="{FF2B5EF4-FFF2-40B4-BE49-F238E27FC236}">
                <a16:creationId xmlns:a16="http://schemas.microsoft.com/office/drawing/2014/main" id="{FDD71050-2036-CE4C-8F54-089BDF81C927}"/>
              </a:ext>
            </a:extLst>
          </p:cNvPr>
          <p:cNvSpPr txBox="1"/>
          <p:nvPr/>
        </p:nvSpPr>
        <p:spPr>
          <a:xfrm>
            <a:off x="351651" y="6295080"/>
            <a:ext cx="4259259" cy="369332"/>
          </a:xfrm>
          <a:prstGeom prst="rect">
            <a:avLst/>
          </a:prstGeom>
          <a:noFill/>
        </p:spPr>
        <p:txBody>
          <a:bodyPr wrap="square" rtlCol="0">
            <a:spAutoFit/>
          </a:bodyPr>
          <a:lstStyle/>
          <a:p>
            <a:r>
              <a:rPr lang="ga-IE" sz="1800" dirty="0">
                <a:solidFill>
                  <a:srgbClr val="B8028A"/>
                </a:solidFill>
                <a:effectLst/>
                <a:latin typeface="+mj-lt"/>
                <a:ea typeface="Calibri" panose="020F0502020204030204" pitchFamily="34" charset="0"/>
                <a:cs typeface="Times New Roman" panose="02020603050405020304" pitchFamily="18" charset="0"/>
              </a:rPr>
              <a:t>Sleamhnán 2 de 3 BAILE: ÍOMHÁ</a:t>
            </a:r>
            <a:endParaRPr lang="en-IE" sz="1100" dirty="0">
              <a:solidFill>
                <a:srgbClr val="B8028A"/>
              </a:solidFill>
              <a:latin typeface="+mj-lt"/>
            </a:endParaRPr>
          </a:p>
        </p:txBody>
      </p:sp>
    </p:spTree>
    <p:extLst>
      <p:ext uri="{BB962C8B-B14F-4D97-AF65-F5344CB8AC3E}">
        <p14:creationId xmlns:p14="http://schemas.microsoft.com/office/powerpoint/2010/main" val="94017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E08BED-EF99-1C45-8041-9E189B0A4F84}"/>
              </a:ext>
            </a:extLst>
          </p:cNvPr>
          <p:cNvSpPr>
            <a:spLocks noGrp="1"/>
          </p:cNvSpPr>
          <p:nvPr>
            <p:ph type="body" idx="1"/>
          </p:nvPr>
        </p:nvSpPr>
        <p:spPr>
          <a:xfrm>
            <a:off x="293881" y="1857728"/>
            <a:ext cx="3993809" cy="1643237"/>
          </a:xfrm>
          <a:solidFill>
            <a:schemeClr val="accent4">
              <a:lumMod val="20000"/>
              <a:lumOff val="80000"/>
            </a:schemeClr>
          </a:solidFill>
          <a:ln w="28575">
            <a:solidFill>
              <a:schemeClr val="accent4">
                <a:lumMod val="75000"/>
              </a:schemeClr>
            </a:solidFill>
          </a:ln>
        </p:spPr>
        <p:txBody>
          <a:bodyPr anchor="ctr">
            <a:normAutofit/>
          </a:bodyPr>
          <a:lstStyle/>
          <a:p>
            <a:pPr algn="ctr" rtl="0">
              <a:lnSpc>
                <a:spcPct val="100000"/>
              </a:lnSpc>
            </a:pPr>
            <a:r>
              <a:rPr lang="x-none" sz="1400" b="1" i="1" u="none" baseline="0">
                <a:solidFill>
                  <a:schemeClr val="accent2">
                    <a:lumMod val="50000"/>
                  </a:schemeClr>
                </a:solidFill>
              </a:rPr>
              <a:t>“Tá aon bhaile amháin againn ar fad – 7 billiún duine – agus más maith linn na fadhbanna ann a réiteach, is gá tarraingt le chéile chun é sin a dhéanamh.</a:t>
            </a:r>
          </a:p>
          <a:p>
            <a:pPr algn="ctr" rtl="0">
              <a:lnSpc>
                <a:spcPct val="100000"/>
              </a:lnSpc>
            </a:pPr>
            <a:r>
              <a:rPr lang="x-none" sz="1400" b="1" i="1" u="none" baseline="0">
                <a:solidFill>
                  <a:schemeClr val="accent2">
                    <a:lumMod val="50000"/>
                  </a:schemeClr>
                </a:solidFill>
              </a:rPr>
              <a:t>Tá plean ann anois. Plean don bhaile.”</a:t>
            </a:r>
          </a:p>
        </p:txBody>
      </p:sp>
      <p:sp>
        <p:nvSpPr>
          <p:cNvPr id="8" name="Text Placeholder 6">
            <a:extLst>
              <a:ext uri="{FF2B5EF4-FFF2-40B4-BE49-F238E27FC236}">
                <a16:creationId xmlns:a16="http://schemas.microsoft.com/office/drawing/2014/main" id="{6933A6AA-BB59-9448-893D-FD5D37BBE71D}"/>
              </a:ext>
            </a:extLst>
          </p:cNvPr>
          <p:cNvSpPr txBox="1">
            <a:spLocks/>
          </p:cNvSpPr>
          <p:nvPr/>
        </p:nvSpPr>
        <p:spPr>
          <a:xfrm>
            <a:off x="1590595" y="4116472"/>
            <a:ext cx="2973721" cy="13447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Font typeface="+mj-lt"/>
              <a:buNone/>
              <a:defRPr sz="2400" b="1" kern="1200">
                <a:solidFill>
                  <a:schemeClr val="tx1">
                    <a:tint val="75000"/>
                  </a:schemeClr>
                </a:solidFill>
                <a:latin typeface="+mj-lt"/>
                <a:ea typeface="+mn-ea"/>
                <a:cs typeface="+mn-cs"/>
              </a:defRPr>
            </a:lvl1pPr>
            <a:lvl2pPr marL="457200" indent="0" algn="l" defTabSz="914400" rtl="0" eaLnBrk="1" latinLnBrk="0" hangingPunct="1">
              <a:lnSpc>
                <a:spcPct val="90000"/>
              </a:lnSpc>
              <a:spcBef>
                <a:spcPts val="500"/>
              </a:spcBef>
              <a:buClr>
                <a:schemeClr val="accent3"/>
              </a:buClr>
              <a:buSzPct val="90000"/>
              <a:buFont typeface="Wingdings"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9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70289"/>
              </a:buClr>
              <a:buSzTx/>
              <a:buFont typeface="+mj-lt"/>
              <a:buNone/>
              <a:tabLst/>
              <a:defRPr/>
            </a:pPr>
            <a:r>
              <a:rPr kumimoji="0" lang="x-none" sz="1400" b="1" i="0" u="none" strike="noStrike" kern="1200" cap="none" spc="0" normalizeH="0" baseline="0" noProof="0">
                <a:ln>
                  <a:noFill/>
                </a:ln>
                <a:solidFill>
                  <a:srgbClr val="000000">
                    <a:tint val="75000"/>
                  </a:srgbClr>
                </a:solidFill>
                <a:effectLst/>
                <a:uLnTx/>
                <a:uFillTx/>
                <a:latin typeface="Trebuchet MS" panose="020B0603020202020204"/>
                <a:ea typeface="+mn-ea"/>
                <a:cs typeface="+mn-cs"/>
              </a:rPr>
              <a:t>Céard atá i gceist ag an scéalaí nuair a deir sí:</a:t>
            </a:r>
            <a:r>
              <a:rPr kumimoji="0" lang="x-none" sz="1400" b="1" i="1" u="none" strike="noStrike" kern="1200" cap="none" spc="0" normalizeH="0" baseline="0" noProof="0">
                <a:ln>
                  <a:noFill/>
                </a:ln>
                <a:solidFill>
                  <a:srgbClr val="000000">
                    <a:tint val="75000"/>
                  </a:srgbClr>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
                <a:srgbClr val="B70289"/>
              </a:buClr>
              <a:buSzTx/>
              <a:buFont typeface="+mj-lt"/>
              <a:buNone/>
              <a:tabLst/>
              <a:defRPr/>
            </a:pPr>
            <a:r>
              <a:rPr kumimoji="0" lang="x-none" sz="1400" b="1" i="1" u="none" strike="noStrike" kern="1200" cap="none" spc="0" normalizeH="0" baseline="0" noProof="0">
                <a:ln>
                  <a:noFill/>
                </a:ln>
                <a:solidFill>
                  <a:srgbClr val="000000">
                    <a:tint val="75000"/>
                  </a:srgbClr>
                </a:solidFill>
                <a:effectLst/>
                <a:uLnTx/>
                <a:uFillTx/>
                <a:latin typeface="Trebuchet MS" panose="020B0603020202020204"/>
                <a:ea typeface="+mn-ea"/>
                <a:cs typeface="+mn-cs"/>
              </a:rPr>
              <a:t>“Plean don bhaile”</a:t>
            </a:r>
          </a:p>
        </p:txBody>
      </p:sp>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4400" b="0" i="0" u="none" strike="noStrike" kern="1200" cap="none" spc="0" normalizeH="0" baseline="0" noProof="0" dirty="0">
                <a:ln>
                  <a:noFill/>
                </a:ln>
                <a:solidFill>
                  <a:srgbClr val="B8028A"/>
                </a:solidFill>
                <a:effectLst/>
                <a:uLnTx/>
                <a:uFillTx/>
                <a:latin typeface="Trebuchet MS" panose="020B0603020202020204"/>
                <a:ea typeface="Calibri" panose="020F0502020204030204" pitchFamily="34" charset="0"/>
                <a:cs typeface="Times New Roman" panose="02020603050405020304" pitchFamily="18" charset="0"/>
              </a:rPr>
              <a:t>Gníomhaíocht 1</a:t>
            </a:r>
            <a:endParaRPr kumimoji="0" lang="en-US" sz="4400" b="0" i="0" u="none" strike="noStrike" kern="1200" cap="none" spc="0" normalizeH="0" baseline="0" noProof="0" dirty="0">
              <a:ln>
                <a:noFill/>
              </a:ln>
              <a:solidFill>
                <a:srgbClr val="B8028A"/>
              </a:solidFill>
              <a:effectLst/>
              <a:uLnTx/>
              <a:uFillTx/>
              <a:latin typeface="Trebuchet MS" panose="020B060302020202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5F6B07A9-2CC3-864D-9E27-A45DAEC1C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0" y="4009550"/>
            <a:ext cx="1739927" cy="2457524"/>
          </a:xfrm>
          <a:prstGeom prst="rect">
            <a:avLst/>
          </a:prstGeom>
        </p:spPr>
      </p:pic>
      <p:pic>
        <p:nvPicPr>
          <p:cNvPr id="3" name="Online Media 2">
            <a:hlinkClick r:id="" action="ppaction://media"/>
            <a:extLst>
              <a:ext uri="{FF2B5EF4-FFF2-40B4-BE49-F238E27FC236}">
                <a16:creationId xmlns:a16="http://schemas.microsoft.com/office/drawing/2014/main" id="{E300867E-3BC5-4205-9659-C14F501DCBC1}"/>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p:blipFill>
        <p:spPr>
          <a:xfrm>
            <a:off x="4893069" y="1172015"/>
            <a:ext cx="6765531" cy="3815294"/>
          </a:xfrm>
          <a:prstGeom prst="rect">
            <a:avLst/>
          </a:prstGeom>
        </p:spPr>
      </p:pic>
      <p:sp>
        <p:nvSpPr>
          <p:cNvPr id="4" name="TextBox 3">
            <a:extLst>
              <a:ext uri="{FF2B5EF4-FFF2-40B4-BE49-F238E27FC236}">
                <a16:creationId xmlns:a16="http://schemas.microsoft.com/office/drawing/2014/main" id="{D4F255C0-76E3-4AE9-89E8-5B9184B5DD7B}"/>
              </a:ext>
            </a:extLst>
          </p:cNvPr>
          <p:cNvSpPr txBox="1"/>
          <p:nvPr/>
        </p:nvSpPr>
        <p:spPr>
          <a:xfrm>
            <a:off x="4864100" y="5238312"/>
            <a:ext cx="690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a:ln>
                  <a:noFill/>
                </a:ln>
                <a:solidFill>
                  <a:srgbClr val="000000"/>
                </a:solidFill>
                <a:effectLst/>
                <a:uLnTx/>
                <a:uFillTx/>
                <a:latin typeface="Trebuchet MS" panose="020B0603020202020204"/>
                <a:ea typeface="+mn-ea"/>
                <a:cs typeface="+mn-cs"/>
                <a:hlinkClick r:id="rId6"/>
              </a:rPr>
              <a:t>https://www.youtube.com/watch?v=SqP2Tmpb6D0</a:t>
            </a:r>
            <a:r>
              <a:rPr kumimoji="0" lang="x-none" sz="1800" b="0" i="0" u="none" strike="noStrike" kern="1200" cap="none" spc="0" normalizeH="0" baseline="0" noProof="0">
                <a:ln>
                  <a:noFill/>
                </a:ln>
                <a:solidFill>
                  <a:srgbClr val="000000"/>
                </a:solidFill>
                <a:effectLst/>
                <a:uLnTx/>
                <a:uFillTx/>
                <a:latin typeface="Trebuchet MS" panose="020B0603020202020204"/>
                <a:ea typeface="+mn-ea"/>
                <a:cs typeface="+mn-cs"/>
              </a:rPr>
              <a:t> </a:t>
            </a:r>
          </a:p>
        </p:txBody>
      </p:sp>
      <p:sp>
        <p:nvSpPr>
          <p:cNvPr id="11" name="TextBox 10">
            <a:extLst>
              <a:ext uri="{FF2B5EF4-FFF2-40B4-BE49-F238E27FC236}">
                <a16:creationId xmlns:a16="http://schemas.microsoft.com/office/drawing/2014/main" id="{171E9C58-027C-4857-9155-6144ED5DE541}"/>
              </a:ext>
            </a:extLst>
          </p:cNvPr>
          <p:cNvSpPr txBox="1"/>
          <p:nvPr/>
        </p:nvSpPr>
        <p:spPr>
          <a:xfrm>
            <a:off x="305491" y="6453338"/>
            <a:ext cx="5649180" cy="815608"/>
          </a:xfrm>
          <a:prstGeom prst="rect">
            <a:avLst/>
          </a:prstGeom>
          <a:noFill/>
        </p:spPr>
        <p:txBody>
          <a:bodyPr wrap="square" rtlCol="0">
            <a:spAutoFit/>
          </a:bodyPr>
          <a:lstStyle/>
          <a:p>
            <a:r>
              <a:rPr lang="ga-IE" dirty="0">
                <a:effectLst/>
                <a:latin typeface="+mj-lt"/>
                <a:ea typeface="Calibri" panose="020F0502020204030204" pitchFamily="34" charset="0"/>
                <a:cs typeface="Times New Roman" panose="02020603050405020304" pitchFamily="18" charset="0"/>
              </a:rPr>
              <a:t>Sleamhnán 2 de 3 BAILE:F</a:t>
            </a:r>
            <a:r>
              <a:rPr lang="en-IE" dirty="0">
                <a:latin typeface="+mj-lt"/>
                <a:ea typeface="Calibri" panose="020F0502020204030204" pitchFamily="34" charset="0"/>
                <a:cs typeface="Times New Roman" panose="02020603050405020304" pitchFamily="18" charset="0"/>
              </a:rPr>
              <a:t>ÍSEÁN</a:t>
            </a:r>
            <a:endParaRPr lang="en-IE" dirty="0">
              <a:effectLst/>
              <a:latin typeface="+mj-lt"/>
              <a:ea typeface="Calibri" panose="020F0502020204030204" pitchFamily="34" charset="0"/>
              <a:cs typeface="Times New Roman" panose="02020603050405020304" pitchFamily="18" charset="0"/>
            </a:endParaRPr>
          </a:p>
          <a:p>
            <a:r>
              <a:rPr lang="ga-IE" dirty="0">
                <a:solidFill>
                  <a:srgbClr val="B8028A"/>
                </a:solidFill>
                <a:effectLst/>
                <a:latin typeface="+mj-lt"/>
                <a:ea typeface="Calibri" panose="020F0502020204030204" pitchFamily="34" charset="0"/>
                <a:cs typeface="Times New Roman" panose="02020603050405020304" pitchFamily="18" charset="0"/>
              </a:rPr>
              <a:t> </a:t>
            </a:r>
            <a:endParaRPr lang="en-IE" dirty="0">
              <a:solidFill>
                <a:srgbClr val="B8028A"/>
              </a:solidFill>
              <a:latin typeface="+mj-lt"/>
            </a:endParaRPr>
          </a:p>
          <a:p>
            <a:endParaRPr lang="en-IE" sz="1100" dirty="0">
              <a:solidFill>
                <a:schemeClr val="tx2"/>
              </a:solidFill>
            </a:endParaRPr>
          </a:p>
        </p:txBody>
      </p:sp>
    </p:spTree>
    <p:extLst>
      <p:ext uri="{BB962C8B-B14F-4D97-AF65-F5344CB8AC3E}">
        <p14:creationId xmlns:p14="http://schemas.microsoft.com/office/powerpoint/2010/main" val="10846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uiExpand="1"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B9490-5AB6-474C-9901-E012B1890F3B}"/>
              </a:ext>
            </a:extLst>
          </p:cNvPr>
          <p:cNvSpPr>
            <a:spLocks noGrp="1"/>
          </p:cNvSpPr>
          <p:nvPr>
            <p:ph idx="1"/>
          </p:nvPr>
        </p:nvSpPr>
        <p:spPr>
          <a:xfrm>
            <a:off x="6669741" y="1292822"/>
            <a:ext cx="5294339" cy="3947689"/>
          </a:xfrm>
        </p:spPr>
        <p:txBody>
          <a:bodyPr>
            <a:noAutofit/>
          </a:bodyPr>
          <a:lstStyle/>
          <a:p>
            <a:pPr>
              <a:spcBef>
                <a:spcPts val="0"/>
              </a:spcBef>
              <a:buClr>
                <a:srgbClr val="B31AAC"/>
              </a:buClr>
              <a:defRPr/>
            </a:pPr>
            <a:r>
              <a:rPr lang="ga-IE" sz="1600" dirty="0">
                <a:solidFill>
                  <a:srgbClr val="000000"/>
                </a:solidFill>
                <a:latin typeface="+mn-lt"/>
                <a:ea typeface="Times New Roman" panose="02020603050405020304" pitchFamily="18" charset="0"/>
                <a:cs typeface="Arial" panose="020B0604020202020204" pitchFamily="34" charset="0"/>
              </a:rPr>
              <a:t>In 2015, gheall na 193 tír sna Náisiúin Aontaithe (Éire ina measc) go n‑oibreoidís </a:t>
            </a:r>
            <a:r>
              <a:rPr lang="ga-IE" sz="1600" dirty="0">
                <a:solidFill>
                  <a:srgbClr val="ED7D31"/>
                </a:solidFill>
                <a:latin typeface="+mn-lt"/>
                <a:ea typeface="Times New Roman" panose="02020603050405020304" pitchFamily="18" charset="0"/>
                <a:cs typeface="Arial" panose="020B0604020202020204" pitchFamily="34" charset="0"/>
              </a:rPr>
              <a:t>AS LÁMHA A CHÉILE</a:t>
            </a:r>
            <a:r>
              <a:rPr lang="ga-IE" sz="1600" dirty="0">
                <a:solidFill>
                  <a:srgbClr val="000000"/>
                </a:solidFill>
                <a:latin typeface="+mn-lt"/>
                <a:ea typeface="Times New Roman" panose="02020603050405020304" pitchFamily="18" charset="0"/>
                <a:cs typeface="Arial" panose="020B0604020202020204" pitchFamily="34" charset="0"/>
              </a:rPr>
              <a:t> chun na 17 Sprioc Dhomhanda a bhaint amach faoin mbliain 2030</a:t>
            </a:r>
            <a:endParaRPr lang="en-GB" sz="1600" dirty="0">
              <a:solidFill>
                <a:prstClr val="black"/>
              </a:solidFill>
              <a:latin typeface="+mn-lt"/>
              <a:cs typeface="Arial" panose="020B0604020202020204" pitchFamily="34" charset="0"/>
            </a:endParaRPr>
          </a:p>
          <a:p>
            <a:pPr>
              <a:spcBef>
                <a:spcPts val="0"/>
              </a:spcBef>
              <a:buClr>
                <a:srgbClr val="B31AAC"/>
              </a:buClr>
              <a:defRPr/>
            </a:pPr>
            <a:endParaRPr lang="en-GB" sz="1600" dirty="0">
              <a:solidFill>
                <a:prstClr val="black"/>
              </a:solidFill>
              <a:latin typeface="+mn-lt"/>
              <a:cs typeface="Arial" panose="020B0604020202020204" pitchFamily="34" charset="0"/>
            </a:endParaRPr>
          </a:p>
          <a:p>
            <a:pPr>
              <a:spcBef>
                <a:spcPts val="0"/>
              </a:spcBef>
              <a:buClr>
                <a:srgbClr val="B31AAC"/>
              </a:buClr>
              <a:defRPr/>
            </a:pPr>
            <a:r>
              <a:rPr lang="ga-IE" sz="1600" dirty="0">
                <a:solidFill>
                  <a:srgbClr val="000000"/>
                </a:solidFill>
                <a:latin typeface="+mn-lt"/>
                <a:ea typeface="Times New Roman" panose="02020603050405020304" pitchFamily="18" charset="0"/>
                <a:cs typeface="Arial" panose="020B0604020202020204" pitchFamily="34" charset="0"/>
              </a:rPr>
              <a:t>Treoir chun gnímh atá sna Spriocanna le déanamh cinnte go mbeidh ag gach duine, go háirithe na daoine is mó i mbaol, na rudaí a bhíonn ag teastáil chun saol maith a chaitheamh faoi shíocháin; agus chun an pláinéad ar a mairimid a chosaint</a:t>
            </a:r>
            <a:endParaRPr lang="en-GB" sz="1600" dirty="0">
              <a:solidFill>
                <a:schemeClr val="tx1"/>
              </a:solidFill>
              <a:latin typeface="+mn-lt"/>
              <a:cs typeface="Arial" panose="020B0604020202020204" pitchFamily="34" charset="0"/>
            </a:endParaRPr>
          </a:p>
          <a:p>
            <a:pPr>
              <a:spcBef>
                <a:spcPts val="0"/>
              </a:spcBef>
              <a:buClr>
                <a:srgbClr val="B31AAC"/>
              </a:buClr>
              <a:defRPr/>
            </a:pPr>
            <a:endParaRPr lang="en-GB" sz="1600" dirty="0">
              <a:solidFill>
                <a:prstClr val="black"/>
              </a:solidFill>
              <a:latin typeface="+mn-lt"/>
              <a:cs typeface="Arial" panose="020B0604020202020204" pitchFamily="34" charset="0"/>
            </a:endParaRPr>
          </a:p>
          <a:p>
            <a:pPr>
              <a:spcBef>
                <a:spcPts val="0"/>
              </a:spcBef>
              <a:buClr>
                <a:srgbClr val="B31AAC"/>
              </a:buClr>
              <a:defRPr/>
            </a:pPr>
            <a:r>
              <a:rPr lang="ga-IE" sz="1600" dirty="0">
                <a:solidFill>
                  <a:srgbClr val="000000"/>
                </a:solidFill>
                <a:latin typeface="+mn-lt"/>
                <a:ea typeface="Times New Roman" panose="02020603050405020304" pitchFamily="18" charset="0"/>
              </a:rPr>
              <a:t>Is spriocanna </a:t>
            </a:r>
            <a:r>
              <a:rPr lang="ga-IE" sz="1600" i="1" dirty="0">
                <a:solidFill>
                  <a:srgbClr val="000000"/>
                </a:solidFill>
                <a:latin typeface="+mn-lt"/>
                <a:ea typeface="Times New Roman" panose="02020603050405020304" pitchFamily="18" charset="0"/>
              </a:rPr>
              <a:t>uilíocha</a:t>
            </a:r>
            <a:r>
              <a:rPr lang="ga-IE" sz="1600" dirty="0">
                <a:solidFill>
                  <a:srgbClr val="000000"/>
                </a:solidFill>
                <a:latin typeface="+mn-lt"/>
                <a:ea typeface="Times New Roman" panose="02020603050405020304" pitchFamily="18" charset="0"/>
              </a:rPr>
              <a:t> iad na Spriocanna Domhanda – ciallaíonn sé sin go mbaineann siad le gach aon duine, anois agus amach anseo – tá ceart againn go léir i leith na Spriocanna sin; agus </a:t>
            </a:r>
            <a:r>
              <a:rPr lang="ga-IE" sz="1600" dirty="0">
                <a:solidFill>
                  <a:srgbClr val="ED7D31"/>
                </a:solidFill>
                <a:latin typeface="+mn-lt"/>
                <a:ea typeface="Times New Roman" panose="02020603050405020304" pitchFamily="18" charset="0"/>
              </a:rPr>
              <a:t>tá an fhreagracht ar gach duine agus ar gach tír a bheith ag obair </a:t>
            </a:r>
            <a:r>
              <a:rPr lang="ga-IE" sz="1600" dirty="0">
                <a:solidFill>
                  <a:srgbClr val="73337E"/>
                </a:solidFill>
                <a:latin typeface="+mn-lt"/>
                <a:ea typeface="Times New Roman" panose="02020603050405020304" pitchFamily="18" charset="0"/>
              </a:rPr>
              <a:t>AS LÁMHA A CHÉILE</a:t>
            </a:r>
            <a:r>
              <a:rPr lang="ga-IE" sz="1600" dirty="0">
                <a:solidFill>
                  <a:srgbClr val="ED7D31"/>
                </a:solidFill>
                <a:latin typeface="+mn-lt"/>
                <a:ea typeface="Times New Roman" panose="02020603050405020304" pitchFamily="18" charset="0"/>
              </a:rPr>
              <a:t> agus a gcuid féin a dhéanamh chun na Spriocanna a bhaint amach.</a:t>
            </a:r>
            <a:endParaRPr lang="en-IE" sz="1600" dirty="0">
              <a:latin typeface="+mn-lt"/>
              <a:cs typeface="Arial" panose="020B0604020202020204" pitchFamily="34" charset="0"/>
            </a:endParaRPr>
          </a:p>
        </p:txBody>
      </p:sp>
      <p:sp>
        <p:nvSpPr>
          <p:cNvPr id="5" name="Title 5">
            <a:extLst>
              <a:ext uri="{FF2B5EF4-FFF2-40B4-BE49-F238E27FC236}">
                <a16:creationId xmlns:a16="http://schemas.microsoft.com/office/drawing/2014/main" id="{7A6EECED-F056-AC4F-ADA9-657B0DE5490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2 </a:t>
            </a:r>
            <a:endParaRPr lang="en-US" sz="4400" dirty="0">
              <a:latin typeface="+mj-lt"/>
            </a:endParaRPr>
          </a:p>
          <a:p>
            <a:endParaRPr lang="en-US" sz="4400" dirty="0"/>
          </a:p>
        </p:txBody>
      </p:sp>
      <p:sp>
        <p:nvSpPr>
          <p:cNvPr id="6" name="TextBox 5">
            <a:extLst>
              <a:ext uri="{FF2B5EF4-FFF2-40B4-BE49-F238E27FC236}">
                <a16:creationId xmlns:a16="http://schemas.microsoft.com/office/drawing/2014/main" id="{3FC0439E-388B-6348-B614-046AA1C32B54}"/>
              </a:ext>
            </a:extLst>
          </p:cNvPr>
          <p:cNvSpPr txBox="1"/>
          <p:nvPr/>
        </p:nvSpPr>
        <p:spPr>
          <a:xfrm>
            <a:off x="0" y="6433579"/>
            <a:ext cx="7572620" cy="369332"/>
          </a:xfrm>
          <a:prstGeom prst="rect">
            <a:avLst/>
          </a:prstGeom>
          <a:noFill/>
        </p:spPr>
        <p:txBody>
          <a:bodyPr wrap="square" rtlCol="0">
            <a:spAutoFit/>
          </a:bodyPr>
          <a:lstStyle/>
          <a:p>
            <a:r>
              <a:rPr lang="ga-IE" sz="1800" dirty="0">
                <a:effectLst/>
                <a:ea typeface="Calibri" panose="020F0502020204030204" pitchFamily="34" charset="0"/>
                <a:cs typeface="Times New Roman" panose="02020603050405020304" pitchFamily="18" charset="0"/>
              </a:rPr>
              <a:t>Sleamhnán 1 de </a:t>
            </a:r>
            <a:r>
              <a:rPr lang="en-IE" sz="1800" dirty="0">
                <a:effectLst/>
                <a:ea typeface="Calibri" panose="020F0502020204030204" pitchFamily="34" charset="0"/>
                <a:cs typeface="Times New Roman" panose="02020603050405020304" pitchFamily="18" charset="0"/>
              </a:rPr>
              <a:t>5</a:t>
            </a:r>
            <a:r>
              <a:rPr lang="ga-IE" sz="1800" dirty="0">
                <a:effectLst/>
                <a:ea typeface="Calibri" panose="020F0502020204030204" pitchFamily="34" charset="0"/>
                <a:cs typeface="Times New Roman" panose="02020603050405020304" pitchFamily="18" charset="0"/>
              </a:rPr>
              <a:t> COMHPHÁIRTÍOCHT AR SON NA SPRIOCANNA </a:t>
            </a:r>
            <a:endParaRPr lang="en-IE" sz="1100" dirty="0">
              <a:solidFill>
                <a:schemeClr val="tx2"/>
              </a:solidFill>
            </a:endParaRPr>
          </a:p>
        </p:txBody>
      </p:sp>
      <p:pic>
        <p:nvPicPr>
          <p:cNvPr id="7" name="Picture 6" descr="A picture containing flower&#10;&#10;Description automatically generated">
            <a:extLst>
              <a:ext uri="{FF2B5EF4-FFF2-40B4-BE49-F238E27FC236}">
                <a16:creationId xmlns:a16="http://schemas.microsoft.com/office/drawing/2014/main" id="{C94C4635-B542-E848-AC4A-02B37245EB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3029" y="4140166"/>
            <a:ext cx="2164444" cy="2200689"/>
          </a:xfrm>
          <a:prstGeom prst="rect">
            <a:avLst/>
          </a:prstGeom>
        </p:spPr>
      </p:pic>
      <p:pic>
        <p:nvPicPr>
          <p:cNvPr id="8" name="Picture 7" descr="A close up of a sign&#10;&#10;Description automatically generated">
            <a:extLst>
              <a:ext uri="{FF2B5EF4-FFF2-40B4-BE49-F238E27FC236}">
                <a16:creationId xmlns:a16="http://schemas.microsoft.com/office/drawing/2014/main" id="{A7F85EA5-B9CC-F94E-A315-ED2B855470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4105" y="5863102"/>
            <a:ext cx="513120" cy="571762"/>
          </a:xfrm>
          <a:prstGeom prst="rect">
            <a:avLst/>
          </a:prstGeom>
        </p:spPr>
      </p:pic>
      <p:pic>
        <p:nvPicPr>
          <p:cNvPr id="10" name="Picture 9" descr="A picture containing sitting, table, cake, bear&#10;&#10;Description automatically generated">
            <a:extLst>
              <a:ext uri="{FF2B5EF4-FFF2-40B4-BE49-F238E27FC236}">
                <a16:creationId xmlns:a16="http://schemas.microsoft.com/office/drawing/2014/main" id="{AB156653-1C31-4347-BD58-214FE52877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32922" y="3790241"/>
            <a:ext cx="1926156" cy="2456831"/>
          </a:xfrm>
          <a:prstGeom prst="rect">
            <a:avLst/>
          </a:prstGeom>
        </p:spPr>
      </p:pic>
      <p:pic>
        <p:nvPicPr>
          <p:cNvPr id="2" name="Picture 1">
            <a:extLst>
              <a:ext uri="{FF2B5EF4-FFF2-40B4-BE49-F238E27FC236}">
                <a16:creationId xmlns:a16="http://schemas.microsoft.com/office/drawing/2014/main" id="{C96DD735-7A34-48C9-8612-D63D8B096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85" y="1240154"/>
            <a:ext cx="5588015" cy="2854348"/>
          </a:xfrm>
          <a:prstGeom prst="rect">
            <a:avLst/>
          </a:prstGeom>
        </p:spPr>
      </p:pic>
    </p:spTree>
    <p:extLst>
      <p:ext uri="{BB962C8B-B14F-4D97-AF65-F5344CB8AC3E}">
        <p14:creationId xmlns:p14="http://schemas.microsoft.com/office/powerpoint/2010/main" val="3076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ga-IE" sz="4400" dirty="0">
                <a:effectLst/>
                <a:latin typeface="+mj-lt"/>
                <a:ea typeface="Calibri" panose="020F0502020204030204" pitchFamily="34" charset="0"/>
                <a:cs typeface="Times New Roman" panose="02020603050405020304" pitchFamily="18" charset="0"/>
              </a:rPr>
              <a:t>Gníomhaíocht 2 </a:t>
            </a:r>
            <a:endParaRPr lang="en-US" sz="4400" dirty="0">
              <a:latin typeface="+mj-lt"/>
            </a:endParaRPr>
          </a:p>
          <a:p>
            <a:endParaRPr lang="en-US" sz="4400" dirty="0"/>
          </a:p>
        </p:txBody>
      </p:sp>
      <p:sp>
        <p:nvSpPr>
          <p:cNvPr id="6" name="TextBox 5">
            <a:extLst>
              <a:ext uri="{FF2B5EF4-FFF2-40B4-BE49-F238E27FC236}">
                <a16:creationId xmlns:a16="http://schemas.microsoft.com/office/drawing/2014/main" id="{4E2BBC05-ED4D-C84A-9572-9C08DC40C257}"/>
              </a:ext>
            </a:extLst>
          </p:cNvPr>
          <p:cNvSpPr txBox="1"/>
          <p:nvPr/>
        </p:nvSpPr>
        <p:spPr>
          <a:xfrm>
            <a:off x="0" y="6405615"/>
            <a:ext cx="7374890" cy="369332"/>
          </a:xfrm>
          <a:prstGeom prst="rect">
            <a:avLst/>
          </a:prstGeom>
          <a:noFill/>
        </p:spPr>
        <p:txBody>
          <a:bodyPr wrap="square" rtlCol="0">
            <a:spAutoFit/>
          </a:bodyPr>
          <a:lstStyle/>
          <a:p>
            <a:r>
              <a:rPr lang="ga-IE" sz="1800" dirty="0">
                <a:effectLst/>
                <a:latin typeface="+mj-lt"/>
                <a:ea typeface="Calibri" panose="020F0502020204030204" pitchFamily="34" charset="0"/>
                <a:cs typeface="Times New Roman" panose="02020603050405020304" pitchFamily="18" charset="0"/>
              </a:rPr>
              <a:t>Sleamhnán 2 de </a:t>
            </a:r>
            <a:r>
              <a:rPr lang="en-IE" sz="1800" dirty="0">
                <a:effectLst/>
                <a:latin typeface="+mj-lt"/>
                <a:ea typeface="Calibri" panose="020F0502020204030204" pitchFamily="34" charset="0"/>
                <a:cs typeface="Times New Roman" panose="02020603050405020304" pitchFamily="18" charset="0"/>
              </a:rPr>
              <a:t>5</a:t>
            </a:r>
            <a:r>
              <a:rPr lang="ga-IE" sz="1800" dirty="0">
                <a:effectLst/>
                <a:latin typeface="+mj-lt"/>
                <a:ea typeface="Calibri" panose="020F0502020204030204" pitchFamily="34" charset="0"/>
                <a:cs typeface="Times New Roman" panose="02020603050405020304" pitchFamily="18" charset="0"/>
              </a:rPr>
              <a:t> COMHPHÁIRTÍOCHT AR SON NA SPRIOCANNA</a:t>
            </a:r>
            <a:endParaRPr lang="en-IE" sz="1100" dirty="0">
              <a:solidFill>
                <a:schemeClr val="tx2"/>
              </a:solidFill>
              <a:latin typeface="+mj-lt"/>
            </a:endParaRPr>
          </a:p>
        </p:txBody>
      </p:sp>
      <p:pic>
        <p:nvPicPr>
          <p:cNvPr id="13" name="Picture 12" descr="Text&#10;&#10;Description automatically generated">
            <a:extLst>
              <a:ext uri="{FF2B5EF4-FFF2-40B4-BE49-F238E27FC236}">
                <a16:creationId xmlns:a16="http://schemas.microsoft.com/office/drawing/2014/main" id="{5A0A959A-597C-0543-B0C2-D9FE7E30B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47" y="5059495"/>
            <a:ext cx="1424027" cy="677096"/>
          </a:xfrm>
          <a:prstGeom prst="rect">
            <a:avLst/>
          </a:prstGeom>
        </p:spPr>
      </p:pic>
      <p:pic>
        <p:nvPicPr>
          <p:cNvPr id="15" name="Picture 14">
            <a:extLst>
              <a:ext uri="{FF2B5EF4-FFF2-40B4-BE49-F238E27FC236}">
                <a16:creationId xmlns:a16="http://schemas.microsoft.com/office/drawing/2014/main" id="{354003D6-3D10-4240-A7A3-2FEB411ED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011" y="672565"/>
            <a:ext cx="2857500" cy="1143000"/>
          </a:xfrm>
          <a:prstGeom prst="rect">
            <a:avLst/>
          </a:prstGeom>
        </p:spPr>
      </p:pic>
      <p:pic>
        <p:nvPicPr>
          <p:cNvPr id="3" name="Picture 2">
            <a:extLst>
              <a:ext uri="{FF2B5EF4-FFF2-40B4-BE49-F238E27FC236}">
                <a16:creationId xmlns:a16="http://schemas.microsoft.com/office/drawing/2014/main" id="{2AD9C58B-CAAC-284F-922A-95CD37F6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12" y="2073815"/>
            <a:ext cx="3214901" cy="3214901"/>
          </a:xfrm>
          <a:prstGeom prst="rect">
            <a:avLst/>
          </a:prstGeom>
        </p:spPr>
      </p:pic>
      <p:pic>
        <p:nvPicPr>
          <p:cNvPr id="7" name="Picture 6">
            <a:extLst>
              <a:ext uri="{FF2B5EF4-FFF2-40B4-BE49-F238E27FC236}">
                <a16:creationId xmlns:a16="http://schemas.microsoft.com/office/drawing/2014/main" id="{A01BF455-E112-9F4F-9292-81520E89D9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18398">
            <a:off x="5466322" y="1389139"/>
            <a:ext cx="6254703" cy="4584251"/>
          </a:xfrm>
          <a:prstGeom prst="rect">
            <a:avLst/>
          </a:prstGeom>
        </p:spPr>
      </p:pic>
    </p:spTree>
    <p:extLst>
      <p:ext uri="{BB962C8B-B14F-4D97-AF65-F5344CB8AC3E}">
        <p14:creationId xmlns:p14="http://schemas.microsoft.com/office/powerpoint/2010/main" val="2182663682"/>
      </p:ext>
    </p:extLst>
  </p:cSld>
  <p:clrMapOvr>
    <a:masterClrMapping/>
  </p:clrMapOvr>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1_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4498</Words>
  <Application>Microsoft Office PowerPoint</Application>
  <PresentationFormat>Widescreen</PresentationFormat>
  <Paragraphs>262</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Helvetica</vt:lpstr>
      <vt:lpstr>Trebuchet MS</vt:lpstr>
      <vt:lpstr>verdana, sans-serif</vt:lpstr>
      <vt:lpstr>Wingdings</vt:lpstr>
      <vt:lpstr>Ziggurat HTF-Black</vt:lpstr>
      <vt:lpstr>Irish Aid OWIAA</vt:lpstr>
      <vt:lpstr>1_Irish Aid OWIAA</vt:lpstr>
      <vt:lpstr>PowerPoint Presentation</vt:lpstr>
      <vt:lpstr>Naisc Churaclaim</vt:lpstr>
      <vt:lpstr>Ábhar an cheachta</vt:lpstr>
      <vt:lpstr>Táimid ag foghlaim chun na rudaí seo a leanas a dhéanamh…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Terri Cole</cp:lastModifiedBy>
  <cp:revision>113</cp:revision>
  <dcterms:created xsi:type="dcterms:W3CDTF">2020-09-22T16:50:24Z</dcterms:created>
  <dcterms:modified xsi:type="dcterms:W3CDTF">2021-01-25T11:33:24Z</dcterms:modified>
</cp:coreProperties>
</file>