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1112" r:id="rId2"/>
    <p:sldId id="1100" r:id="rId3"/>
    <p:sldId id="1106" r:id="rId4"/>
    <p:sldId id="1110" r:id="rId5"/>
    <p:sldId id="1102" r:id="rId6"/>
    <p:sldId id="260" r:id="rId7"/>
    <p:sldId id="1107" r:id="rId8"/>
    <p:sldId id="1094" r:id="rId9"/>
    <p:sldId id="1097" r:id="rId10"/>
    <p:sldId id="1096" r:id="rId11"/>
    <p:sldId id="1098" r:id="rId12"/>
    <p:sldId id="1108" r:id="rId13"/>
    <p:sldId id="1099" r:id="rId14"/>
    <p:sldId id="1101" r:id="rId15"/>
    <p:sldId id="10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52" clrIdx="0">
    <p:extLst>
      <p:ext uri="{19B8F6BF-5375-455C-9EA6-DF929625EA0E}">
        <p15:presenceInfo xmlns:p15="http://schemas.microsoft.com/office/powerpoint/2012/main" userId="983334ebc765570c" providerId="Windows Live"/>
      </p:ext>
    </p:extLst>
  </p:cmAuthor>
  <p:cmAuthor id="2" name="Terri Cole" initials="" lastIdx="0" clrIdx="1"/>
  <p:cmAuthor id="3" name="Ella Mulcahy" initials="EM" lastIdx="4" clrIdx="2">
    <p:extLst>
      <p:ext uri="{19B8F6BF-5375-455C-9EA6-DF929625EA0E}">
        <p15:presenceInfo xmlns:p15="http://schemas.microsoft.com/office/powerpoint/2012/main" userId="879b66b50f5dfb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337E"/>
    <a:srgbClr val="E6CBDA"/>
    <a:srgbClr val="F3E7ED"/>
    <a:srgbClr val="B8028A"/>
    <a:srgbClr val="E4EBAF"/>
    <a:srgbClr val="E5A3C7"/>
    <a:srgbClr val="FAE398"/>
    <a:srgbClr val="179C4D"/>
    <a:srgbClr val="7CB91C"/>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4840" autoAdjust="0"/>
  </p:normalViewPr>
  <p:slideViewPr>
    <p:cSldViewPr snapToGrid="0">
      <p:cViewPr varScale="1">
        <p:scale>
          <a:sx n="51" d="100"/>
          <a:sy n="51" d="100"/>
        </p:scale>
        <p:origin x="1100" y="2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73CE-36E8-42D8-AF9D-E15EAD0C3617}" type="datetimeFigureOut">
              <a:rPr lang="en-IE" smtClean="0"/>
              <a:t>15/01/2021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19F4-D791-41E3-8F48-C57B6378CBDD}" type="slidenum">
              <a:rPr lang="en-IE" smtClean="0"/>
              <a:t>‹#›</a:t>
            </a:fld>
            <a:endParaRPr lang="en-IE" dirty="0"/>
          </a:p>
        </p:txBody>
      </p:sp>
    </p:spTree>
    <p:extLst>
      <p:ext uri="{BB962C8B-B14F-4D97-AF65-F5344CB8AC3E}">
        <p14:creationId xmlns:p14="http://schemas.microsoft.com/office/powerpoi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urworldirishaidawards.ie/lesson-plans-2020-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ourworld@realnation.i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ourworldirishaidaward.i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amethegoal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urworldirishaidawards.ie/pupils-magazin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Dear 5</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1800" i="1" dirty="0">
                <a:effectLst/>
                <a:latin typeface="Calibri" panose="020F0502020204030204" pitchFamily="34" charset="0"/>
                <a:ea typeface="Calibri" panose="020F0502020204030204" pitchFamily="34" charset="0"/>
                <a:cs typeface="Times New Roman" panose="02020603050405020304" pitchFamily="18" charset="0"/>
              </a:rPr>
              <a:t>-6</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1800" i="1" dirty="0">
                <a:effectLst/>
                <a:latin typeface="Calibri" panose="020F0502020204030204" pitchFamily="34" charset="0"/>
                <a:ea typeface="Calibri" panose="020F0502020204030204" pitchFamily="34" charset="0"/>
                <a:cs typeface="Times New Roman" panose="02020603050405020304" pitchFamily="18" charset="0"/>
              </a:rPr>
              <a:t> class teacher,</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Welcome to the first of four lessons for </a:t>
            </a:r>
            <a:r>
              <a:rPr lang="en-IE" sz="1800" i="1" dirty="0">
                <a:effectLst/>
                <a:latin typeface="Calibri" panose="020F0502020204030204" pitchFamily="34" charset="0"/>
                <a:ea typeface="Calibri" panose="020F0502020204030204" pitchFamily="34" charset="0"/>
                <a:cs typeface="Times New Roman" panose="02020603050405020304" pitchFamily="18" charset="0"/>
              </a:rPr>
              <a:t>5</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1800" i="1" dirty="0">
                <a:effectLst/>
                <a:latin typeface="Calibri" panose="020F0502020204030204" pitchFamily="34" charset="0"/>
                <a:ea typeface="Calibri" panose="020F0502020204030204" pitchFamily="34" charset="0"/>
                <a:cs typeface="Times New Roman" panose="02020603050405020304" pitchFamily="18" charset="0"/>
              </a:rPr>
              <a:t>-6</a:t>
            </a:r>
            <a:r>
              <a:rPr lang="en-IE" sz="1800" i="1"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class available for the 2021 Our World Irish Aid Awards.*</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Irish Aid is the official overseas development cooperation programme of the Irish Government.  The Government’s overseas development programme focuses on the realization of the United Nations Sustainable Development Goals with a specific emphasis on gender equality, reducing humanitarian need, supporting climate action, and strengthening governance in over 130 countries.  The Our World Irish Aid Awards were established in 2005 to encourage primary aged pupils to learn about how Ireland, through the Irish Aid programme, is working on these issues in partnership international organizations (like the United Nations and the European Union), with governments, non-governmental organizations (NGOs), and with communities of people.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We are delighted that you have decided to take part in the Awards this year.  You may already have done some, or all, of the 2021 Our World Irish Aid Awards pupils’ magazine and we hope that your class found the activities and stories engaging and fun.  Following this lesson (Lesson One), your pupils can submit content for publication in our brand new,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Global Goal Getters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online magazines by kids, for kids (deadline for February issue = 4 December 2020).  If you submit their work, you will be invited to take your involvement one step further and will be supplied with Lessons Two-Four.  For support, more details and information about how to submit pupil’s work for the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Global Goal Getters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magazine see www.ourworldirishaidawards.ie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All lessons are designed for approximately 45 minutes of class contact time.  They are curriculum linked (see Slide 2) and classroom-ready, with minimal preparation required on your behalf (see Slide 3).  However, we recognise that as their teacher, you know your own pupils very well.  For this reason, the slides are fully editable so that if necessary, you can tweak the lesson content to best suit the context and needs of the children in your class. You may also find it helpful to download our </a:t>
            </a:r>
            <a:r>
              <a:rPr lang="en-GB"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Good Practice Guidelines for</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teaching about poverty and development (https://www.ourworldirishaidawards.ie/lesson-plans-2020-2021/).</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All that remains is for you to read through the teacher notes (available at the bottom of each slide when in ‘normal’ mode) and familiarise yourself with the animations (using presenter mode) in advance of class.  Depending on your version of PowerPoint you may be able to view the slide notes while in presentation mode, but don’t worry, if not, you can access and print a pdf of the </a:t>
            </a:r>
            <a:r>
              <a:rPr lang="en-GB"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slide notes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as a support for you during class (https://www.ourworldirishaidawards.ie/lesson-plans-2020-2021/).  Please note that when slide notes text is in italics, it is meant for you and is not intended to be shared with pupils.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you have colleagues teaching 3</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800" i="1" dirty="0">
                <a:effectLst/>
                <a:latin typeface="Calibri" panose="020F0502020204030204" pitchFamily="34" charset="0"/>
                <a:ea typeface="Calibri" panose="020F0502020204030204" pitchFamily="34" charset="0"/>
                <a:cs typeface="Times New Roman" panose="02020603050405020304" pitchFamily="18" charset="0"/>
              </a:rPr>
              <a:t>-4</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class, you might like to let them know that lessons linked to the 3</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800" i="1" dirty="0">
                <a:effectLst/>
                <a:latin typeface="Calibri" panose="020F0502020204030204" pitchFamily="34" charset="0"/>
                <a:ea typeface="Calibri" panose="020F0502020204030204" pitchFamily="34" charset="0"/>
                <a:cs typeface="Times New Roman" panose="02020603050405020304" pitchFamily="18" charset="0"/>
              </a:rPr>
              <a:t>-4</a:t>
            </a:r>
            <a:r>
              <a:rPr lang="en-GB" sz="1800"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class curriculum are available on www.ourworldirishaidawards.ie</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Every year we are blown away by the creativity and innovation of teacher and pupils around the country who take part in the Awards.  We can’t wait to see where you go with this year’s theme of ‘Partnership for the Goals’.  Remember to share your Our World Irish Aid Awards 2021 journey with us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@Irish_Aid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@ourworldirishaidawards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on social media using the hashtag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#ourworldawards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All the very best to you and your wonderful pupils.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a:t>
            </a:fld>
            <a:endParaRPr lang="en-IE" dirty="0"/>
          </a:p>
        </p:txBody>
      </p:sp>
    </p:spTree>
    <p:extLst>
      <p:ext uri="{BB962C8B-B14F-4D97-AF65-F5344CB8AC3E}">
        <p14:creationId xmlns:p14="http://schemas.microsoft.com/office/powerpoint/2010/main" val="4483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2/Slide 3 of 5 (Partnership for the Goals) </a:t>
            </a:r>
            <a:r>
              <a:rPr lang="en-IE" b="1" i="1" dirty="0"/>
              <a:t>(no animation)</a:t>
            </a:r>
          </a:p>
          <a:p>
            <a:endParaRPr lang="en-IE"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Ask pupils if anyone recognises the man in the photograph (Nelson Mandela).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that Nelson Mandela was born in South Africa in 1918 and died in 2013.  He believed that everyone should be treated fairly and be given the same chances in life, regardless of colour or background.  Mandela spent many years in prison in South Africa for objecting to an unfair system (apartheid) where black people were treated as less than white people.  He was elected and served as the first black President of South Africa from 1994-1999.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Depending on your class, you may wish to locate South Africa on a map of the world.</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that in the quote on the slide, Mandela was saying that everyone in our world needs to wake up to the fact that we all belong to the same human family and that we need to support and be kind to others.  Mandela was talking about the importance of partnership between humans, whether they live far away or close by.</a:t>
            </a:r>
            <a:endParaRPr lang="en-IE"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10</a:t>
            </a:fld>
            <a:endParaRPr lang="en-IE" dirty="0"/>
          </a:p>
        </p:txBody>
      </p:sp>
    </p:spTree>
    <p:extLst>
      <p:ext uri="{BB962C8B-B14F-4D97-AF65-F5344CB8AC3E}">
        <p14:creationId xmlns:p14="http://schemas.microsoft.com/office/powerpoint/2010/main" val="330283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20688"/>
            <a:ext cx="2959100" cy="1665287"/>
          </a:xfrm>
        </p:spPr>
      </p:sp>
      <p:sp>
        <p:nvSpPr>
          <p:cNvPr id="3" name="Notes Placeholder 2"/>
          <p:cNvSpPr>
            <a:spLocks noGrp="1"/>
          </p:cNvSpPr>
          <p:nvPr>
            <p:ph type="body" idx="1"/>
          </p:nvPr>
        </p:nvSpPr>
        <p:spPr>
          <a:xfrm>
            <a:off x="685800" y="2085975"/>
            <a:ext cx="5486400" cy="44767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t>Teacher notes: Activity 2/Slide 4 of 5 (Partnership for the Goals) </a:t>
            </a:r>
            <a:r>
              <a:rPr lang="en-IE" sz="1100" b="1" i="1" dirty="0"/>
              <a:t>(1 animation at * Click)</a:t>
            </a:r>
            <a:endParaRPr lang="en-IE" sz="11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t>Remind the class that </a:t>
            </a:r>
            <a:r>
              <a:rPr lang="en-IE" sz="1100" b="0" i="0" dirty="0"/>
              <a:t>partnerships are a big part of making sure that all 17 Global Goals are successfully achieved by 2030.  That means everyone working together collectively and also individual people, like each person in the class, making good changes and taking action about one or more of the 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1" dirty="0"/>
              <a:t>* Click</a:t>
            </a:r>
            <a:r>
              <a:rPr lang="en-GB" sz="1100" i="1" dirty="0"/>
              <a:t> to animate the split of the 5 circles from the Global Goal 17 icon into 5 separate circles.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Explain that each pupil is going to get a piece of paper with a circle, one of the five circles on the right of the slide (worksheet available Slide 12).  They are going to work individually to create a circular stained glass window, inspired by the idea of ‘partnership’ (stained glass window instructions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Depending on your classroom layout and guidance related to physical distancing etc, you might decide to encourage pupils to collaborate in groups of 5 before creating their individual circular windows, or you can instruct them to work individually from the start.</a:t>
            </a:r>
          </a:p>
          <a:p>
            <a:r>
              <a:rPr lang="en-GB" sz="1100" dirty="0"/>
              <a:t>As they plan their ‘partnership’ window, remind pupils to think about the idea of our planet as our home, about the 17 Global Goals, and in particular to think about the importance of working together in partnership for achieving the Global Goals.  </a:t>
            </a:r>
          </a:p>
          <a:p>
            <a:r>
              <a:rPr lang="en-GB" sz="1100" dirty="0"/>
              <a:t>Depending on your class, you might like to use the following prompt questions to get pupils thinking about what they might include:</a:t>
            </a:r>
          </a:p>
          <a:p>
            <a:pPr marL="171450" indent="-171450">
              <a:buFont typeface="Arial" panose="020B0604020202020204" pitchFamily="34" charset="0"/>
              <a:buChar char="•"/>
            </a:pPr>
            <a:r>
              <a:rPr lang="en-GB" sz="1100" dirty="0"/>
              <a:t>Can you explain what partnership means in your own words?</a:t>
            </a:r>
          </a:p>
          <a:p>
            <a:pPr marL="171450" indent="-171450">
              <a:buFont typeface="Arial" panose="020B0604020202020204" pitchFamily="34" charset="0"/>
              <a:buChar char="•"/>
            </a:pPr>
            <a:r>
              <a:rPr lang="en-GB" sz="1100" dirty="0"/>
              <a:t>What are the different ways you work together in partnership in class?  What about outside of school or at home?  </a:t>
            </a:r>
          </a:p>
          <a:p>
            <a:pPr marL="171450" indent="-171450">
              <a:buFont typeface="Arial" panose="020B0604020202020204" pitchFamily="34" charset="0"/>
              <a:buChar char="•"/>
            </a:pPr>
            <a:r>
              <a:rPr lang="en-GB" sz="1100" dirty="0"/>
              <a:t>What happens when you work in together in partnership with someone else? (does it take less effort?  less time? a better result or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Does conflict ever arise between partners?  Are there ways around this?</a:t>
            </a:r>
          </a:p>
          <a:p>
            <a:pPr marL="171450" indent="-171450">
              <a:buFont typeface="Arial" panose="020B0604020202020204" pitchFamily="34" charset="0"/>
              <a:buChar char="•"/>
            </a:pPr>
            <a:r>
              <a:rPr lang="en-GB" sz="1100" dirty="0"/>
              <a:t>How does it make you feel when you know you have partners (teacher, friends, family) that you can ask for help or work with someone to help yourself or others?</a:t>
            </a:r>
          </a:p>
          <a:p>
            <a:pPr marL="171450" indent="-171450">
              <a:buFont typeface="Arial" panose="020B0604020202020204" pitchFamily="34" charset="0"/>
              <a:buChar char="•"/>
            </a:pPr>
            <a:r>
              <a:rPr lang="en-GB" sz="1100" dirty="0"/>
              <a:t>Can you draw this feeling?</a:t>
            </a:r>
          </a:p>
          <a:p>
            <a:pPr marL="171450" indent="-171450">
              <a:buFont typeface="Arial" panose="020B0604020202020204" pitchFamily="34" charset="0"/>
              <a:buChar char="•"/>
            </a:pPr>
            <a:r>
              <a:rPr lang="en-GB" sz="1100" dirty="0"/>
              <a:t>What colours, shapes/patterns or things to draw would you pick to show or describe how it would feel to know that everyone and all countries were working together in partnership for our planet/our home?</a:t>
            </a:r>
          </a:p>
          <a:p>
            <a:endParaRPr lang="en-GB" sz="1100" dirty="0"/>
          </a:p>
          <a:p>
            <a:r>
              <a:rPr lang="en-GB" sz="1100" u="sng" dirty="0"/>
              <a:t>Stained glass (circular) window instruction</a:t>
            </a:r>
            <a:r>
              <a:rPr lang="en-GB" sz="1100" dirty="0"/>
              <a:t>:</a:t>
            </a:r>
          </a:p>
          <a:p>
            <a:pPr marL="171450" indent="-171450">
              <a:buFont typeface="Arial" panose="020B0604020202020204" pitchFamily="34" charset="0"/>
              <a:buChar char="•"/>
            </a:pPr>
            <a:r>
              <a:rPr lang="en-GB" sz="1100" dirty="0"/>
              <a:t>Distribute a copy of Slide 12 to each pupil.</a:t>
            </a:r>
          </a:p>
          <a:p>
            <a:pPr marL="171450" indent="-171450">
              <a:buFont typeface="Arial" panose="020B0604020202020204" pitchFamily="34" charset="0"/>
              <a:buChar char="•"/>
            </a:pPr>
            <a:r>
              <a:rPr lang="en-GB" sz="1100" dirty="0"/>
              <a:t>Tell pupils to use crayons to draw something/someone/a scene to show their thoughts about the idea of ‘partnership’ inside the circle on their page.</a:t>
            </a:r>
          </a:p>
          <a:p>
            <a:pPr marL="171450" indent="-171450">
              <a:buFont typeface="Arial" panose="020B0604020202020204" pitchFamily="34" charset="0"/>
              <a:buChar char="•"/>
            </a:pPr>
            <a:r>
              <a:rPr lang="en-GB" sz="1100" dirty="0"/>
              <a:t>Using a paint brush, they should paint olive oil over their drawing and leave to dry for 24 hours.</a:t>
            </a:r>
          </a:p>
          <a:p>
            <a:pPr marL="171450" indent="-171450">
              <a:buFont typeface="Arial" panose="020B0604020202020204" pitchFamily="34" charset="0"/>
              <a:buChar char="•"/>
            </a:pPr>
            <a:r>
              <a:rPr lang="en-GB" sz="1100" dirty="0"/>
              <a:t>Then, stick the 5 completed circles together, as per the icon for Global Goal 17.</a:t>
            </a:r>
          </a:p>
          <a:p>
            <a:pPr marL="171450" indent="-171450">
              <a:buFont typeface="Arial" panose="020B0604020202020204" pitchFamily="34" charset="0"/>
              <a:buChar char="•"/>
            </a:pPr>
            <a:r>
              <a:rPr lang="en-GB" sz="1100" dirty="0"/>
              <a:t>Present their artwork in class and display it on a window/wall in the classroom.</a:t>
            </a:r>
          </a:p>
          <a:p>
            <a:pPr marL="171450" indent="-171450">
              <a:buFont typeface="Arial" panose="020B0604020202020204" pitchFamily="34" charset="0"/>
              <a:buChar char="•"/>
            </a:pPr>
            <a:endParaRPr lang="en-GB" sz="1100" dirty="0"/>
          </a:p>
          <a:p>
            <a:pPr marL="0" indent="0">
              <a:buFont typeface="Arial" panose="020B0604020202020204" pitchFamily="34" charset="0"/>
              <a:buNone/>
            </a:pPr>
            <a:r>
              <a:rPr lang="en-GB" sz="1100" i="1" dirty="0"/>
              <a:t>Consider submitting a photo of your pupil’s finished artwork for publication in one of our 2021 </a:t>
            </a:r>
            <a:r>
              <a:rPr lang="en-GB" sz="1100" b="1" i="1" dirty="0"/>
              <a:t>Global Goal Getters </a:t>
            </a:r>
            <a:r>
              <a:rPr lang="en-GB" sz="1100" i="1" dirty="0"/>
              <a:t>online magazines, by kids, for kids…for more details see Slide 13!</a:t>
            </a:r>
          </a:p>
          <a:p>
            <a:endParaRPr lang="en-GB" sz="1100" dirty="0"/>
          </a:p>
        </p:txBody>
      </p:sp>
      <p:sp>
        <p:nvSpPr>
          <p:cNvPr id="4" name="Slide Number Placeholder 3"/>
          <p:cNvSpPr>
            <a:spLocks noGrp="1"/>
          </p:cNvSpPr>
          <p:nvPr>
            <p:ph type="sldNum" sz="quarter" idx="5"/>
          </p:nvPr>
        </p:nvSpPr>
        <p:spPr/>
        <p:txBody>
          <a:bodyPr/>
          <a:lstStyle/>
          <a:p>
            <a:fld id="{DDD419F4-D791-41E3-8F48-C57B6378CBDD}" type="slidenum">
              <a:rPr lang="en-IE" smtClean="0"/>
              <a:t>11</a:t>
            </a:fld>
            <a:endParaRPr lang="en-IE" dirty="0"/>
          </a:p>
        </p:txBody>
      </p:sp>
    </p:spTree>
    <p:extLst>
      <p:ext uri="{BB962C8B-B14F-4D97-AF65-F5344CB8AC3E}">
        <p14:creationId xmlns:p14="http://schemas.microsoft.com/office/powerpoint/2010/main" val="282240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2/Slide 5 of 5 (Partnership for the Goals) </a:t>
            </a:r>
            <a:r>
              <a:rPr lang="en-IE" b="1" i="0" dirty="0"/>
              <a:t>(PUPIL WORKSHEET – see notes Slide 11)</a:t>
            </a:r>
            <a:endParaRPr lang="en-IE" b="0" i="0"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12</a:t>
            </a:fld>
            <a:endParaRPr lang="en-IE" dirty="0"/>
          </a:p>
        </p:txBody>
      </p:sp>
    </p:spTree>
    <p:extLst>
      <p:ext uri="{BB962C8B-B14F-4D97-AF65-F5344CB8AC3E}">
        <p14:creationId xmlns:p14="http://schemas.microsoft.com/office/powerpoint/2010/main" val="419142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3/Slide 1 of 2 (Global Goal Getters)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dirty="0"/>
              <a:t>Explain to the class that they are going to take part in the Our World Irish Aid Awards.  This means producing short stories, poems, surveying others, performing songs, drawing etc – about the theme of Partnership for the Goals, the Global Goals generally, or the work of Irish Aid.  All of this great work will then be submitted for publication in one of the three </a:t>
            </a:r>
            <a:r>
              <a:rPr lang="en-IE" b="1" dirty="0"/>
              <a:t>Global Goal Getters </a:t>
            </a:r>
            <a:r>
              <a:rPr lang="en-IE" b="0" dirty="0"/>
              <a:t>online magazines by kids, for kids (submit by 4</a:t>
            </a:r>
            <a:r>
              <a:rPr lang="en-IE" b="0" baseline="30000" dirty="0"/>
              <a:t>th</a:t>
            </a:r>
            <a:r>
              <a:rPr lang="en-IE" b="0" dirty="0"/>
              <a:t> December 2020 to be included in the February 2021 edition!).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1" dirty="0">
                <a:solidFill>
                  <a:schemeClr val="accent1"/>
                </a:solidFill>
              </a:rPr>
              <a:t>Depending on your class, you might like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1" dirty="0">
                <a:solidFill>
                  <a:schemeClr val="accent1"/>
                </a:solidFill>
              </a:rPr>
              <a:t>give pupils the freedom to choose the content and format of their submission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1" dirty="0">
                <a:solidFill>
                  <a:schemeClr val="accent1"/>
                </a:solidFill>
              </a:rPr>
              <a:t>allocate different content/formats to groups of pupils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1" dirty="0">
                <a:solidFill>
                  <a:schemeClr val="accent1"/>
                </a:solidFill>
              </a:rPr>
              <a:t>decide on content focus and format and make a class submission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0" i="1" dirty="0">
              <a:solidFill>
                <a:schemeClr val="accent1"/>
              </a:solidFill>
            </a:endParaRPr>
          </a:p>
          <a:p>
            <a:pPr algn="l">
              <a:spcAft>
                <a:spcPts val="800"/>
              </a:spcAft>
            </a:pPr>
            <a:r>
              <a:rPr lang="en-IE" b="0" i="1" dirty="0">
                <a:solidFill>
                  <a:schemeClr val="accent1"/>
                </a:solidFill>
              </a:rPr>
              <a:t>The deadline for the February edition of the </a:t>
            </a:r>
            <a:r>
              <a:rPr lang="en-IE" b="1" i="1" dirty="0">
                <a:solidFill>
                  <a:schemeClr val="accent1"/>
                </a:solidFill>
              </a:rPr>
              <a:t>Global Goal Getters </a:t>
            </a:r>
            <a:r>
              <a:rPr lang="en-IE" b="0" i="1" dirty="0">
                <a:solidFill>
                  <a:schemeClr val="accent1"/>
                </a:solidFill>
              </a:rPr>
              <a:t>magazine is 4</a:t>
            </a:r>
            <a:r>
              <a:rPr lang="en-IE" b="0" i="1" baseline="30000" dirty="0">
                <a:solidFill>
                  <a:schemeClr val="accent1"/>
                </a:solidFill>
              </a:rPr>
              <a:t>th</a:t>
            </a:r>
            <a:r>
              <a:rPr lang="en-IE" b="0" i="1" dirty="0">
                <a:solidFill>
                  <a:schemeClr val="accent1"/>
                </a:solidFill>
              </a:rPr>
              <a:t> December 2020. </a:t>
            </a:r>
            <a:r>
              <a:rPr lang="en-US" b="0" i="1" dirty="0">
                <a:solidFill>
                  <a:srgbClr val="222222"/>
                </a:solidFill>
                <a:effectLst/>
                <a:latin typeface="verdana, sans-serif"/>
              </a:rPr>
              <a:t>Please complete an Entry Form (available in your teacher pack or for download from our website) and submit your work via email: </a:t>
            </a:r>
            <a:r>
              <a:rPr lang="en-US" b="0" i="1" dirty="0">
                <a:solidFill>
                  <a:srgbClr val="1155CC"/>
                </a:solidFill>
                <a:effectLst/>
                <a:latin typeface="verdana, sans-serif"/>
                <a:hlinkClick r:id="rId3"/>
              </a:rPr>
              <a:t>ourworld@realnation.ie</a:t>
            </a:r>
            <a:r>
              <a:rPr lang="en-US" b="0" i="1" dirty="0">
                <a:solidFill>
                  <a:srgbClr val="222222"/>
                </a:solidFill>
                <a:effectLst/>
                <a:latin typeface="verdana, sans-serif"/>
              </a:rPr>
              <a:t> or by post to:</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                                  </a:t>
            </a:r>
            <a:r>
              <a:rPr lang="en-US" b="1" i="0" dirty="0">
                <a:solidFill>
                  <a:srgbClr val="500050"/>
                </a:solidFill>
                <a:effectLst/>
                <a:latin typeface="verdana, sans-serif"/>
              </a:rPr>
              <a:t>Our World Irish Aid Awards</a:t>
            </a:r>
          </a:p>
          <a:p>
            <a:pPr algn="l">
              <a:spcAft>
                <a:spcPts val="800"/>
              </a:spcAft>
            </a:pPr>
            <a:r>
              <a:rPr lang="en-US" b="1" i="0" dirty="0">
                <a:solidFill>
                  <a:srgbClr val="500050"/>
                </a:solidFill>
                <a:effectLst/>
                <a:latin typeface="verdana, sans-serif"/>
              </a:rPr>
              <a:t>                                  Real Nation</a:t>
            </a:r>
          </a:p>
          <a:p>
            <a:pPr algn="l">
              <a:spcAft>
                <a:spcPts val="800"/>
              </a:spcAft>
            </a:pPr>
            <a:r>
              <a:rPr lang="en-US" b="1" i="0" dirty="0">
                <a:solidFill>
                  <a:srgbClr val="500050"/>
                </a:solidFill>
                <a:effectLst/>
                <a:latin typeface="verdana, sans-serif"/>
              </a:rPr>
              <a:t>                                  24 Arran Quay Dublin 7</a:t>
            </a:r>
          </a:p>
          <a:p>
            <a:pPr algn="l">
              <a:spcAft>
                <a:spcPts val="800"/>
              </a:spcAft>
            </a:pPr>
            <a:r>
              <a:rPr lang="en-US" b="1" i="0" dirty="0">
                <a:solidFill>
                  <a:srgbClr val="500050"/>
                </a:solidFill>
                <a:effectLst/>
                <a:latin typeface="verdana, sans-serif"/>
              </a:rPr>
              <a:t>                                  D07 W620</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Content that is submitted after the 4th December date may appear in a later edition of the magazine.</a:t>
            </a:r>
          </a:p>
          <a:p>
            <a:pPr algn="l">
              <a:spcAft>
                <a:spcPts val="800"/>
              </a:spcAft>
            </a:pPr>
            <a:endParaRPr lang="en-US" b="0" i="1" dirty="0">
              <a:solidFill>
                <a:srgbClr val="500050"/>
              </a:solidFill>
              <a:effectLst/>
              <a:latin typeface="verdana, sans-serif"/>
            </a:endParaRPr>
          </a:p>
          <a:p>
            <a:pPr algn="l">
              <a:spcAft>
                <a:spcPts val="800"/>
              </a:spcAft>
            </a:pPr>
            <a:r>
              <a:rPr lang="en-US" b="0" i="1" dirty="0">
                <a:solidFill>
                  <a:srgbClr val="500050"/>
                </a:solidFill>
                <a:effectLst/>
                <a:latin typeface="verdana, sans-serif"/>
              </a:rPr>
              <a:t>If you submit, we will contact you with an invitation to take your involvement one step further and provide you with more fun and engaging lesson plans!</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Further information is available: </a:t>
            </a:r>
            <a:r>
              <a:rPr lang="en-US" b="0" i="1" dirty="0">
                <a:solidFill>
                  <a:srgbClr val="1155CC"/>
                </a:solidFill>
                <a:effectLst/>
                <a:latin typeface="verdana, sans-serif"/>
                <a:hlinkClick r:id="rId4"/>
              </a:rPr>
              <a:t>www.ourworldirishaidaward.ie</a:t>
            </a:r>
            <a:br>
              <a:rPr lang="en-US" b="0" i="1" dirty="0">
                <a:solidFill>
                  <a:srgbClr val="500050"/>
                </a:solidFill>
                <a:effectLst/>
                <a:latin typeface="verdana, sans-serif"/>
              </a:rPr>
            </a:br>
            <a:br>
              <a:rPr lang="en-US" b="0" i="1" dirty="0">
                <a:solidFill>
                  <a:srgbClr val="500050"/>
                </a:solidFill>
                <a:effectLst/>
                <a:latin typeface="verdana, sans-serif"/>
              </a:rPr>
            </a:br>
            <a:r>
              <a:rPr lang="en-US" b="0" i="1" dirty="0">
                <a:solidFill>
                  <a:srgbClr val="500050"/>
                </a:solidFill>
                <a:effectLst/>
                <a:latin typeface="verdana, sans-serif"/>
              </a:rPr>
              <a:t>You can also email or ring our project office if you have any queries about the Our World Irish Aid Awards or submission details </a:t>
            </a:r>
            <a:r>
              <a:rPr lang="en-US" b="1" i="1" dirty="0">
                <a:solidFill>
                  <a:srgbClr val="500050"/>
                </a:solidFill>
                <a:effectLst/>
                <a:latin typeface="verdana, sans-serif"/>
              </a:rPr>
              <a:t>E:</a:t>
            </a:r>
            <a:r>
              <a:rPr lang="en-US" b="0" i="1" dirty="0">
                <a:solidFill>
                  <a:srgbClr val="500050"/>
                </a:solidFill>
                <a:effectLst/>
                <a:latin typeface="verdana, sans-serif"/>
              </a:rPr>
              <a:t> </a:t>
            </a:r>
            <a:r>
              <a:rPr lang="en-US" b="0" i="1" dirty="0">
                <a:solidFill>
                  <a:srgbClr val="1155CC"/>
                </a:solidFill>
                <a:effectLst/>
                <a:latin typeface="verdana, sans-serif"/>
                <a:hlinkClick r:id="rId3"/>
              </a:rPr>
              <a:t>ourworld@realnation.ie</a:t>
            </a:r>
            <a:r>
              <a:rPr lang="en-US" b="0" i="1" dirty="0">
                <a:solidFill>
                  <a:srgbClr val="500050"/>
                </a:solidFill>
                <a:effectLst/>
                <a:latin typeface="verdana, sans-serif"/>
              </a:rPr>
              <a:t> /</a:t>
            </a:r>
            <a:r>
              <a:rPr lang="en-US" b="1" i="1" dirty="0">
                <a:solidFill>
                  <a:srgbClr val="500050"/>
                </a:solidFill>
                <a:effectLst/>
                <a:latin typeface="verdana, sans-serif"/>
              </a:rPr>
              <a:t> P: </a:t>
            </a:r>
            <a:r>
              <a:rPr lang="en-US" b="0" i="1" dirty="0">
                <a:solidFill>
                  <a:srgbClr val="500050"/>
                </a:solidFill>
                <a:effectLst/>
                <a:latin typeface="verdana, sans-serif"/>
              </a:rPr>
              <a:t>01 522 4834</a:t>
            </a:r>
            <a:r>
              <a:rPr lang="en-US" sz="1800" b="0" i="1" dirty="0">
                <a:solidFill>
                  <a:srgbClr val="500050"/>
                </a:solidFill>
                <a:effectLst/>
                <a:latin typeface="verdana, sans-serif"/>
              </a:rPr>
              <a:t>H</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r>
              <a:rPr lang="en-GB" sz="1800" b="0" i="1" u="none" strike="noStrike" baseline="0" dirty="0">
                <a:solidFill>
                  <a:srgbClr val="422D45"/>
                </a:solidFill>
                <a:latin typeface="DINNextLTPro-Bold"/>
              </a:rPr>
              <a:t>We would love to hear about how you are getting on with the curriculum materials and Award entries.  You can </a:t>
            </a:r>
            <a:r>
              <a:rPr lang="en-GB" sz="1800" b="0" i="1" u="none" strike="noStrike" baseline="0" dirty="0">
                <a:solidFill>
                  <a:srgbClr val="422D45"/>
                </a:solidFill>
                <a:latin typeface="DINNextLTPro-Regular"/>
              </a:rPr>
              <a:t>share your Our World Irish Aid Awards 2021 journey with us </a:t>
            </a:r>
            <a:r>
              <a:rPr lang="en-GB" sz="1800" b="1" i="0" u="none" strike="noStrike" baseline="0" dirty="0">
                <a:solidFill>
                  <a:srgbClr val="422D45"/>
                </a:solidFill>
                <a:latin typeface="DINNextLTPro-Bold"/>
              </a:rPr>
              <a:t>@Irish_Aid </a:t>
            </a:r>
            <a:r>
              <a:rPr lang="en-GB" sz="1800" b="0" i="0" u="none" strike="noStrike" baseline="0" dirty="0">
                <a:solidFill>
                  <a:srgbClr val="422D45"/>
                </a:solidFill>
                <a:latin typeface="DINNextLTPro-Bold"/>
              </a:rPr>
              <a:t>/ </a:t>
            </a:r>
            <a:r>
              <a:rPr lang="en-GB" sz="1800" b="1" i="0" u="none" strike="noStrike" baseline="0" dirty="0">
                <a:solidFill>
                  <a:srgbClr val="422D45"/>
                </a:solidFill>
                <a:latin typeface="DINNextLTPro-Bold"/>
              </a:rPr>
              <a:t>@ourworldirishaidawards </a:t>
            </a:r>
            <a:r>
              <a:rPr lang="en-GB" sz="1800" b="0" i="1" u="none" strike="noStrike" baseline="0" dirty="0">
                <a:solidFill>
                  <a:srgbClr val="422D45"/>
                </a:solidFill>
                <a:latin typeface="DINNextLTPro-Regular"/>
              </a:rPr>
              <a:t>on social media using the hashtag </a:t>
            </a:r>
            <a:r>
              <a:rPr lang="en-GB" sz="1800" b="1" i="0" u="none" strike="noStrike" baseline="0" dirty="0">
                <a:solidFill>
                  <a:srgbClr val="422D45"/>
                </a:solidFill>
                <a:latin typeface="DINNextLTPro-Bold"/>
              </a:rPr>
              <a:t>#ourworldawards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0" i="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0" i="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13</a:t>
            </a:fld>
            <a:endParaRPr lang="en-IE" dirty="0"/>
          </a:p>
        </p:txBody>
      </p:sp>
    </p:spTree>
    <p:extLst>
      <p:ext uri="{BB962C8B-B14F-4D97-AF65-F5344CB8AC3E}">
        <p14:creationId xmlns:p14="http://schemas.microsoft.com/office/powerpoint/2010/main" val="126224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3/Slide 2 of 2 (Global Goal Getters) </a:t>
            </a:r>
            <a:r>
              <a:rPr lang="en-IE" b="1" i="1" dirty="0"/>
              <a:t>(4 animations </a:t>
            </a:r>
            <a:r>
              <a:rPr lang="en-IE" b="1" i="0" dirty="0"/>
              <a:t>* Click – 3 come in one after another on the 2</a:t>
            </a:r>
            <a:r>
              <a:rPr lang="en-IE" b="1" i="0" baseline="30000" dirty="0"/>
              <a:t>nd</a:t>
            </a:r>
            <a:r>
              <a:rPr lang="en-IE" b="1" i="0" dirty="0"/>
              <a:t> Click</a:t>
            </a:r>
            <a:r>
              <a:rPr lang="en-IE" b="1"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Explain to pupils that they are going to think about (reflect) on what they have learned in this lesson.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Invite pupils to imagine they are playing basketball.  As each of the things they were learning in this lesson appear on the screen pupils should mime: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0" dirty="0"/>
              <a:t>Shooting and scoring the winning basket in the match – if they are happy that they have learned what they were supposed to learn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1" i="1" dirty="0"/>
              <a:t>* Click</a:t>
            </a:r>
            <a:r>
              <a:rPr lang="en-IE" b="0" i="0" dirty="0"/>
              <a:t> </a:t>
            </a:r>
            <a:r>
              <a:rPr lang="en-IE" b="0" i="1" dirty="0"/>
              <a:t>to animate the ball dropping into the net to demonstrate what you mean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0" dirty="0"/>
              <a:t>Dribbling the ball – if they need some more support from a partner (pupils or teacher) to be able to say that they have learned what was intended</a:t>
            </a: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 Click</a:t>
            </a:r>
            <a:r>
              <a:rPr lang="en-IE" b="0" i="0" dirty="0"/>
              <a:t> </a:t>
            </a:r>
            <a:r>
              <a:rPr lang="en-IE" b="0" i="1" dirty="0"/>
              <a:t>to animate each of the 3 learning intentions for this lesson in separately, reading each aloud as they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Observe pupils to see who might need some extra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t>Reassure the class that they have done an amazing job and that they are all fantastic Global Goal Getters.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1" dirty="0"/>
              <a:t>Don’t forget to check out</a:t>
            </a:r>
            <a:r>
              <a:rPr lang="en-IE" b="1" i="0" dirty="0"/>
              <a:t> </a:t>
            </a:r>
            <a:r>
              <a:rPr lang="en-GB" sz="1200" b="1" i="0" u="none" strike="noStrike" baseline="0" dirty="0">
                <a:solidFill>
                  <a:srgbClr val="422D45"/>
                </a:solidFill>
                <a:latin typeface="DINNextLTPro-Bold"/>
              </a:rPr>
              <a:t>www.ourworldirishaidaward.ie</a:t>
            </a:r>
            <a:r>
              <a:rPr lang="en-GB" sz="1200" b="0" i="0" u="none" strike="noStrike" baseline="0" dirty="0">
                <a:solidFill>
                  <a:srgbClr val="422D45"/>
                </a:solidFill>
                <a:latin typeface="DINNextLTPro-Bold"/>
              </a:rPr>
              <a:t> </a:t>
            </a:r>
            <a:r>
              <a:rPr lang="en-GB" sz="1200" b="0" i="1" u="none" strike="noStrike" baseline="0" dirty="0">
                <a:solidFill>
                  <a:srgbClr val="422D45"/>
                </a:solidFill>
                <a:latin typeface="DINNextLTPro-Bold"/>
              </a:rPr>
              <a:t>for information about how to get your pupils work published in one of our online </a:t>
            </a:r>
            <a:r>
              <a:rPr lang="en-GB" sz="1200" b="1" i="1" u="none" strike="noStrike" baseline="0" dirty="0">
                <a:solidFill>
                  <a:srgbClr val="422D45"/>
                </a:solidFill>
                <a:latin typeface="DINNextLTPro-Bold"/>
              </a:rPr>
              <a:t>Global Goal Getters</a:t>
            </a:r>
            <a:r>
              <a:rPr lang="en-GB" sz="1200" b="0" i="1" u="none" strike="noStrike" baseline="0" dirty="0">
                <a:solidFill>
                  <a:srgbClr val="422D45"/>
                </a:solidFill>
                <a:latin typeface="DINNextLTPro-Bold"/>
              </a:rPr>
              <a:t> magazines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14</a:t>
            </a:fld>
            <a:endParaRPr lang="en-IE" dirty="0"/>
          </a:p>
        </p:txBody>
      </p:sp>
    </p:spTree>
    <p:extLst>
      <p:ext uri="{BB962C8B-B14F-4D97-AF65-F5344CB8AC3E}">
        <p14:creationId xmlns:p14="http://schemas.microsoft.com/office/powerpoint/2010/main" val="206962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In your own time (no animations)</a:t>
            </a:r>
          </a:p>
          <a:p>
            <a:endParaRPr lang="en-IE" dirty="0"/>
          </a:p>
          <a:p>
            <a:r>
              <a:rPr lang="en-IE" sz="1200" i="1" dirty="0"/>
              <a:t>Depending on your class, you might like to encourage them to test their knowledge of the Global Goals by competing against the clock in the online Game the Goals quiz, available: </a:t>
            </a:r>
            <a:r>
              <a:rPr lang="en-IE" sz="1200" dirty="0">
                <a:hlinkClick r:id="rId3"/>
              </a:rPr>
              <a:t>https://gamethegoals.com/</a:t>
            </a:r>
            <a:r>
              <a:rPr lang="en-IE" sz="1200" dirty="0"/>
              <a:t> </a:t>
            </a: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15</a:t>
            </a:fld>
            <a:endParaRPr lang="en-IE" dirty="0"/>
          </a:p>
        </p:txBody>
      </p:sp>
    </p:spTree>
    <p:extLst>
      <p:ext uri="{BB962C8B-B14F-4D97-AF65-F5344CB8AC3E}">
        <p14:creationId xmlns:p14="http://schemas.microsoft.com/office/powerpoint/2010/main" val="335254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p:txBody>
      </p:sp>
      <p:sp>
        <p:nvSpPr>
          <p:cNvPr id="4" name="Slide Number Placeholder 3"/>
          <p:cNvSpPr>
            <a:spLocks noGrp="1"/>
          </p:cNvSpPr>
          <p:nvPr>
            <p:ph type="sldNum" sz="quarter" idx="5"/>
          </p:nvPr>
        </p:nvSpPr>
        <p:spPr/>
        <p:txBody>
          <a:bodyPr/>
          <a:lstStyle/>
          <a:p>
            <a:fld id="{DDD419F4-D791-41E3-8F48-C57B6378CBDD}" type="slidenum">
              <a:rPr lang="en-IE" smtClean="0"/>
              <a:t>2</a:t>
            </a:fld>
            <a:endParaRPr lang="en-IE" dirty="0"/>
          </a:p>
        </p:txBody>
      </p:sp>
    </p:spTree>
    <p:extLst>
      <p:ext uri="{BB962C8B-B14F-4D97-AF65-F5344CB8AC3E}">
        <p14:creationId xmlns:p14="http://schemas.microsoft.com/office/powerpoint/2010/main" val="25973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(none)</a:t>
            </a:r>
          </a:p>
          <a:p>
            <a:endParaRPr lang="en-US" dirty="0"/>
          </a:p>
        </p:txBody>
      </p:sp>
      <p:sp>
        <p:nvSpPr>
          <p:cNvPr id="4" name="Slide Number Placeholder 3"/>
          <p:cNvSpPr>
            <a:spLocks noGrp="1"/>
          </p:cNvSpPr>
          <p:nvPr>
            <p:ph type="sldNum" sz="quarter" idx="5"/>
          </p:nvPr>
        </p:nvSpPr>
        <p:spPr/>
        <p:txBody>
          <a:bodyPr/>
          <a:lstStyle/>
          <a:p>
            <a:fld id="{DDD419F4-D791-41E3-8F48-C57B6378CBDD}" type="slidenum">
              <a:rPr lang="en-IE" smtClean="0"/>
              <a:t>3</a:t>
            </a:fld>
            <a:endParaRPr lang="en-IE" dirty="0"/>
          </a:p>
        </p:txBody>
      </p:sp>
    </p:spTree>
    <p:extLst>
      <p:ext uri="{BB962C8B-B14F-4D97-AF65-F5344CB8AC3E}">
        <p14:creationId xmlns:p14="http://schemas.microsoft.com/office/powerpoint/2010/main" val="6654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Learning intentions </a:t>
            </a:r>
            <a:r>
              <a:rPr lang="en-IE" b="1" i="1" dirty="0"/>
              <a:t>(3 consecutive animations at * Click)</a:t>
            </a: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i="1" dirty="0"/>
              <a:t>Depending on your class, you might like to share the learning intentions on this slide at the start of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i="0" dirty="0"/>
              <a:t>* </a:t>
            </a:r>
            <a:r>
              <a:rPr lang="en-IE" b="1" i="1" dirty="0"/>
              <a:t>Click</a:t>
            </a:r>
            <a:r>
              <a:rPr lang="en-IE" i="1" dirty="0"/>
              <a:t> to animate in the three learning intentions for this lesson, one after another, reading aloud as you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Sensitivity note: </a:t>
            </a:r>
            <a:r>
              <a:rPr lang="en-IE" i="1" dirty="0"/>
              <a:t>As their teacher, you know your own pupils well.  Please feel free to edit the learning intentions and the activities in this lesson to best suit the context and needs of the children in your class.</a:t>
            </a:r>
          </a:p>
        </p:txBody>
      </p:sp>
      <p:sp>
        <p:nvSpPr>
          <p:cNvPr id="4" name="Slide Number Placeholder 3"/>
          <p:cNvSpPr>
            <a:spLocks noGrp="1"/>
          </p:cNvSpPr>
          <p:nvPr>
            <p:ph type="sldNum" sz="quarter" idx="5"/>
          </p:nvPr>
        </p:nvSpPr>
        <p:spPr/>
        <p:txBody>
          <a:bodyPr/>
          <a:lstStyle/>
          <a:p>
            <a:fld id="{DDD419F4-D791-41E3-8F48-C57B6378CBDD}" type="slidenum">
              <a:rPr lang="en-IE" smtClean="0"/>
              <a:t>4</a:t>
            </a:fld>
            <a:endParaRPr lang="en-IE" dirty="0"/>
          </a:p>
        </p:txBody>
      </p:sp>
    </p:spTree>
    <p:extLst>
      <p:ext uri="{BB962C8B-B14F-4D97-AF65-F5344CB8AC3E}">
        <p14:creationId xmlns:p14="http://schemas.microsoft.com/office/powerpoint/2010/main" val="41327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1/Slide 1 of 3 (icebreaker) </a:t>
            </a:r>
            <a:r>
              <a:rPr lang="en-IE" b="1" i="1" dirty="0"/>
              <a:t>(no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Sensitivity note: </a:t>
            </a:r>
            <a:r>
              <a:rPr lang="en-IE" i="1" dirty="0"/>
              <a:t>As their teacher, you know your own pupils well.  Please feel free to edit this activity and other lesson content to best suit the context and needs of the children in your class.  For example, if you have pupils in your class for whom home may be a challenging environment, you might decide to place an emphasis on the idea of ‘my favourite place, where I feel comfortable and relaxed’, rather than on the concept of ‘home’, editing the Slides 5-7 and notes for these slides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i="0" dirty="0"/>
              <a:t>Invite pupils to take turns saying one item they can find in their home (or their favourite place) that begins with the same letter as their first name, for example, Aoife = attic, Isabel = iron, Sophie = seat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i="0" dirty="0"/>
              <a:t>If anyone has trouble thinking of an item beginning with their initial, they can ‘phone a friend’ for some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IE" i="0" dirty="0"/>
              <a:t>Invite pupils to call out words or feelings that they associate with the idea of ‘home’ (favourite place).  Depending on your class, you might like to give some of the following prompts: cosy, safe, building, family.</a:t>
            </a:r>
            <a:endParaRPr lang="en-IE" i="1" dirty="0"/>
          </a:p>
          <a:p>
            <a:r>
              <a:rPr lang="en-IE" dirty="0"/>
              <a:t>Record pupil feedback on the board.</a:t>
            </a:r>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5</a:t>
            </a:fld>
            <a:endParaRPr lang="en-IE" dirty="0"/>
          </a:p>
        </p:txBody>
      </p:sp>
    </p:spTree>
    <p:extLst>
      <p:ext uri="{BB962C8B-B14F-4D97-AF65-F5344CB8AC3E}">
        <p14:creationId xmlns:p14="http://schemas.microsoft.com/office/powerpoint/2010/main" val="31468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Teacher notes: Activity 1/Slide 2 of 3 (Home: image) </a:t>
            </a:r>
            <a:r>
              <a:rPr lang="en-IE" b="1" i="1" dirty="0"/>
              <a:t>(no animation)</a:t>
            </a:r>
          </a:p>
          <a:p>
            <a:endParaRPr lang="en-IE" dirty="0"/>
          </a:p>
          <a:p>
            <a:r>
              <a:rPr lang="en-IE" dirty="0"/>
              <a:t>Encourage pupils to call out words or feelings that come to mind as they look at the image of our world from space.</a:t>
            </a:r>
          </a:p>
          <a:p>
            <a:r>
              <a:rPr lang="en-IE" dirty="0"/>
              <a:t>Add their feedback to the words or feelings on the board from the discussion of ‘home’ (</a:t>
            </a:r>
            <a:r>
              <a:rPr lang="en-IE" i="0" dirty="0"/>
              <a:t>favourite place</a:t>
            </a:r>
            <a:r>
              <a:rPr lang="en-I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If pupils do not spontaneously come up with the idea of our world as our home (</a:t>
            </a:r>
            <a:r>
              <a:rPr lang="en-IE" i="0" dirty="0"/>
              <a:t>favourite place</a:t>
            </a:r>
            <a:r>
              <a:rPr lang="en-IE" dirty="0"/>
              <a:t>), then gently suggest this concept to the class.</a:t>
            </a:r>
          </a:p>
        </p:txBody>
      </p:sp>
      <p:sp>
        <p:nvSpPr>
          <p:cNvPr id="4" name="Slide Number Placeholder 3"/>
          <p:cNvSpPr>
            <a:spLocks noGrp="1"/>
          </p:cNvSpPr>
          <p:nvPr>
            <p:ph type="sldNum" sz="quarter" idx="5"/>
          </p:nvPr>
        </p:nvSpPr>
        <p:spPr/>
        <p:txBody>
          <a:bodyPr/>
          <a:lstStyle/>
          <a:p>
            <a:fld id="{DDD419F4-D791-41E3-8F48-C57B6378CBDD}" type="slidenum">
              <a:rPr lang="en-IE" smtClean="0"/>
              <a:t>6</a:t>
            </a:fld>
            <a:endParaRPr lang="en-IE" dirty="0"/>
          </a:p>
        </p:txBody>
      </p:sp>
    </p:spTree>
    <p:extLst>
      <p:ext uri="{BB962C8B-B14F-4D97-AF65-F5344CB8AC3E}">
        <p14:creationId xmlns:p14="http://schemas.microsoft.com/office/powerpoint/2010/main" val="310815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r>
              <a:rPr lang="en-US" dirty="0"/>
              <a:t>https://www.youtube.com/watch?v=SqP2Tmpb6D0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388938"/>
            <a:ext cx="3921125" cy="2205037"/>
          </a:xfrm>
        </p:spPr>
      </p:sp>
      <p:sp>
        <p:nvSpPr>
          <p:cNvPr id="3" name="Notes Placeholder 2"/>
          <p:cNvSpPr>
            <a:spLocks noGrp="1"/>
          </p:cNvSpPr>
          <p:nvPr>
            <p:ph type="body" idx="1"/>
          </p:nvPr>
        </p:nvSpPr>
        <p:spPr>
          <a:xfrm>
            <a:off x="685800" y="306602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b="1" dirty="0"/>
              <a:t>Teacher notes: Activity 2/Slide 1 of 5 (Partnership for the Goals) </a:t>
            </a:r>
            <a:r>
              <a:rPr lang="en-IE" sz="1000" b="1" i="1" dirty="0"/>
              <a:t>(3 consecutive animations at * Click)</a:t>
            </a:r>
            <a:endParaRPr lang="en-IE" sz="10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0" dirty="0"/>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en-IE" sz="1000" b="1" i="1" dirty="0"/>
              <a:t>* Click</a:t>
            </a:r>
            <a:r>
              <a:rPr lang="en-IE" sz="1000" b="0" i="1" dirty="0"/>
              <a:t> to animate in the three bullet points, one after an other, reading the text aloud as you 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000" b="0" i="1" dirty="0"/>
              <a:t>Depending on your class, and how familiar they are with the Global Goals, you might decide to read through the child-friendly version of the full text for all 17 Global Goals (see below), and/or play </a:t>
            </a:r>
            <a:r>
              <a:rPr lang="en-IE" sz="1000" i="1" dirty="0">
                <a:effectLst/>
                <a:ea typeface="Times New Roman" panose="02020603050405020304" pitchFamily="18" charset="0"/>
              </a:rPr>
              <a:t>The Global Goals (2015), ‘The World’s Largest Lesson animation part 1’ (3 mins): </a:t>
            </a:r>
            <a:r>
              <a:rPr lang="en-IE" sz="1000" dirty="0">
                <a:effectLst/>
                <a:ea typeface="Times New Roman" panose="02020603050405020304" pitchFamily="18" charset="0"/>
              </a:rPr>
              <a:t>https://www.youtube.com/watch?v=cBxN9E5f7pc&amp;t=72s.</a:t>
            </a:r>
            <a:endParaRPr lang="en-IE" sz="1000" b="0" i="0" dirty="0"/>
          </a:p>
          <a:p>
            <a:pPr marL="0" marR="0" lvl="0" indent="0" algn="l" defTabSz="914400" rtl="0" eaLnBrk="1" fontAlgn="auto" latinLnBrk="0" hangingPunct="1">
              <a:spcBef>
                <a:spcPts val="0"/>
              </a:spcBef>
              <a:buClrTx/>
              <a:buSzTx/>
              <a:buFontTx/>
              <a:buNone/>
              <a:tabLst/>
              <a:defRPr/>
            </a:pPr>
            <a:endParaRPr lang="en-GB" sz="1000" u="none" dirty="0"/>
          </a:p>
          <a:p>
            <a:pPr marL="0" marR="0" lvl="0" indent="0" algn="l" defTabSz="914400" rtl="0" eaLnBrk="1" fontAlgn="auto" latinLnBrk="0" hangingPunct="1">
              <a:spcBef>
                <a:spcPts val="0"/>
              </a:spcBef>
              <a:buClrTx/>
              <a:buSzTx/>
              <a:buFontTx/>
              <a:buNone/>
              <a:tabLst/>
              <a:defRPr/>
            </a:pPr>
            <a:r>
              <a:rPr lang="en-GB" sz="1000" u="none" dirty="0"/>
              <a:t>Invite pupils to ask and answer questions about the Global Goals information they have been presented with.  Encourage pupils to use a mixture of question types </a:t>
            </a:r>
            <a:r>
              <a:rPr lang="en-GB" sz="1200" dirty="0"/>
              <a:t>– open, closed, leading, rhetorical – during their discussion.</a:t>
            </a:r>
            <a:endParaRPr lang="en-GB" sz="1000" u="none" dirty="0"/>
          </a:p>
          <a:p>
            <a:pPr marL="0" marR="0" lvl="0" indent="0" algn="l" defTabSz="914400" rtl="0" eaLnBrk="1" fontAlgn="auto" latinLnBrk="0" hangingPunct="1">
              <a:spcBef>
                <a:spcPts val="0"/>
              </a:spcBef>
              <a:buClrTx/>
              <a:buSzTx/>
              <a:buFontTx/>
              <a:buNone/>
              <a:tabLst/>
              <a:defRPr/>
            </a:pPr>
            <a:endParaRPr lang="en-GB" sz="1000" u="none" dirty="0"/>
          </a:p>
          <a:p>
            <a:pPr marL="0" marR="0" lvl="0" indent="0" algn="l" defTabSz="914400" rtl="0" eaLnBrk="1" fontAlgn="auto" latinLnBrk="0" hangingPunct="1">
              <a:spcBef>
                <a:spcPts val="0"/>
              </a:spcBef>
              <a:buClrTx/>
              <a:buSzTx/>
              <a:buFontTx/>
              <a:buNone/>
              <a:tabLst/>
              <a:defRPr/>
            </a:pPr>
            <a:r>
              <a:rPr lang="en-GB" sz="1000" u="sng" dirty="0"/>
              <a:t>Child-friendly version of the Global Goals text:</a:t>
            </a:r>
            <a:endParaRPr lang="en-IE" sz="1000" b="0" i="0" dirty="0"/>
          </a:p>
          <a:p>
            <a:pPr marL="0" indent="0">
              <a:buFont typeface="+mj-lt"/>
              <a:buNone/>
            </a:pPr>
            <a:r>
              <a:rPr lang="en-IE" sz="1000" b="1" i="0" dirty="0">
                <a:effectLst/>
                <a:ea typeface="+mn-ea"/>
                <a:cs typeface="+mn-cs"/>
              </a:rPr>
              <a:t>1. </a:t>
            </a:r>
            <a:r>
              <a:rPr lang="en-IE" sz="1000" dirty="0">
                <a:effectLst/>
                <a:ea typeface="Times New Roman" panose="02020603050405020304" pitchFamily="18" charset="0"/>
                <a:cs typeface="Calibri" panose="020F0502020204030204" pitchFamily="34" charset="0"/>
              </a:rPr>
              <a:t>End poverty</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2. </a:t>
            </a:r>
            <a:r>
              <a:rPr lang="en-IE" sz="1000" dirty="0">
                <a:effectLst/>
                <a:ea typeface="Times New Roman" panose="02020603050405020304" pitchFamily="18" charset="0"/>
                <a:cs typeface="Calibri" panose="020F0502020204030204" pitchFamily="34" charset="0"/>
              </a:rPr>
              <a:t>End hunger</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3. </a:t>
            </a:r>
            <a:r>
              <a:rPr lang="en-IE" sz="1000" dirty="0">
                <a:effectLst/>
                <a:ea typeface="Times New Roman" panose="02020603050405020304" pitchFamily="18" charset="0"/>
                <a:cs typeface="Calibri" panose="020F0502020204030204" pitchFamily="34" charset="0"/>
              </a:rPr>
              <a:t>Make sure everyone can live healthy lives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4. </a:t>
            </a:r>
            <a:r>
              <a:rPr lang="en-IE" sz="1000" dirty="0">
                <a:effectLst/>
                <a:ea typeface="Times New Roman" panose="02020603050405020304" pitchFamily="18" charset="0"/>
                <a:cs typeface="Calibri" panose="020F0502020204030204" pitchFamily="34" charset="0"/>
              </a:rPr>
              <a:t>Make sure everyone gets a good education</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5. </a:t>
            </a:r>
            <a:r>
              <a:rPr lang="en-IE" sz="1000" dirty="0">
                <a:effectLst/>
                <a:ea typeface="Times New Roman" panose="02020603050405020304" pitchFamily="18" charset="0"/>
                <a:cs typeface="Calibri" panose="020F0502020204030204" pitchFamily="34" charset="0"/>
              </a:rPr>
              <a:t>Make sure that women and girls get the same chances as men and boys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6. </a:t>
            </a:r>
            <a:r>
              <a:rPr lang="en-IE" sz="1000" dirty="0">
                <a:effectLst/>
                <a:ea typeface="Times New Roman" panose="02020603050405020304" pitchFamily="18" charset="0"/>
                <a:cs typeface="Calibri" panose="020F0502020204030204" pitchFamily="34" charset="0"/>
              </a:rPr>
              <a:t>Make sure that everyone has access to clean water and proper toilets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7. </a:t>
            </a:r>
            <a:r>
              <a:rPr lang="en-IE" sz="1000" dirty="0">
                <a:effectLst/>
                <a:ea typeface="Times New Roman" panose="02020603050405020304" pitchFamily="18" charset="0"/>
                <a:cs typeface="Calibri" panose="020F0502020204030204" pitchFamily="34" charset="0"/>
              </a:rPr>
              <a:t>Make sure that everyone has enough heat, light, and power without damaging the environment</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8. </a:t>
            </a:r>
            <a:r>
              <a:rPr lang="en-IE" sz="1000" dirty="0">
                <a:effectLst/>
                <a:ea typeface="Times New Roman" panose="02020603050405020304" pitchFamily="18" charset="0"/>
                <a:cs typeface="Calibri" panose="020F0502020204030204" pitchFamily="34" charset="0"/>
              </a:rPr>
              <a:t>Help countries to develop and provide good jobs in a way that benefits everyone</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9. </a:t>
            </a:r>
            <a:r>
              <a:rPr lang="en-IE" sz="1000" dirty="0">
                <a:effectLst/>
                <a:ea typeface="Times New Roman" panose="02020603050405020304" pitchFamily="18" charset="0"/>
                <a:cs typeface="Calibri" panose="020F0502020204030204" pitchFamily="34" charset="0"/>
              </a:rPr>
              <a:t>Build schools, hospitals, and roads, and promote businesses and industries that make all people’s lives better</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10. </a:t>
            </a:r>
            <a:r>
              <a:rPr lang="en-IE" sz="1000" dirty="0">
                <a:effectLst/>
                <a:ea typeface="Times New Roman" panose="02020603050405020304" pitchFamily="18" charset="0"/>
                <a:cs typeface="Calibri" panose="020F0502020204030204" pitchFamily="34" charset="0"/>
              </a:rPr>
              <a:t>Make sure that everyone is treated fairly, and that countries treat each other fairly</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11. </a:t>
            </a:r>
            <a:r>
              <a:rPr lang="en-IE" sz="1000" dirty="0">
                <a:effectLst/>
                <a:ea typeface="Times New Roman" panose="02020603050405020304" pitchFamily="18" charset="0"/>
                <a:cs typeface="Calibri" panose="020F0502020204030204" pitchFamily="34" charset="0"/>
              </a:rPr>
              <a:t>Make cities environmentally friendly and safe communities, where all people can live well</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12. </a:t>
            </a:r>
            <a:r>
              <a:rPr lang="en-IE" sz="1000" dirty="0">
                <a:effectLst/>
                <a:ea typeface="Times New Roman" panose="02020603050405020304" pitchFamily="18" charset="0"/>
                <a:cs typeface="Calibri" panose="020F0502020204030204" pitchFamily="34" charset="0"/>
              </a:rPr>
              <a:t>Make sure we do not buy too many things so that we do not use up the earth’s scarce resources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13. </a:t>
            </a:r>
            <a:r>
              <a:rPr lang="en-IE" sz="1000" dirty="0">
                <a:effectLst/>
                <a:ea typeface="Times New Roman" panose="02020603050405020304" pitchFamily="18" charset="0"/>
                <a:cs typeface="Calibri" panose="020F0502020204030204" pitchFamily="34" charset="0"/>
              </a:rPr>
              <a:t>Act now to fight climate change</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14. </a:t>
            </a:r>
            <a:r>
              <a:rPr lang="en-IE" sz="1000" dirty="0">
                <a:effectLst/>
                <a:ea typeface="Times New Roman" panose="02020603050405020304" pitchFamily="18" charset="0"/>
                <a:cs typeface="Calibri" panose="020F0502020204030204" pitchFamily="34" charset="0"/>
              </a:rPr>
              <a:t>Look after the life in our oceans and seas</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15. </a:t>
            </a:r>
            <a:r>
              <a:rPr lang="en-IE" sz="1000" dirty="0">
                <a:effectLst/>
                <a:ea typeface="Times New Roman" panose="02020603050405020304" pitchFamily="18" charset="0"/>
                <a:cs typeface="Calibri" panose="020F0502020204030204" pitchFamily="34" charset="0"/>
              </a:rPr>
              <a:t>Look after forests, animals, and the earth itself</a:t>
            </a:r>
            <a:endParaRPr lang="en-IE" sz="1000" dirty="0">
              <a:effectLst/>
              <a:ea typeface="Times New Roman" panose="02020603050405020304" pitchFamily="18" charset="0"/>
            </a:endParaRPr>
          </a:p>
          <a:p>
            <a:r>
              <a:rPr lang="en-IE" sz="1000" b="1" dirty="0">
                <a:effectLst/>
                <a:ea typeface="Times New Roman" panose="02020603050405020304" pitchFamily="18" charset="0"/>
                <a:cs typeface="Calibri" panose="020F0502020204030204" pitchFamily="34" charset="0"/>
              </a:rPr>
              <a:t>16. </a:t>
            </a:r>
            <a:r>
              <a:rPr lang="en-IE" sz="1000" dirty="0">
                <a:effectLst/>
                <a:ea typeface="Times New Roman" panose="02020603050405020304" pitchFamily="18" charset="0"/>
                <a:cs typeface="Calibri" panose="020F0502020204030204" pitchFamily="34" charset="0"/>
              </a:rPr>
              <a:t>Work for peace and justice inside and between countries</a:t>
            </a:r>
            <a:endParaRPr lang="en-IE" sz="1000" dirty="0">
              <a:effectLst/>
              <a:ea typeface="Times New Roman" panose="02020603050405020304" pitchFamily="18" charset="0"/>
            </a:endParaRPr>
          </a:p>
          <a:p>
            <a:r>
              <a:rPr lang="en-IE" sz="1000" b="1" dirty="0">
                <a:effectLst/>
                <a:ea typeface="Times New Roman" panose="02020603050405020304" pitchFamily="18" charset="0"/>
              </a:rPr>
              <a:t>17. </a:t>
            </a:r>
            <a:r>
              <a:rPr lang="en-IE" sz="1000" dirty="0">
                <a:effectLst/>
                <a:ea typeface="Times New Roman" panose="02020603050405020304" pitchFamily="18" charset="0"/>
              </a:rPr>
              <a:t>Countries will work together in partnership to achieve the Global Goals and make the world a better place for everyone</a:t>
            </a:r>
            <a:r>
              <a:rPr lang="en-IE" sz="1000" dirty="0">
                <a:effectLst/>
              </a:rPr>
              <a:t> </a:t>
            </a:r>
          </a:p>
          <a:p>
            <a:endParaRPr lang="en-IE" sz="1000" dirty="0">
              <a:effectLst/>
            </a:endParaRPr>
          </a:p>
          <a:p>
            <a:pPr>
              <a:spcAft>
                <a:spcPts val="1000"/>
              </a:spcAft>
            </a:pPr>
            <a:r>
              <a:rPr lang="en-IE" sz="1000" i="1" dirty="0">
                <a:effectLst/>
                <a:ea typeface="Times New Roman" panose="02020603050405020304" pitchFamily="18" charset="0"/>
              </a:rPr>
              <a:t>Further information about the Global Goals available: </a:t>
            </a:r>
            <a:r>
              <a:rPr lang="en-IE" sz="1000" dirty="0">
                <a:effectLst/>
                <a:ea typeface="Times New Roman" panose="02020603050405020304" pitchFamily="18" charset="0"/>
                <a:hlinkClick r:id="rId3"/>
              </a:rPr>
              <a:t>https://sdgs.un.org/goals</a:t>
            </a:r>
            <a:r>
              <a:rPr lang="en-IE" sz="1000" dirty="0">
                <a:effectLst/>
                <a:ea typeface="Times New Roman" panose="02020603050405020304" pitchFamily="18" charset="0"/>
              </a:rPr>
              <a:t>; https://www.globalgoals.org/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0" dirty="0"/>
          </a:p>
          <a:p>
            <a:endParaRPr lang="en-IE" sz="1000" dirty="0"/>
          </a:p>
        </p:txBody>
      </p:sp>
      <p:sp>
        <p:nvSpPr>
          <p:cNvPr id="4" name="Slide Number Placeholder 3"/>
          <p:cNvSpPr>
            <a:spLocks noGrp="1"/>
          </p:cNvSpPr>
          <p:nvPr>
            <p:ph type="sldNum" sz="quarter" idx="5"/>
          </p:nvPr>
        </p:nvSpPr>
        <p:spPr/>
        <p:txBody>
          <a:bodyPr/>
          <a:lstStyle/>
          <a:p>
            <a:fld id="{A41BF117-37B4-4FD6-BA28-DB8A22FA0308}" type="slidenum">
              <a:rPr lang="en-US" smtClean="0"/>
              <a:t>8</a:t>
            </a:fld>
            <a:endParaRPr lang="en-US" dirty="0"/>
          </a:p>
        </p:txBody>
      </p:sp>
    </p:spTree>
    <p:extLst>
      <p:ext uri="{BB962C8B-B14F-4D97-AF65-F5344CB8AC3E}">
        <p14:creationId xmlns:p14="http://schemas.microsoft.com/office/powerpoint/2010/main" val="144416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Teacher notes: Activity 2/Slide 2 of 5 (Partnership for the Goals) </a:t>
            </a:r>
            <a:r>
              <a:rPr lang="en-IE" sz="1800" b="1" i="1" dirty="0">
                <a:effectLst/>
                <a:latin typeface="Calibri" panose="020F0502020204030204" pitchFamily="34" charset="0"/>
                <a:ea typeface="Calibri" panose="020F0502020204030204" pitchFamily="34" charset="0"/>
                <a:cs typeface="Times New Roman" panose="02020603050405020304" pitchFamily="18" charset="0"/>
              </a:rPr>
              <a:t>(no animation)</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Explain that Global Goal 17 is very important.  Goal 17 is about all countries working together in partnership.  Countries that have more money and resources, like Ireland, have to support countries, like Uganda, who have less so that the Global Goals are achieved everywhere.  All governments have to work together with concerned people of all ages and governments have to think about the Global Goals when they are coming up with new policies or laws.  Working together in partnership is a big part of making sure that all 17 Global Goals are achieved by 2030.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can all play a role as partners for the Goals – everyone can be a partner – children and young people, teachers, parents, businesses, governments and big international organizations like the European Union or the United Nations.</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Government of Ireland’s programme for overseas development cooperation is called Irish Aid.  Irish Aid is working in partnership with other governments, with different groups (NGOs or charities), and with communities, in countries all over our world, to try to make the Global Goals happen; so that everyone everywhere, now and in the future, can live in a better world.</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the examples of how Irish Aid works together in partnership for the Goals is in the 2021 Our World Irish Aid Award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pupils magazine</a:t>
            </a:r>
            <a:r>
              <a:rPr lang="en-GB" sz="1800" dirty="0">
                <a:effectLst/>
                <a:latin typeface="Calibri" panose="020F0502020204030204" pitchFamily="34" charset="0"/>
                <a:ea typeface="Calibri" panose="020F0502020204030204" pitchFamily="34" charset="0"/>
                <a:cs typeface="Times New Roman" panose="02020603050405020304" pitchFamily="18" charset="0"/>
              </a:rPr>
              <a:t> (pages 8-9) / (https://www.ourworldirishaidawards.ie/pupils-magazine/).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Karina lives in Uganda, but she is originally from South Sudan.  She had to leave South Sudan because of a war.  She is now living, with her family, in a refugee settlement in Uganda.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does not know when she will be able to return home, but for now she knows she is safe in Uganda.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her family have enough good food to eat because Irish Aid, working in partnership with the World Food Programme (an organization that is part of the United Nations) and the Government of Uganda, give food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many other refugees living in Uganda.  This is an example of how Irish Aid (Government of Ireland) is working with others to achieve Global Goal 2 (Zero Hunger).  </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of COVID-19, partnership for the Goals is now more important than ever.   For this reason, the Government of Ireland, through the Irish Aid programme, has given extra money to the World Food Programme to help protect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Mamcy</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other refugees in Uganda from COVID-19.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dirty="0"/>
          </a:p>
        </p:txBody>
      </p:sp>
      <p:sp>
        <p:nvSpPr>
          <p:cNvPr id="4" name="Slide Number Placeholder 3"/>
          <p:cNvSpPr>
            <a:spLocks noGrp="1"/>
          </p:cNvSpPr>
          <p:nvPr>
            <p:ph type="sldNum" sz="quarter" idx="5"/>
          </p:nvPr>
        </p:nvSpPr>
        <p:spPr/>
        <p:txBody>
          <a:bodyPr/>
          <a:lstStyle/>
          <a:p>
            <a:fld id="{DDD419F4-D791-41E3-8F48-C57B6378CBDD}" type="slidenum">
              <a:rPr lang="en-IE" smtClean="0"/>
              <a:t>9</a:t>
            </a:fld>
            <a:endParaRPr lang="en-IE" dirty="0"/>
          </a:p>
        </p:txBody>
      </p:sp>
    </p:spTree>
    <p:extLst>
      <p:ext uri="{BB962C8B-B14F-4D97-AF65-F5344CB8AC3E}">
        <p14:creationId xmlns:p14="http://schemas.microsoft.com/office/powerpoint/2010/main" val="193696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3244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078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4727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5928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5114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403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618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4023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15389342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SqP2Tmpb6D0?feature=oembed" TargetMode="External"/><Relationship Id="rId6" Type="http://schemas.openxmlformats.org/officeDocument/2006/relationships/hyperlink" Target="https://www.youtube.com/watch?v=SqP2Tmpb6D0" TargetMode="External"/><Relationship Id="rId5" Type="http://schemas.openxmlformats.org/officeDocument/2006/relationships/image" Target="../media/image19.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E748C5-1C6C-584C-ADAF-518498C69636}"/>
              </a:ext>
            </a:extLst>
          </p:cNvPr>
          <p:cNvSpPr>
            <a:spLocks noGrp="1"/>
          </p:cNvSpPr>
          <p:nvPr>
            <p:ph type="subTitle" idx="1"/>
          </p:nvPr>
        </p:nvSpPr>
        <p:spPr>
          <a:xfrm>
            <a:off x="1524000" y="2432050"/>
            <a:ext cx="9144000" cy="2650172"/>
          </a:xfrm>
        </p:spPr>
        <p:txBody>
          <a:bodyPr>
            <a:noAutofit/>
          </a:bodyPr>
          <a:lstStyle/>
          <a:p>
            <a:r>
              <a:rPr lang="en-IE" sz="1800" b="1" dirty="0">
                <a:solidFill>
                  <a:schemeClr val="accent3"/>
                </a:solidFill>
              </a:rPr>
              <a:t>“Partnership for the Goals”</a:t>
            </a:r>
            <a:endParaRPr lang="en-IE" sz="1800" dirty="0">
              <a:solidFill>
                <a:schemeClr val="accent3"/>
              </a:solidFill>
            </a:endParaRPr>
          </a:p>
          <a:p>
            <a:r>
              <a:rPr lang="en-IE" sz="3600" dirty="0"/>
              <a:t>LESSON ONE </a:t>
            </a:r>
          </a:p>
          <a:p>
            <a:r>
              <a:rPr lang="en-IE" sz="1800" dirty="0"/>
              <a:t>(5</a:t>
            </a:r>
            <a:r>
              <a:rPr lang="en-IE" sz="1800" baseline="30000" dirty="0"/>
              <a:t>th</a:t>
            </a:r>
            <a:r>
              <a:rPr lang="en-IE" sz="1800" dirty="0"/>
              <a:t>-6</a:t>
            </a:r>
            <a:r>
              <a:rPr lang="en-IE" sz="1800" baseline="30000" dirty="0"/>
              <a:t>th</a:t>
            </a:r>
            <a:r>
              <a:rPr lang="en-IE" sz="1800" dirty="0"/>
              <a:t> class)</a:t>
            </a:r>
          </a:p>
        </p:txBody>
      </p:sp>
      <p:sp>
        <p:nvSpPr>
          <p:cNvPr id="10" name="Title 1">
            <a:extLst>
              <a:ext uri="{FF2B5EF4-FFF2-40B4-BE49-F238E27FC236}">
                <a16:creationId xmlns:a16="http://schemas.microsoft.com/office/drawing/2014/main" id="{F6EB4FDA-B3DB-C449-AE68-82DDA5D0CE96}"/>
              </a:ext>
            </a:extLst>
          </p:cNvPr>
          <p:cNvSpPr txBox="1">
            <a:spLocks/>
          </p:cNvSpPr>
          <p:nvPr/>
        </p:nvSpPr>
        <p:spPr>
          <a:xfrm>
            <a:off x="1524000" y="777240"/>
            <a:ext cx="9144000" cy="2387600"/>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600" kern="1200">
                <a:solidFill>
                  <a:schemeClr val="accent3"/>
                </a:solidFill>
                <a:latin typeface="Ziggurat HTF-Black" pitchFamily="2" charset="77"/>
                <a:ea typeface="+mj-ea"/>
                <a:cs typeface="+mj-cs"/>
              </a:defRPr>
            </a:lvl1pPr>
          </a:lstStyle>
          <a:p>
            <a:r>
              <a:rPr lang="en-US" dirty="0">
                <a:solidFill>
                  <a:schemeClr val="accent2"/>
                </a:solidFill>
              </a:rPr>
              <a:t>OUR WORLD </a:t>
            </a:r>
            <a:r>
              <a:rPr lang="en-US" dirty="0">
                <a:solidFill>
                  <a:srgbClr val="B8028A"/>
                </a:solidFill>
              </a:rPr>
              <a:t>IRISH AID AWARDS </a:t>
            </a:r>
            <a:r>
              <a:rPr lang="en-US" dirty="0">
                <a:solidFill>
                  <a:schemeClr val="accent2"/>
                </a:solidFill>
              </a:rPr>
              <a:t>2021</a:t>
            </a:r>
          </a:p>
        </p:txBody>
      </p:sp>
      <p:pic>
        <p:nvPicPr>
          <p:cNvPr id="12" name="Picture 11" descr="A picture containing mug, sitting, dark, table&#10;&#10;Description automatically generated">
            <a:extLst>
              <a:ext uri="{FF2B5EF4-FFF2-40B4-BE49-F238E27FC236}">
                <a16:creationId xmlns:a16="http://schemas.microsoft.com/office/drawing/2014/main" id="{095DBA0B-31D2-4149-AF73-BF679483E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50" y="4053057"/>
            <a:ext cx="2492731" cy="2953473"/>
          </a:xfrm>
          <a:prstGeom prst="rect">
            <a:avLst/>
          </a:prstGeom>
        </p:spPr>
      </p:pic>
      <p:pic>
        <p:nvPicPr>
          <p:cNvPr id="3" name="Picture 2" descr="A picture containing object, light, lamp&#10;&#10;Description automatically generated">
            <a:extLst>
              <a:ext uri="{FF2B5EF4-FFF2-40B4-BE49-F238E27FC236}">
                <a16:creationId xmlns:a16="http://schemas.microsoft.com/office/drawing/2014/main" id="{B6131401-B5B1-B24B-9DD6-FFF4D90C7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15" y="168859"/>
            <a:ext cx="1915315" cy="1625847"/>
          </a:xfrm>
          <a:prstGeom prst="rect">
            <a:avLst/>
          </a:prstGeom>
        </p:spPr>
      </p:pic>
      <p:pic>
        <p:nvPicPr>
          <p:cNvPr id="6" name="Picture 5" descr="A picture containing object, lamp, light&#10;&#10;Description automatically generated">
            <a:extLst>
              <a:ext uri="{FF2B5EF4-FFF2-40B4-BE49-F238E27FC236}">
                <a16:creationId xmlns:a16="http://schemas.microsoft.com/office/drawing/2014/main" id="{1BC774C2-AE80-3F41-ADA3-4A6AEDB70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885" y="3001381"/>
            <a:ext cx="1204016" cy="819731"/>
          </a:xfrm>
          <a:prstGeom prst="rect">
            <a:avLst/>
          </a:prstGeom>
        </p:spPr>
      </p:pic>
      <p:pic>
        <p:nvPicPr>
          <p:cNvPr id="9" name="Picture 8" descr="A picture containing object, lamp, light&#10;&#10;Description automatically generated">
            <a:extLst>
              <a:ext uri="{FF2B5EF4-FFF2-40B4-BE49-F238E27FC236}">
                <a16:creationId xmlns:a16="http://schemas.microsoft.com/office/drawing/2014/main" id="{72DA8BDA-0B45-C54B-AE6B-550BB3EFA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11" y="3097018"/>
            <a:ext cx="1639191" cy="1090062"/>
          </a:xfrm>
          <a:prstGeom prst="rect">
            <a:avLst/>
          </a:prstGeom>
        </p:spPr>
      </p:pic>
      <p:pic>
        <p:nvPicPr>
          <p:cNvPr id="13" name="Picture 12" descr="A picture containing object, lamp, light&#10;&#10;Description automatically generated">
            <a:extLst>
              <a:ext uri="{FF2B5EF4-FFF2-40B4-BE49-F238E27FC236}">
                <a16:creationId xmlns:a16="http://schemas.microsoft.com/office/drawing/2014/main" id="{B4EFDD84-15B2-EA4B-B30B-6FA52B5CE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7156" y="1179375"/>
            <a:ext cx="2244217" cy="1527623"/>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3B3CD0CC-28C3-5C49-B351-AD4776DC74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782" y="3642049"/>
            <a:ext cx="2164444" cy="2200689"/>
          </a:xfrm>
          <a:prstGeom prst="rect">
            <a:avLst/>
          </a:prstGeom>
        </p:spPr>
      </p:pic>
      <p:pic>
        <p:nvPicPr>
          <p:cNvPr id="7" name="Picture 6" descr="A picture containing sitting, table, cake, bear&#10;&#10;Description automatically generated">
            <a:extLst>
              <a:ext uri="{FF2B5EF4-FFF2-40B4-BE49-F238E27FC236}">
                <a16:creationId xmlns:a16="http://schemas.microsoft.com/office/drawing/2014/main" id="{4288EA92-1019-D448-9075-0B2C759F7D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1090" y="3554333"/>
            <a:ext cx="3304515" cy="4209574"/>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928EA0EC-263D-C44D-9297-9EF999D8F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7893" y="2706998"/>
            <a:ext cx="3318197" cy="3373762"/>
          </a:xfrm>
          <a:prstGeom prst="rect">
            <a:avLst/>
          </a:prstGeom>
        </p:spPr>
      </p:pic>
      <p:pic>
        <p:nvPicPr>
          <p:cNvPr id="17" name="Picture 16" descr="A close up of a sign&#10;&#10;Description automatically generated">
            <a:extLst>
              <a:ext uri="{FF2B5EF4-FFF2-40B4-BE49-F238E27FC236}">
                <a16:creationId xmlns:a16="http://schemas.microsoft.com/office/drawing/2014/main" id="{F869D841-5980-5C47-9B94-971513F867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792" y="5283060"/>
            <a:ext cx="513120" cy="571762"/>
          </a:xfrm>
          <a:prstGeom prst="rect">
            <a:avLst/>
          </a:prstGeom>
        </p:spPr>
      </p:pic>
      <p:pic>
        <p:nvPicPr>
          <p:cNvPr id="19" name="Picture 18" descr="A close up of a sign&#10;&#10;Description automatically generated">
            <a:extLst>
              <a:ext uri="{FF2B5EF4-FFF2-40B4-BE49-F238E27FC236}">
                <a16:creationId xmlns:a16="http://schemas.microsoft.com/office/drawing/2014/main" id="{3D43AAB8-D138-464C-B8BB-AB4FA12DE3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56111" y="5464256"/>
            <a:ext cx="553273" cy="616504"/>
          </a:xfrm>
          <a:prstGeom prst="rect">
            <a:avLst/>
          </a:prstGeom>
        </p:spPr>
      </p:pic>
      <p:pic>
        <p:nvPicPr>
          <p:cNvPr id="4" name="Picture 3">
            <a:extLst>
              <a:ext uri="{FF2B5EF4-FFF2-40B4-BE49-F238E27FC236}">
                <a16:creationId xmlns:a16="http://schemas.microsoft.com/office/drawing/2014/main" id="{107F53B5-C74D-0544-AD94-25CE4F48A9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8795" y="3987657"/>
            <a:ext cx="1021435" cy="2093105"/>
          </a:xfrm>
          <a:prstGeom prst="rect">
            <a:avLst/>
          </a:prstGeom>
        </p:spPr>
      </p:pic>
    </p:spTree>
    <p:extLst>
      <p:ext uri="{BB962C8B-B14F-4D97-AF65-F5344CB8AC3E}">
        <p14:creationId xmlns:p14="http://schemas.microsoft.com/office/powerpoint/2010/main" val="102569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91B81ECB-C11F-D44A-A9D1-E9B5EEC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488" y="0"/>
            <a:ext cx="20606970" cy="6858000"/>
          </a:xfrm>
          <a:prstGeom prst="rect">
            <a:avLst/>
          </a:prstGeom>
        </p:spPr>
      </p:pic>
      <p:sp>
        <p:nvSpPr>
          <p:cNvPr id="2" name="TextBox 1">
            <a:extLst>
              <a:ext uri="{FF2B5EF4-FFF2-40B4-BE49-F238E27FC236}">
                <a16:creationId xmlns:a16="http://schemas.microsoft.com/office/drawing/2014/main" id="{E61C76B9-8E9E-4B2E-8F15-54A6F207B8F9}"/>
              </a:ext>
            </a:extLst>
          </p:cNvPr>
          <p:cNvSpPr txBox="1"/>
          <p:nvPr/>
        </p:nvSpPr>
        <p:spPr>
          <a:xfrm>
            <a:off x="1252497" y="1732717"/>
            <a:ext cx="4495159" cy="2800767"/>
          </a:xfrm>
          <a:prstGeom prst="rect">
            <a:avLst/>
          </a:prstGeom>
          <a:noFill/>
        </p:spPr>
        <p:txBody>
          <a:bodyPr wrap="square" rtlCol="0">
            <a:spAutoFit/>
          </a:bodyPr>
          <a:lstStyle/>
          <a:p>
            <a:r>
              <a:rPr lang="en-GB" sz="2400" i="1" dirty="0">
                <a:solidFill>
                  <a:schemeClr val="accent3">
                    <a:lumMod val="75000"/>
                  </a:schemeClr>
                </a:solidFill>
              </a:rPr>
              <a:t>One of the challenges of our time…is to re-instill in the consciousness of our people that sense of human solidarity, of being in the world for one another…</a:t>
            </a:r>
          </a:p>
          <a:p>
            <a:r>
              <a:rPr lang="en-GB" sz="1600" b="1" dirty="0">
                <a:solidFill>
                  <a:schemeClr val="accent3">
                    <a:lumMod val="75000"/>
                  </a:schemeClr>
                </a:solidFill>
              </a:rPr>
              <a:t>NELSON MANDELA</a:t>
            </a:r>
          </a:p>
          <a:p>
            <a:r>
              <a:rPr lang="en-GB" sz="1200" b="1" dirty="0">
                <a:solidFill>
                  <a:schemeClr val="accent3">
                    <a:lumMod val="75000"/>
                  </a:schemeClr>
                </a:solidFill>
              </a:rPr>
              <a:t>1918-2013</a:t>
            </a:r>
            <a:endParaRPr lang="en-IE" sz="1200" b="1" dirty="0">
              <a:solidFill>
                <a:schemeClr val="accent3">
                  <a:lumMod val="75000"/>
                </a:schemeClr>
              </a:solidFill>
            </a:endParaRPr>
          </a:p>
        </p:txBody>
      </p:sp>
      <p:pic>
        <p:nvPicPr>
          <p:cNvPr id="6" name="Picture 5" descr="A picture containing drawing, blue&#10;&#10;Description automatically generated">
            <a:extLst>
              <a:ext uri="{FF2B5EF4-FFF2-40B4-BE49-F238E27FC236}">
                <a16:creationId xmlns:a16="http://schemas.microsoft.com/office/drawing/2014/main" id="{73D1D742-B461-BC49-A5CA-D572D8DBB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496" y="6205951"/>
            <a:ext cx="1585906" cy="544830"/>
          </a:xfrm>
          <a:prstGeom prst="rect">
            <a:avLst/>
          </a:prstGeom>
        </p:spPr>
      </p:pic>
      <p:sp>
        <p:nvSpPr>
          <p:cNvPr id="3" name="Title 5">
            <a:extLst>
              <a:ext uri="{FF2B5EF4-FFF2-40B4-BE49-F238E27FC236}">
                <a16:creationId xmlns:a16="http://schemas.microsoft.com/office/drawing/2014/main" id="{982662C6-C8C6-49BD-AEC6-DA6A195F5E9F}"/>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8" name="TextBox 7">
            <a:extLst>
              <a:ext uri="{FF2B5EF4-FFF2-40B4-BE49-F238E27FC236}">
                <a16:creationId xmlns:a16="http://schemas.microsoft.com/office/drawing/2014/main" id="{01F00002-BA60-4E31-8730-2304B96B463B}"/>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3 of 5 | </a:t>
            </a:r>
            <a:r>
              <a:rPr lang="en-IE" sz="1100" dirty="0">
                <a:solidFill>
                  <a:schemeClr val="tx2"/>
                </a:solidFill>
              </a:rPr>
              <a:t>PARTNERSHIP FOR THE GOALS</a:t>
            </a:r>
          </a:p>
        </p:txBody>
      </p:sp>
    </p:spTree>
    <p:extLst>
      <p:ext uri="{BB962C8B-B14F-4D97-AF65-F5344CB8AC3E}">
        <p14:creationId xmlns:p14="http://schemas.microsoft.com/office/powerpoint/2010/main" val="356127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7BE349-5417-416B-9F0B-64208B70258C}"/>
              </a:ext>
            </a:extLst>
          </p:cNvPr>
          <p:cNvSpPr/>
          <p:nvPr/>
        </p:nvSpPr>
        <p:spPr>
          <a:xfrm>
            <a:off x="0" y="0"/>
            <a:ext cx="12192000" cy="6858000"/>
          </a:xfrm>
          <a:prstGeom prst="rect">
            <a:avLst/>
          </a:prstGeom>
          <a:solidFill>
            <a:srgbClr val="1B47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itle 5">
            <a:extLst>
              <a:ext uri="{FF2B5EF4-FFF2-40B4-BE49-F238E27FC236}">
                <a16:creationId xmlns:a16="http://schemas.microsoft.com/office/drawing/2014/main" id="{7A6CB47A-0087-4D4D-B7C1-39991F3521D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13" name="TextBox 12">
            <a:extLst>
              <a:ext uri="{FF2B5EF4-FFF2-40B4-BE49-F238E27FC236}">
                <a16:creationId xmlns:a16="http://schemas.microsoft.com/office/drawing/2014/main" id="{7DAD89FB-5CD3-9D44-815A-39ECFED2AB52}"/>
              </a:ext>
            </a:extLst>
          </p:cNvPr>
          <p:cNvSpPr txBox="1"/>
          <p:nvPr/>
        </p:nvSpPr>
        <p:spPr>
          <a:xfrm>
            <a:off x="232410" y="6464356"/>
            <a:ext cx="4258990" cy="307777"/>
          </a:xfrm>
          <a:prstGeom prst="rect">
            <a:avLst/>
          </a:prstGeom>
          <a:noFill/>
        </p:spPr>
        <p:txBody>
          <a:bodyPr wrap="square" rtlCol="0">
            <a:spAutoFit/>
          </a:bodyPr>
          <a:lstStyle/>
          <a:p>
            <a:r>
              <a:rPr lang="en-IE" sz="1400" dirty="0">
                <a:solidFill>
                  <a:schemeClr val="accent2">
                    <a:lumMod val="40000"/>
                    <a:lumOff val="60000"/>
                  </a:schemeClr>
                </a:solidFill>
              </a:rPr>
              <a:t>Slide 4 of 5 | </a:t>
            </a:r>
            <a:r>
              <a:rPr lang="en-IE" sz="1100" dirty="0">
                <a:solidFill>
                  <a:schemeClr val="accent2">
                    <a:lumMod val="40000"/>
                    <a:lumOff val="60000"/>
                  </a:schemeClr>
                </a:solidFill>
              </a:rPr>
              <a:t>PARTNERSHIP FOR THE GOALS</a:t>
            </a:r>
          </a:p>
        </p:txBody>
      </p:sp>
      <p:sp>
        <p:nvSpPr>
          <p:cNvPr id="7" name="Circle: Hollow 6">
            <a:extLst>
              <a:ext uri="{FF2B5EF4-FFF2-40B4-BE49-F238E27FC236}">
                <a16:creationId xmlns:a16="http://schemas.microsoft.com/office/drawing/2014/main" id="{736CC011-1546-4C6C-BF5B-4758C19FB34F}"/>
              </a:ext>
            </a:extLst>
          </p:cNvPr>
          <p:cNvSpPr/>
          <p:nvPr/>
        </p:nvSpPr>
        <p:spPr>
          <a:xfrm>
            <a:off x="6019373" y="1946148"/>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2" name="Circle: Hollow 11">
            <a:extLst>
              <a:ext uri="{FF2B5EF4-FFF2-40B4-BE49-F238E27FC236}">
                <a16:creationId xmlns:a16="http://schemas.microsoft.com/office/drawing/2014/main" id="{E830D1AB-1F11-43E8-9F52-D2793FC5DD86}"/>
              </a:ext>
            </a:extLst>
          </p:cNvPr>
          <p:cNvSpPr/>
          <p:nvPr/>
        </p:nvSpPr>
        <p:spPr>
          <a:xfrm>
            <a:off x="4886111" y="1161180"/>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4" name="Circle: Hollow 13">
            <a:extLst>
              <a:ext uri="{FF2B5EF4-FFF2-40B4-BE49-F238E27FC236}">
                <a16:creationId xmlns:a16="http://schemas.microsoft.com/office/drawing/2014/main" id="{034080B3-9FEF-4383-AC3D-47EB168CBC44}"/>
              </a:ext>
            </a:extLst>
          </p:cNvPr>
          <p:cNvSpPr/>
          <p:nvPr/>
        </p:nvSpPr>
        <p:spPr>
          <a:xfrm>
            <a:off x="4194497" y="3270142"/>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5" name="Circle: Hollow 14">
            <a:extLst>
              <a:ext uri="{FF2B5EF4-FFF2-40B4-BE49-F238E27FC236}">
                <a16:creationId xmlns:a16="http://schemas.microsoft.com/office/drawing/2014/main" id="{BFD8DEFD-2F33-40D4-82CB-8B02CE36D382}"/>
              </a:ext>
            </a:extLst>
          </p:cNvPr>
          <p:cNvSpPr/>
          <p:nvPr/>
        </p:nvSpPr>
        <p:spPr>
          <a:xfrm>
            <a:off x="3781119" y="1946147"/>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7" name="Circle: Hollow 16">
            <a:extLst>
              <a:ext uri="{FF2B5EF4-FFF2-40B4-BE49-F238E27FC236}">
                <a16:creationId xmlns:a16="http://schemas.microsoft.com/office/drawing/2014/main" id="{B1CA47B8-3B29-4223-8CFA-BF0CDE801F94}"/>
              </a:ext>
            </a:extLst>
          </p:cNvPr>
          <p:cNvSpPr/>
          <p:nvPr/>
        </p:nvSpPr>
        <p:spPr>
          <a:xfrm>
            <a:off x="5571773" y="3249869"/>
            <a:ext cx="2391507" cy="2426677"/>
          </a:xfrm>
          <a:prstGeom prst="donut">
            <a:avLst>
              <a:gd name="adj" fmla="val 10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Tree>
    <p:extLst>
      <p:ext uri="{BB962C8B-B14F-4D97-AF65-F5344CB8AC3E}">
        <p14:creationId xmlns:p14="http://schemas.microsoft.com/office/powerpoint/2010/main" val="2209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875E-6 -4.81481E-6 L 0.00117 -0.16018 " pathEditMode="relative" rAng="0" ptsTypes="AA">
                                      <p:cBhvr>
                                        <p:cTn id="6" dur="1000" fill="hold"/>
                                        <p:tgtEl>
                                          <p:spTgt spid="12"/>
                                        </p:tgtEl>
                                        <p:attrNameLst>
                                          <p:attrName>ppt_x</p:attrName>
                                          <p:attrName>ppt_y</p:attrName>
                                        </p:attrNameLst>
                                      </p:cBhvr>
                                      <p:rCtr x="52" y="-8009"/>
                                    </p:animMotion>
                                  </p:childTnLst>
                                </p:cTn>
                              </p:par>
                              <p:par>
                                <p:cTn id="7" presetID="0" presetClass="path" presetSubtype="0" accel="50000" decel="50000" fill="hold" grpId="0" nodeType="withEffect">
                                  <p:stCondLst>
                                    <p:cond delay="0"/>
                                  </p:stCondLst>
                                  <p:childTnLst>
                                    <p:animMotion origin="layout" path="M 3.125E-6 1.85185E-6 L 0.11601 -0.13241 " pathEditMode="relative" rAng="0" ptsTypes="AA">
                                      <p:cBhvr>
                                        <p:cTn id="8" dur="1000" fill="hold"/>
                                        <p:tgtEl>
                                          <p:spTgt spid="7"/>
                                        </p:tgtEl>
                                        <p:attrNameLst>
                                          <p:attrName>ppt_x</p:attrName>
                                          <p:attrName>ppt_y</p:attrName>
                                        </p:attrNameLst>
                                      </p:cBhvr>
                                      <p:rCtr x="5794" y="-6620"/>
                                    </p:animMotion>
                                  </p:childTnLst>
                                </p:cTn>
                              </p:par>
                              <p:par>
                                <p:cTn id="9" presetID="0" presetClass="path" presetSubtype="0" accel="50000" decel="50000" fill="hold" grpId="0" nodeType="withEffect">
                                  <p:stCondLst>
                                    <p:cond delay="0"/>
                                  </p:stCondLst>
                                  <p:childTnLst>
                                    <p:animMotion origin="layout" path="M 1.875E-6 -4.44444E-6 L 0.08971 0.147 " pathEditMode="relative" rAng="0" ptsTypes="AA">
                                      <p:cBhvr>
                                        <p:cTn id="10" dur="1000" fill="hold"/>
                                        <p:tgtEl>
                                          <p:spTgt spid="17"/>
                                        </p:tgtEl>
                                        <p:attrNameLst>
                                          <p:attrName>ppt_x</p:attrName>
                                          <p:attrName>ppt_y</p:attrName>
                                        </p:attrNameLst>
                                      </p:cBhvr>
                                      <p:rCtr x="4479" y="7338"/>
                                    </p:animMotion>
                                  </p:childTnLst>
                                </p:cTn>
                              </p:par>
                              <p:par>
                                <p:cTn id="11" presetID="0" presetClass="path" presetSubtype="0" accel="50000" decel="50000" fill="hold" grpId="0" nodeType="withEffect">
                                  <p:stCondLst>
                                    <p:cond delay="0"/>
                                  </p:stCondLst>
                                  <p:childTnLst>
                                    <p:animMotion origin="layout" path="M 2.70833E-6 -3.7037E-6 L -0.10742 0.13866 " pathEditMode="relative" rAng="0" ptsTypes="AA">
                                      <p:cBhvr>
                                        <p:cTn id="12" dur="1000" fill="hold"/>
                                        <p:tgtEl>
                                          <p:spTgt spid="14"/>
                                        </p:tgtEl>
                                        <p:attrNameLst>
                                          <p:attrName>ppt_x</p:attrName>
                                          <p:attrName>ppt_y</p:attrName>
                                        </p:attrNameLst>
                                      </p:cBhvr>
                                      <p:rCtr x="-5378" y="6921"/>
                                    </p:animMotion>
                                  </p:childTnLst>
                                </p:cTn>
                              </p:par>
                              <p:par>
                                <p:cTn id="13" presetID="0" presetClass="path" presetSubtype="0" accel="50000" decel="50000" fill="hold" grpId="0" nodeType="withEffect">
                                  <p:stCondLst>
                                    <p:cond delay="0"/>
                                  </p:stCondLst>
                                  <p:childTnLst>
                                    <p:animMotion origin="layout" path="M 0 0 L -0.12109 -0.15787 " pathEditMode="relative" ptsTypes="AA">
                                      <p:cBhvr>
                                        <p:cTn id="14" dur="1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rcle: Hollow 2">
            <a:extLst>
              <a:ext uri="{FF2B5EF4-FFF2-40B4-BE49-F238E27FC236}">
                <a16:creationId xmlns:a16="http://schemas.microsoft.com/office/drawing/2014/main" id="{2D360FE5-F038-4F6D-88CF-E59EDB03D79F}"/>
              </a:ext>
            </a:extLst>
          </p:cNvPr>
          <p:cNvSpPr/>
          <p:nvPr/>
        </p:nvSpPr>
        <p:spPr>
          <a:xfrm>
            <a:off x="2935301" y="86406"/>
            <a:ext cx="6957646" cy="6699737"/>
          </a:xfrm>
          <a:prstGeom prst="donut">
            <a:avLst>
              <a:gd name="adj" fmla="val 1086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solidFill>
                <a:schemeClr val="tx1"/>
              </a:solidFill>
            </a:endParaRPr>
          </a:p>
        </p:txBody>
      </p:sp>
      <p:sp>
        <p:nvSpPr>
          <p:cNvPr id="4" name="Title 5">
            <a:extLst>
              <a:ext uri="{FF2B5EF4-FFF2-40B4-BE49-F238E27FC236}">
                <a16:creationId xmlns:a16="http://schemas.microsoft.com/office/drawing/2014/main" id="{B0F109AC-7AF2-0B4A-B78A-0827D5D518EB}"/>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5" name="TextBox 4">
            <a:extLst>
              <a:ext uri="{FF2B5EF4-FFF2-40B4-BE49-F238E27FC236}">
                <a16:creationId xmlns:a16="http://schemas.microsoft.com/office/drawing/2014/main" id="{BDEF5BAF-E5D2-F94F-9F20-250041550D5D}"/>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5 of 5 | </a:t>
            </a:r>
            <a:r>
              <a:rPr lang="en-IE" sz="1100" dirty="0">
                <a:solidFill>
                  <a:schemeClr val="tx2"/>
                </a:solidFill>
              </a:rPr>
              <a:t>PARTNERSHIP FOR THE GOALS</a:t>
            </a:r>
          </a:p>
        </p:txBody>
      </p:sp>
    </p:spTree>
    <p:extLst>
      <p:ext uri="{BB962C8B-B14F-4D97-AF65-F5344CB8AC3E}">
        <p14:creationId xmlns:p14="http://schemas.microsoft.com/office/powerpoint/2010/main" val="348384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0D7DC0-EC37-CE4D-B091-C98DAAF2F201}"/>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3</a:t>
            </a:r>
          </a:p>
        </p:txBody>
      </p:sp>
      <p:sp>
        <p:nvSpPr>
          <p:cNvPr id="5" name="TextBox 4">
            <a:extLst>
              <a:ext uri="{FF2B5EF4-FFF2-40B4-BE49-F238E27FC236}">
                <a16:creationId xmlns:a16="http://schemas.microsoft.com/office/drawing/2014/main" id="{E76916F2-79C6-C943-8CD3-D97543B13424}"/>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1 of 2 | </a:t>
            </a:r>
            <a:r>
              <a:rPr lang="en-IE" sz="1100" dirty="0">
                <a:solidFill>
                  <a:schemeClr val="tx2"/>
                </a:solidFill>
              </a:rPr>
              <a:t>GLOBAL GOAL GETTERS</a:t>
            </a:r>
          </a:p>
        </p:txBody>
      </p:sp>
      <p:pic>
        <p:nvPicPr>
          <p:cNvPr id="8" name="Picture 7">
            <a:extLst>
              <a:ext uri="{FF2B5EF4-FFF2-40B4-BE49-F238E27FC236}">
                <a16:creationId xmlns:a16="http://schemas.microsoft.com/office/drawing/2014/main" id="{C5D34ED2-A2BA-7D41-BDDD-513DDF823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31" y="955060"/>
            <a:ext cx="4329394" cy="4947880"/>
          </a:xfrm>
          <a:prstGeom prst="rect">
            <a:avLst/>
          </a:prstGeom>
        </p:spPr>
      </p:pic>
      <p:pic>
        <p:nvPicPr>
          <p:cNvPr id="7" name="Picture 6">
            <a:extLst>
              <a:ext uri="{FF2B5EF4-FFF2-40B4-BE49-F238E27FC236}">
                <a16:creationId xmlns:a16="http://schemas.microsoft.com/office/drawing/2014/main" id="{C841C0A0-9D92-4314-89F0-FEB7B8F9A71F}"/>
              </a:ext>
            </a:extLst>
          </p:cNvPr>
          <p:cNvPicPr>
            <a:picLocks noChangeAspect="1"/>
          </p:cNvPicPr>
          <p:nvPr/>
        </p:nvPicPr>
        <p:blipFill rotWithShape="1">
          <a:blip r:embed="rId4"/>
          <a:srcRect l="42123" t="16987" r="27980" b="58913"/>
          <a:stretch/>
        </p:blipFill>
        <p:spPr>
          <a:xfrm>
            <a:off x="232410" y="940074"/>
            <a:ext cx="4853157" cy="2200604"/>
          </a:xfrm>
          <a:prstGeom prst="rect">
            <a:avLst/>
          </a:prstGeom>
        </p:spPr>
      </p:pic>
      <p:sp>
        <p:nvSpPr>
          <p:cNvPr id="11" name="Rectangle 10">
            <a:extLst>
              <a:ext uri="{FF2B5EF4-FFF2-40B4-BE49-F238E27FC236}">
                <a16:creationId xmlns:a16="http://schemas.microsoft.com/office/drawing/2014/main" id="{BC779EED-220A-43CB-8D6D-6918F4A4BB06}"/>
              </a:ext>
            </a:extLst>
          </p:cNvPr>
          <p:cNvSpPr/>
          <p:nvPr/>
        </p:nvSpPr>
        <p:spPr>
          <a:xfrm>
            <a:off x="3068876" y="2040376"/>
            <a:ext cx="2279738" cy="1279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3" name="Picture 12">
            <a:extLst>
              <a:ext uri="{FF2B5EF4-FFF2-40B4-BE49-F238E27FC236}">
                <a16:creationId xmlns:a16="http://schemas.microsoft.com/office/drawing/2014/main" id="{0A6E8342-093E-4973-8F1C-FFA0C94E5564}"/>
              </a:ext>
            </a:extLst>
          </p:cNvPr>
          <p:cNvPicPr>
            <a:picLocks noChangeAspect="1"/>
          </p:cNvPicPr>
          <p:nvPr/>
        </p:nvPicPr>
        <p:blipFill rotWithShape="1">
          <a:blip r:embed="rId4"/>
          <a:srcRect l="42123" t="40741" r="40875" b="30278"/>
          <a:stretch/>
        </p:blipFill>
        <p:spPr>
          <a:xfrm>
            <a:off x="3176718" y="2062879"/>
            <a:ext cx="3558967" cy="3412501"/>
          </a:xfrm>
          <a:prstGeom prst="rect">
            <a:avLst/>
          </a:prstGeom>
        </p:spPr>
      </p:pic>
    </p:spTree>
    <p:extLst>
      <p:ext uri="{BB962C8B-B14F-4D97-AF65-F5344CB8AC3E}">
        <p14:creationId xmlns:p14="http://schemas.microsoft.com/office/powerpoint/2010/main" val="103718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0FBA5F9-5B20-9642-9D66-47EBD4467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0" y="1000190"/>
            <a:ext cx="3088242" cy="5925469"/>
          </a:xfrm>
          <a:prstGeom prst="rect">
            <a:avLst/>
          </a:prstGeom>
        </p:spPr>
      </p:pic>
      <p:sp>
        <p:nvSpPr>
          <p:cNvPr id="7" name="TextBox 6">
            <a:extLst>
              <a:ext uri="{FF2B5EF4-FFF2-40B4-BE49-F238E27FC236}">
                <a16:creationId xmlns:a16="http://schemas.microsoft.com/office/drawing/2014/main" id="{F681D2B8-9FA5-43DA-AE85-61C6E5662693}"/>
              </a:ext>
            </a:extLst>
          </p:cNvPr>
          <p:cNvSpPr txBox="1"/>
          <p:nvPr/>
        </p:nvSpPr>
        <p:spPr>
          <a:xfrm>
            <a:off x="6131808" y="1403194"/>
            <a:ext cx="5617027" cy="400110"/>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r>
              <a:rPr lang="en-IE" sz="2000" dirty="0"/>
              <a:t>Explore the idea of ‘home’</a:t>
            </a:r>
          </a:p>
        </p:txBody>
      </p:sp>
      <p:sp>
        <p:nvSpPr>
          <p:cNvPr id="8" name="TextBox 7">
            <a:extLst>
              <a:ext uri="{FF2B5EF4-FFF2-40B4-BE49-F238E27FC236}">
                <a16:creationId xmlns:a16="http://schemas.microsoft.com/office/drawing/2014/main" id="{BE75747E-933C-4BEE-965F-9DB0F3477663}"/>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solidFill>
              </a:rPr>
              <a:t>Slide 2 of 2 | </a:t>
            </a:r>
            <a:r>
              <a:rPr lang="en-IE" sz="1100" dirty="0">
                <a:solidFill>
                  <a:schemeClr val="tx2"/>
                </a:solidFill>
              </a:rPr>
              <a:t>Global Goal Getters</a:t>
            </a:r>
          </a:p>
        </p:txBody>
      </p:sp>
      <p:sp>
        <p:nvSpPr>
          <p:cNvPr id="10" name="TextBox 9">
            <a:extLst>
              <a:ext uri="{FF2B5EF4-FFF2-40B4-BE49-F238E27FC236}">
                <a16:creationId xmlns:a16="http://schemas.microsoft.com/office/drawing/2014/main" id="{DA140021-BC5A-4BEF-BAF7-505D18E14966}"/>
              </a:ext>
            </a:extLst>
          </p:cNvPr>
          <p:cNvSpPr txBox="1"/>
          <p:nvPr/>
        </p:nvSpPr>
        <p:spPr>
          <a:xfrm>
            <a:off x="5460999" y="4978400"/>
            <a:ext cx="184731" cy="369332"/>
          </a:xfrm>
          <a:prstGeom prst="rect">
            <a:avLst/>
          </a:prstGeom>
          <a:noFill/>
        </p:spPr>
        <p:txBody>
          <a:bodyPr wrap="square" rtlCol="0">
            <a:spAutoFit/>
          </a:bodyPr>
          <a:lstStyle/>
          <a:p>
            <a:endParaRPr lang="en-IE" dirty="0"/>
          </a:p>
        </p:txBody>
      </p:sp>
      <p:sp>
        <p:nvSpPr>
          <p:cNvPr id="12" name="TextBox 11">
            <a:extLst>
              <a:ext uri="{FF2B5EF4-FFF2-40B4-BE49-F238E27FC236}">
                <a16:creationId xmlns:a16="http://schemas.microsoft.com/office/drawing/2014/main" id="{D1F8E31E-0250-4E20-A54B-F6725FBA28AA}"/>
              </a:ext>
            </a:extLst>
          </p:cNvPr>
          <p:cNvSpPr txBox="1"/>
          <p:nvPr/>
        </p:nvSpPr>
        <p:spPr>
          <a:xfrm>
            <a:off x="6371292" y="4241304"/>
            <a:ext cx="5138057" cy="1754326"/>
          </a:xfrm>
          <a:prstGeom prst="rect">
            <a:avLst/>
          </a:prstGeom>
          <a:noFill/>
        </p:spPr>
        <p:txBody>
          <a:bodyPr wrap="square" rtlCol="0">
            <a:spAutoFit/>
          </a:bodyPr>
          <a:lstStyle/>
          <a:p>
            <a:pPr algn="ctr"/>
            <a:r>
              <a:rPr lang="en-IE" sz="3600" b="1" dirty="0">
                <a:solidFill>
                  <a:schemeClr val="tx2"/>
                </a:solidFill>
              </a:rPr>
              <a:t>Well done class!</a:t>
            </a:r>
          </a:p>
          <a:p>
            <a:pPr algn="ctr"/>
            <a:r>
              <a:rPr lang="en-IE" sz="3600" b="1" dirty="0">
                <a:solidFill>
                  <a:schemeClr val="accent3"/>
                </a:solidFill>
              </a:rPr>
              <a:t>You’re all amazing Global Goal Getters!</a:t>
            </a:r>
          </a:p>
        </p:txBody>
      </p:sp>
      <p:sp>
        <p:nvSpPr>
          <p:cNvPr id="9" name="TextBox 8">
            <a:extLst>
              <a:ext uri="{FF2B5EF4-FFF2-40B4-BE49-F238E27FC236}">
                <a16:creationId xmlns:a16="http://schemas.microsoft.com/office/drawing/2014/main" id="{4FD3D95F-6402-954D-8057-0FB258054120}"/>
              </a:ext>
            </a:extLst>
          </p:cNvPr>
          <p:cNvSpPr txBox="1"/>
          <p:nvPr/>
        </p:nvSpPr>
        <p:spPr>
          <a:xfrm>
            <a:off x="6131808" y="1999243"/>
            <a:ext cx="5617027" cy="959173"/>
          </a:xfrm>
          <a:prstGeom prst="rect">
            <a:avLst/>
          </a:prstGeom>
          <a:solidFill>
            <a:schemeClr val="accent6">
              <a:lumMod val="20000"/>
              <a:lumOff val="80000"/>
            </a:schemeClr>
          </a:solidFill>
          <a:ln w="28575">
            <a:solidFill>
              <a:schemeClr val="accent6">
                <a:lumMod val="75000"/>
              </a:schemeClr>
            </a:solidFill>
          </a:ln>
        </p:spPr>
        <p:txBody>
          <a:bodyPr wrap="square" rtlCol="0">
            <a:spAutoFit/>
          </a:bodyPr>
          <a:lstStyle/>
          <a:p>
            <a:pPr algn="ctr">
              <a:lnSpc>
                <a:spcPct val="150000"/>
              </a:lnSpc>
            </a:pPr>
            <a:r>
              <a:rPr lang="en-IE" sz="2000" dirty="0"/>
              <a:t>Ask questions about the United Nations Global Goals for Sustainable Development</a:t>
            </a:r>
          </a:p>
        </p:txBody>
      </p:sp>
      <p:sp>
        <p:nvSpPr>
          <p:cNvPr id="11" name="TextBox 10">
            <a:extLst>
              <a:ext uri="{FF2B5EF4-FFF2-40B4-BE49-F238E27FC236}">
                <a16:creationId xmlns:a16="http://schemas.microsoft.com/office/drawing/2014/main" id="{AF6717D0-F99C-A047-8551-9A1BD8C31704}"/>
              </a:ext>
            </a:extLst>
          </p:cNvPr>
          <p:cNvSpPr txBox="1"/>
          <p:nvPr/>
        </p:nvSpPr>
        <p:spPr>
          <a:xfrm>
            <a:off x="6131808" y="3152161"/>
            <a:ext cx="5617027" cy="959109"/>
          </a:xfrm>
          <a:prstGeom prst="rect">
            <a:avLst/>
          </a:prstGeom>
          <a:solidFill>
            <a:schemeClr val="accent4">
              <a:lumMod val="20000"/>
              <a:lumOff val="80000"/>
            </a:schemeClr>
          </a:solidFill>
          <a:ln w="28575">
            <a:solidFill>
              <a:schemeClr val="accent4">
                <a:lumMod val="75000"/>
              </a:schemeClr>
            </a:solidFill>
          </a:ln>
        </p:spPr>
        <p:txBody>
          <a:bodyPr wrap="square" rtlCol="0">
            <a:spAutoFit/>
          </a:bodyPr>
          <a:lstStyle/>
          <a:p>
            <a:pPr algn="ctr">
              <a:lnSpc>
                <a:spcPct val="150000"/>
              </a:lnSpc>
            </a:pPr>
            <a:r>
              <a:rPr lang="en-IE" sz="2000" dirty="0"/>
              <a:t>Create an original artwork on the theme of ‘partnership’</a:t>
            </a:r>
          </a:p>
        </p:txBody>
      </p:sp>
      <p:sp>
        <p:nvSpPr>
          <p:cNvPr id="13" name="TextBox 12">
            <a:extLst>
              <a:ext uri="{FF2B5EF4-FFF2-40B4-BE49-F238E27FC236}">
                <a16:creationId xmlns:a16="http://schemas.microsoft.com/office/drawing/2014/main" id="{5B4189BB-62F0-9344-B84A-621FC9DD6587}"/>
              </a:ext>
            </a:extLst>
          </p:cNvPr>
          <p:cNvSpPr txBox="1"/>
          <p:nvPr/>
        </p:nvSpPr>
        <p:spPr>
          <a:xfrm>
            <a:off x="6131808" y="862370"/>
            <a:ext cx="5617027" cy="400110"/>
          </a:xfrm>
          <a:prstGeom prst="rect">
            <a:avLst/>
          </a:prstGeom>
          <a:noFill/>
        </p:spPr>
        <p:txBody>
          <a:bodyPr wrap="square" rtlCol="0">
            <a:spAutoFit/>
          </a:bodyPr>
          <a:lstStyle/>
          <a:p>
            <a:pPr algn="ctr"/>
            <a:r>
              <a:rPr lang="en-IE" sz="2000" b="1" dirty="0">
                <a:latin typeface="+mj-lt"/>
              </a:rPr>
              <a:t>We have learned to…</a:t>
            </a:r>
          </a:p>
        </p:txBody>
      </p:sp>
      <p:pic>
        <p:nvPicPr>
          <p:cNvPr id="16" name="Picture 15" descr="Diagram&#10;&#10;Description automatically generated">
            <a:extLst>
              <a:ext uri="{FF2B5EF4-FFF2-40B4-BE49-F238E27FC236}">
                <a16:creationId xmlns:a16="http://schemas.microsoft.com/office/drawing/2014/main" id="{1040A0CF-005E-2941-9AA3-B645748B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08" y="611706"/>
            <a:ext cx="2081306" cy="2775074"/>
          </a:xfrm>
          <a:prstGeom prst="rect">
            <a:avLst/>
          </a:prstGeom>
        </p:spPr>
      </p:pic>
      <p:pic>
        <p:nvPicPr>
          <p:cNvPr id="18" name="Picture 17" descr="Background pattern&#10;&#10;Description automatically generated">
            <a:extLst>
              <a:ext uri="{FF2B5EF4-FFF2-40B4-BE49-F238E27FC236}">
                <a16:creationId xmlns:a16="http://schemas.microsoft.com/office/drawing/2014/main" id="{C514B42B-22C1-0641-B02A-CADC81CBA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651" y="3152161"/>
            <a:ext cx="1802452" cy="1641339"/>
          </a:xfrm>
          <a:prstGeom prst="rect">
            <a:avLst/>
          </a:prstGeom>
        </p:spPr>
      </p:pic>
      <p:sp>
        <p:nvSpPr>
          <p:cNvPr id="25" name="Title 5">
            <a:extLst>
              <a:ext uri="{FF2B5EF4-FFF2-40B4-BE49-F238E27FC236}">
                <a16:creationId xmlns:a16="http://schemas.microsoft.com/office/drawing/2014/main" id="{E34817BA-E4A0-CC43-AB06-C454540A95E6}"/>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3</a:t>
            </a:r>
          </a:p>
        </p:txBody>
      </p:sp>
    </p:spTree>
    <p:extLst>
      <p:ext uri="{BB962C8B-B14F-4D97-AF65-F5344CB8AC3E}">
        <p14:creationId xmlns:p14="http://schemas.microsoft.com/office/powerpoint/2010/main" val="3105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44444E-6 L 0.0013 0.29328 " pathEditMode="relative" rAng="0" ptsTypes="AA">
                                      <p:cBhvr>
                                        <p:cTn id="6" dur="1000" fill="hold"/>
                                        <p:tgtEl>
                                          <p:spTgt spid="16"/>
                                        </p:tgtEl>
                                        <p:attrNameLst>
                                          <p:attrName>ppt_x</p:attrName>
                                          <p:attrName>ppt_y</p:attrName>
                                        </p:attrNameLst>
                                      </p:cBhvr>
                                      <p:rCtr x="104" y="1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CA99E-334F-4934-92CF-2DFA4CD36FB6}"/>
              </a:ext>
            </a:extLst>
          </p:cNvPr>
          <p:cNvPicPr>
            <a:picLocks noChangeAspect="1"/>
          </p:cNvPicPr>
          <p:nvPr/>
        </p:nvPicPr>
        <p:blipFill rotWithShape="1">
          <a:blip r:embed="rId3"/>
          <a:srcRect l="10540" t="12253" r="11824" b="5225"/>
          <a:stretch/>
        </p:blipFill>
        <p:spPr>
          <a:xfrm>
            <a:off x="3378024" y="1900737"/>
            <a:ext cx="5435952" cy="3250217"/>
          </a:xfrm>
          <a:prstGeom prst="rect">
            <a:avLst/>
          </a:prstGeom>
        </p:spPr>
      </p:pic>
      <p:sp>
        <p:nvSpPr>
          <p:cNvPr id="4" name="Text Placeholder 3">
            <a:extLst>
              <a:ext uri="{FF2B5EF4-FFF2-40B4-BE49-F238E27FC236}">
                <a16:creationId xmlns:a16="http://schemas.microsoft.com/office/drawing/2014/main" id="{8DA0CB6B-1450-4847-883C-881BA10584D3}"/>
              </a:ext>
            </a:extLst>
          </p:cNvPr>
          <p:cNvSpPr>
            <a:spLocks noGrp="1"/>
          </p:cNvSpPr>
          <p:nvPr>
            <p:ph type="body" idx="1"/>
          </p:nvPr>
        </p:nvSpPr>
        <p:spPr>
          <a:xfrm>
            <a:off x="838200" y="1390390"/>
            <a:ext cx="10515600" cy="510347"/>
          </a:xfrm>
        </p:spPr>
        <p:txBody>
          <a:bodyPr/>
          <a:lstStyle/>
          <a:p>
            <a:pPr algn="ctr"/>
            <a:r>
              <a:rPr lang="en-IE" dirty="0"/>
              <a:t>https://</a:t>
            </a:r>
            <a:r>
              <a:rPr lang="en-IE" dirty="0" err="1"/>
              <a:t>gamethegoals.com</a:t>
            </a:r>
            <a:r>
              <a:rPr lang="en-IE" dirty="0"/>
              <a:t>/</a:t>
            </a:r>
          </a:p>
        </p:txBody>
      </p:sp>
      <p:pic>
        <p:nvPicPr>
          <p:cNvPr id="6" name="Picture 5" descr="A picture containing mug, sitting, dark, table&#10;&#10;Description automatically generated">
            <a:extLst>
              <a:ext uri="{FF2B5EF4-FFF2-40B4-BE49-F238E27FC236}">
                <a16:creationId xmlns:a16="http://schemas.microsoft.com/office/drawing/2014/main" id="{588F4F84-4D2E-C548-9F3B-03A77DF95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0" y="4087906"/>
            <a:ext cx="2149009" cy="2546220"/>
          </a:xfrm>
          <a:prstGeom prst="rect">
            <a:avLst/>
          </a:prstGeom>
        </p:spPr>
      </p:pic>
      <p:pic>
        <p:nvPicPr>
          <p:cNvPr id="8" name="Picture 7">
            <a:extLst>
              <a:ext uri="{FF2B5EF4-FFF2-40B4-BE49-F238E27FC236}">
                <a16:creationId xmlns:a16="http://schemas.microsoft.com/office/drawing/2014/main" id="{65715031-219D-614D-B73F-DE188DCFE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909" y="3711389"/>
            <a:ext cx="1740410" cy="3561549"/>
          </a:xfrm>
          <a:prstGeom prst="rect">
            <a:avLst/>
          </a:prstGeom>
        </p:spPr>
      </p:pic>
      <p:sp>
        <p:nvSpPr>
          <p:cNvPr id="2" name="Title 5">
            <a:extLst>
              <a:ext uri="{FF2B5EF4-FFF2-40B4-BE49-F238E27FC236}">
                <a16:creationId xmlns:a16="http://schemas.microsoft.com/office/drawing/2014/main" id="{BAE44EF2-3FBD-4C50-8105-C85135AC76D8}"/>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In your own time…</a:t>
            </a:r>
          </a:p>
        </p:txBody>
      </p:sp>
    </p:spTree>
    <p:extLst>
      <p:ext uri="{BB962C8B-B14F-4D97-AF65-F5344CB8AC3E}">
        <p14:creationId xmlns:p14="http://schemas.microsoft.com/office/powerpoint/2010/main" val="373576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F7E2A2C-921F-4BE8-8723-F642EFC42E68}"/>
              </a:ext>
            </a:extLst>
          </p:cNvPr>
          <p:cNvGraphicFramePr>
            <a:graphicFrameLocks noGrp="1"/>
          </p:cNvGraphicFramePr>
          <p:nvPr>
            <p:extLst>
              <p:ext uri="{D42A27DB-BD31-4B8C-83A1-F6EECF244321}">
                <p14:modId xmlns:p14="http://schemas.microsoft.com/office/powerpoint/2010/main" val="54041107"/>
              </p:ext>
            </p:extLst>
          </p:nvPr>
        </p:nvGraphicFramePr>
        <p:xfrm>
          <a:off x="370113" y="1255782"/>
          <a:ext cx="11512734" cy="3578002"/>
        </p:xfrm>
        <a:graphic>
          <a:graphicData uri="http://schemas.openxmlformats.org/drawingml/2006/table">
            <a:tbl>
              <a:tblPr firstRow="1" bandRow="1">
                <a:tableStyleId>{91EBBBCC-DAD2-459C-BE2E-F6DE35CF9A28}</a:tableStyleId>
              </a:tblPr>
              <a:tblGrid>
                <a:gridCol w="3913178">
                  <a:extLst>
                    <a:ext uri="{9D8B030D-6E8A-4147-A177-3AD203B41FA5}">
                      <a16:colId xmlns:a16="http://schemas.microsoft.com/office/drawing/2014/main" val="3711116271"/>
                    </a:ext>
                  </a:extLst>
                </a:gridCol>
                <a:gridCol w="2711475">
                  <a:extLst>
                    <a:ext uri="{9D8B030D-6E8A-4147-A177-3AD203B41FA5}">
                      <a16:colId xmlns:a16="http://schemas.microsoft.com/office/drawing/2014/main" val="113760052"/>
                    </a:ext>
                  </a:extLst>
                </a:gridCol>
                <a:gridCol w="4888081">
                  <a:extLst>
                    <a:ext uri="{9D8B030D-6E8A-4147-A177-3AD203B41FA5}">
                      <a16:colId xmlns:a16="http://schemas.microsoft.com/office/drawing/2014/main" val="1599478832"/>
                    </a:ext>
                  </a:extLst>
                </a:gridCol>
              </a:tblGrid>
              <a:tr h="257077">
                <a:tc>
                  <a:txBody>
                    <a:bodyPr/>
                    <a:lstStyle/>
                    <a:p>
                      <a:r>
                        <a:rPr lang="en-IE" sz="1400" dirty="0"/>
                        <a:t>Curriculum area</a:t>
                      </a:r>
                      <a:endParaRPr lang="en-IE" sz="1400" dirty="0">
                        <a:solidFill>
                          <a:schemeClr val="tx1"/>
                        </a:solidFill>
                      </a:endParaRPr>
                    </a:p>
                  </a:txBody>
                  <a:tcPr/>
                </a:tc>
                <a:tc>
                  <a:txBody>
                    <a:bodyPr/>
                    <a:lstStyle/>
                    <a:p>
                      <a:r>
                        <a:rPr lang="en-IE" sz="1400" dirty="0"/>
                        <a:t>Subject</a:t>
                      </a:r>
                      <a:endParaRPr lang="en-IE" sz="1400" dirty="0">
                        <a:solidFill>
                          <a:schemeClr val="tx1"/>
                        </a:solidFill>
                      </a:endParaRPr>
                    </a:p>
                  </a:txBody>
                  <a:tcPr/>
                </a:tc>
                <a:tc>
                  <a:txBody>
                    <a:bodyPr/>
                    <a:lstStyle/>
                    <a:p>
                      <a:r>
                        <a:rPr lang="en-IE" sz="1400" dirty="0"/>
                        <a:t>Strand</a:t>
                      </a:r>
                      <a:endParaRPr lang="en-IE" sz="1400" dirty="0">
                        <a:solidFill>
                          <a:schemeClr val="tx1"/>
                        </a:solidFill>
                      </a:endParaRPr>
                    </a:p>
                  </a:txBody>
                  <a:tcPr/>
                </a:tc>
                <a:extLst>
                  <a:ext uri="{0D108BD9-81ED-4DB2-BD59-A6C34878D82A}">
                    <a16:rowId xmlns:a16="http://schemas.microsoft.com/office/drawing/2014/main" val="574933301"/>
                  </a:ext>
                </a:extLst>
              </a:tr>
              <a:tr h="257077">
                <a:tc rowSpan="2">
                  <a:txBody>
                    <a:bodyPr/>
                    <a:lstStyle/>
                    <a:p>
                      <a:r>
                        <a:rPr lang="en-IE" sz="1400" dirty="0">
                          <a:solidFill>
                            <a:schemeClr val="tx1"/>
                          </a:solidFill>
                        </a:rPr>
                        <a:t>SESE</a:t>
                      </a:r>
                    </a:p>
                  </a:txBody>
                  <a:tcPr/>
                </a:tc>
                <a:tc>
                  <a:txBody>
                    <a:bodyPr/>
                    <a:lstStyle/>
                    <a:p>
                      <a:r>
                        <a:rPr lang="en-IE" sz="1400" dirty="0">
                          <a:solidFill>
                            <a:schemeClr val="tx1"/>
                          </a:solidFill>
                        </a:rPr>
                        <a:t>Geography</a:t>
                      </a:r>
                    </a:p>
                  </a:txBody>
                  <a:tcPr/>
                </a:tc>
                <a:tc>
                  <a:txBody>
                    <a:bodyPr/>
                    <a:lstStyle/>
                    <a:p>
                      <a:r>
                        <a:rPr lang="en-IE" sz="1400" dirty="0">
                          <a:solidFill>
                            <a:schemeClr val="tx1"/>
                          </a:solidFill>
                        </a:rPr>
                        <a:t>Human environments</a:t>
                      </a:r>
                    </a:p>
                    <a:p>
                      <a:r>
                        <a:rPr lang="en-IE" sz="1400" dirty="0">
                          <a:solidFill>
                            <a:schemeClr val="tx1"/>
                          </a:solidFill>
                        </a:rPr>
                        <a:t>Environmental awareness and care</a:t>
                      </a:r>
                    </a:p>
                  </a:txBody>
                  <a:tcPr/>
                </a:tc>
                <a:extLst>
                  <a:ext uri="{0D108BD9-81ED-4DB2-BD59-A6C34878D82A}">
                    <a16:rowId xmlns:a16="http://schemas.microsoft.com/office/drawing/2014/main" val="2095718193"/>
                  </a:ext>
                </a:extLst>
              </a:tr>
              <a:tr h="257077">
                <a:tc vMerge="1">
                  <a:txBody>
                    <a:bodyPr/>
                    <a:lstStyle/>
                    <a:p>
                      <a:endParaRPr lang="en-IE" dirty="0">
                        <a:solidFill>
                          <a:schemeClr val="tx1"/>
                        </a:solidFill>
                      </a:endParaRPr>
                    </a:p>
                  </a:txBody>
                  <a:tcPr/>
                </a:tc>
                <a:tc>
                  <a:txBody>
                    <a:bodyPr/>
                    <a:lstStyle/>
                    <a:p>
                      <a:r>
                        <a:rPr lang="en-IE" sz="1400" dirty="0">
                          <a:solidFill>
                            <a:schemeClr val="tx1"/>
                          </a:solidFill>
                        </a:rPr>
                        <a:t>Science</a:t>
                      </a:r>
                    </a:p>
                  </a:txBody>
                  <a:tcPr>
                    <a:solidFill>
                      <a:srgbClr val="E6CBDA"/>
                    </a:solidFill>
                  </a:tcPr>
                </a:tc>
                <a:tc>
                  <a:txBody>
                    <a:bodyPr/>
                    <a:lstStyle/>
                    <a:p>
                      <a:r>
                        <a:rPr lang="en-IE" sz="1400" dirty="0">
                          <a:solidFill>
                            <a:schemeClr val="tx1"/>
                          </a:solidFill>
                        </a:rPr>
                        <a:t>Environmental awareness and care</a:t>
                      </a:r>
                    </a:p>
                  </a:txBody>
                  <a:tcPr>
                    <a:solidFill>
                      <a:srgbClr val="E6CBDA"/>
                    </a:solidFill>
                  </a:tcPr>
                </a:tc>
                <a:extLst>
                  <a:ext uri="{0D108BD9-81ED-4DB2-BD59-A6C34878D82A}">
                    <a16:rowId xmlns:a16="http://schemas.microsoft.com/office/drawing/2014/main" val="935278338"/>
                  </a:ext>
                </a:extLst>
              </a:tr>
              <a:tr h="616984">
                <a:tc rowSpan="2">
                  <a:txBody>
                    <a:bodyPr/>
                    <a:lstStyle/>
                    <a:p>
                      <a:r>
                        <a:rPr lang="en-IE" sz="1400" dirty="0">
                          <a:solidFill>
                            <a:schemeClr val="tx1"/>
                          </a:solidFill>
                        </a:rPr>
                        <a:t>Primary language</a:t>
                      </a:r>
                    </a:p>
                  </a:txBody>
                  <a:tcPr>
                    <a:solidFill>
                      <a:srgbClr val="F3E7ED"/>
                    </a:solidFill>
                  </a:tcPr>
                </a:tc>
                <a:tc>
                  <a:txBody>
                    <a:bodyPr/>
                    <a:lstStyle/>
                    <a:p>
                      <a:r>
                        <a:rPr lang="en-IE" sz="1400" dirty="0">
                          <a:solidFill>
                            <a:schemeClr val="tx1"/>
                          </a:solidFill>
                        </a:rPr>
                        <a:t>English</a:t>
                      </a:r>
                    </a:p>
                  </a:txBody>
                  <a:tcPr>
                    <a:solidFill>
                      <a:srgbClr val="F3E7ED"/>
                    </a:solidFill>
                  </a:tcPr>
                </a:tc>
                <a:tc>
                  <a:txBody>
                    <a:bodyPr/>
                    <a:lstStyle/>
                    <a:p>
                      <a:r>
                        <a:rPr lang="en-IE" sz="1400" dirty="0">
                          <a:solidFill>
                            <a:schemeClr val="tx1"/>
                          </a:solidFill>
                        </a:rPr>
                        <a:t>Oral language</a:t>
                      </a:r>
                    </a:p>
                    <a:p>
                      <a:r>
                        <a:rPr lang="en-IE" sz="1400" dirty="0">
                          <a:solidFill>
                            <a:schemeClr val="tx1"/>
                          </a:solidFill>
                        </a:rPr>
                        <a:t>Reading</a:t>
                      </a:r>
                    </a:p>
                    <a:p>
                      <a:r>
                        <a:rPr lang="en-IE" sz="1400" dirty="0">
                          <a:solidFill>
                            <a:schemeClr val="tx1"/>
                          </a:solidFill>
                        </a:rPr>
                        <a:t>Writing</a:t>
                      </a:r>
                    </a:p>
                  </a:txBody>
                  <a:tcPr>
                    <a:solidFill>
                      <a:srgbClr val="F3E7ED"/>
                    </a:solidFill>
                  </a:tcPr>
                </a:tc>
                <a:extLst>
                  <a:ext uri="{0D108BD9-81ED-4DB2-BD59-A6C34878D82A}">
                    <a16:rowId xmlns:a16="http://schemas.microsoft.com/office/drawing/2014/main" val="423533069"/>
                  </a:ext>
                </a:extLst>
              </a:tr>
              <a:tr h="796938">
                <a:tc vMerge="1">
                  <a:txBody>
                    <a:bodyPr/>
                    <a:lstStyle/>
                    <a:p>
                      <a:endParaRPr lang="en-IE" dirty="0">
                        <a:solidFill>
                          <a:schemeClr val="tx1"/>
                        </a:solidFill>
                      </a:endParaRPr>
                    </a:p>
                  </a:txBody>
                  <a:tcPr>
                    <a:solidFill>
                      <a:srgbClr val="F3E7ED"/>
                    </a:solidFill>
                  </a:tcPr>
                </a:tc>
                <a:tc>
                  <a:txBody>
                    <a:bodyPr/>
                    <a:lstStyle/>
                    <a:p>
                      <a:r>
                        <a:rPr lang="en-IE" sz="1400" dirty="0">
                          <a:solidFill>
                            <a:schemeClr val="tx1"/>
                          </a:solidFill>
                        </a:rPr>
                        <a:t>Gaeilge</a:t>
                      </a:r>
                    </a:p>
                  </a:txBody>
                  <a:tcPr>
                    <a:solidFill>
                      <a:srgbClr val="F3E7ED"/>
                    </a:solidFill>
                  </a:tcPr>
                </a:tc>
                <a:tc>
                  <a:txBody>
                    <a:bodyPr/>
                    <a:lstStyle/>
                    <a:p>
                      <a:r>
                        <a:rPr lang="en-IE" sz="1400" b="0" i="0" kern="1200" dirty="0">
                          <a:solidFill>
                            <a:schemeClr val="dk1"/>
                          </a:solidFill>
                          <a:effectLst/>
                          <a:latin typeface="+mn-lt"/>
                          <a:ea typeface="+mn-ea"/>
                          <a:cs typeface="+mn-cs"/>
                        </a:rPr>
                        <a:t>Teanga ó Bhéal </a:t>
                      </a:r>
                    </a:p>
                    <a:p>
                      <a:r>
                        <a:rPr lang="en-IE" sz="1400" b="0" i="0" kern="1200" dirty="0">
                          <a:solidFill>
                            <a:schemeClr val="dk1"/>
                          </a:solidFill>
                          <a:effectLst/>
                          <a:latin typeface="+mn-lt"/>
                          <a:ea typeface="+mn-ea"/>
                          <a:cs typeface="+mn-cs"/>
                        </a:rPr>
                        <a:t>Léitheoireacht </a:t>
                      </a:r>
                    </a:p>
                    <a:p>
                      <a:r>
                        <a:rPr lang="en-IE" sz="1400" b="0" i="0" kern="1200" dirty="0">
                          <a:solidFill>
                            <a:schemeClr val="dk1"/>
                          </a:solidFill>
                          <a:effectLst/>
                          <a:latin typeface="+mn-lt"/>
                          <a:ea typeface="+mn-ea"/>
                          <a:cs typeface="+mn-cs"/>
                        </a:rPr>
                        <a:t>Scríbhneoireacht</a:t>
                      </a:r>
                      <a:endParaRPr lang="en-IE" sz="1400" dirty="0">
                        <a:solidFill>
                          <a:schemeClr val="tx1"/>
                        </a:solidFill>
                      </a:endParaRPr>
                    </a:p>
                  </a:txBody>
                  <a:tcPr>
                    <a:solidFill>
                      <a:srgbClr val="F3E7ED"/>
                    </a:solidFill>
                  </a:tcPr>
                </a:tc>
                <a:extLst>
                  <a:ext uri="{0D108BD9-81ED-4DB2-BD59-A6C34878D82A}">
                    <a16:rowId xmlns:a16="http://schemas.microsoft.com/office/drawing/2014/main" val="855837693"/>
                  </a:ext>
                </a:extLst>
              </a:tr>
              <a:tr h="616984">
                <a:tc gridSpan="2">
                  <a:txBody>
                    <a:bodyPr/>
                    <a:lstStyle/>
                    <a:p>
                      <a:r>
                        <a:rPr lang="en-GB" sz="1400" dirty="0">
                          <a:solidFill>
                            <a:schemeClr val="tx1"/>
                          </a:solidFill>
                        </a:rPr>
                        <a:t>SPHE</a:t>
                      </a:r>
                      <a:endParaRPr lang="en-IE" sz="1400" dirty="0">
                        <a:solidFill>
                          <a:schemeClr val="tx1"/>
                        </a:solidFill>
                      </a:endParaRPr>
                    </a:p>
                  </a:txBody>
                  <a:tcPr>
                    <a:solidFill>
                      <a:srgbClr val="E6CBDA"/>
                    </a:solidFill>
                  </a:tcPr>
                </a:tc>
                <a:tc hMerge="1">
                  <a:txBody>
                    <a:bodyPr/>
                    <a:lstStyle/>
                    <a:p>
                      <a:endParaRPr lang="en-I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chemeClr val="tx1"/>
                          </a:solidFill>
                        </a:rPr>
                        <a:t>Myself and others</a:t>
                      </a:r>
                    </a:p>
                    <a:p>
                      <a:r>
                        <a:rPr lang="en-IE" sz="1400" dirty="0">
                          <a:solidFill>
                            <a:schemeClr val="tx1"/>
                          </a:solidFill>
                        </a:rPr>
                        <a:t>Myself and the wider world</a:t>
                      </a:r>
                    </a:p>
                  </a:txBody>
                  <a:tcPr>
                    <a:solidFill>
                      <a:srgbClr val="E6CBDA"/>
                    </a:solidFill>
                  </a:tcPr>
                </a:tc>
                <a:extLst>
                  <a:ext uri="{0D108BD9-81ED-4DB2-BD59-A6C34878D82A}">
                    <a16:rowId xmlns:a16="http://schemas.microsoft.com/office/drawing/2014/main" val="1137565165"/>
                  </a:ext>
                </a:extLst>
              </a:tr>
              <a:tr h="257077">
                <a:tc>
                  <a:txBody>
                    <a:bodyPr/>
                    <a:lstStyle/>
                    <a:p>
                      <a:r>
                        <a:rPr lang="en-IE" sz="1400" dirty="0">
                          <a:solidFill>
                            <a:schemeClr val="tx1"/>
                          </a:solidFill>
                        </a:rPr>
                        <a:t>Arts Education </a:t>
                      </a:r>
                    </a:p>
                  </a:txBody>
                  <a:tcPr>
                    <a:solidFill>
                      <a:srgbClr val="F3E7ED"/>
                    </a:solidFill>
                  </a:tcPr>
                </a:tc>
                <a:tc>
                  <a:txBody>
                    <a:bodyPr/>
                    <a:lstStyle/>
                    <a:p>
                      <a:r>
                        <a:rPr lang="en-IE" sz="1400" dirty="0">
                          <a:solidFill>
                            <a:schemeClr val="tx1"/>
                          </a:solidFill>
                        </a:rPr>
                        <a:t>Visual Art</a:t>
                      </a:r>
                    </a:p>
                  </a:txBody>
                  <a:tcPr>
                    <a:solidFill>
                      <a:srgbClr val="F3E7ED"/>
                    </a:solidFill>
                  </a:tcPr>
                </a:tc>
                <a:tc>
                  <a:txBody>
                    <a:bodyPr/>
                    <a:lstStyle/>
                    <a:p>
                      <a:r>
                        <a:rPr lang="en-IE" sz="1400" dirty="0">
                          <a:solidFill>
                            <a:schemeClr val="tx1"/>
                          </a:solidFill>
                        </a:rPr>
                        <a:t>Paint and colour</a:t>
                      </a:r>
                    </a:p>
                  </a:txBody>
                  <a:tcPr>
                    <a:solidFill>
                      <a:srgbClr val="F3E7ED"/>
                    </a:solidFill>
                  </a:tcPr>
                </a:tc>
                <a:extLst>
                  <a:ext uri="{0D108BD9-81ED-4DB2-BD59-A6C34878D82A}">
                    <a16:rowId xmlns:a16="http://schemas.microsoft.com/office/drawing/2014/main" val="1914772834"/>
                  </a:ext>
                </a:extLst>
              </a:tr>
            </a:tbl>
          </a:graphicData>
        </a:graphic>
      </p:graphicFrame>
      <p:sp>
        <p:nvSpPr>
          <p:cNvPr id="4" name="Title 4">
            <a:extLst>
              <a:ext uri="{FF2B5EF4-FFF2-40B4-BE49-F238E27FC236}">
                <a16:creationId xmlns:a16="http://schemas.microsoft.com/office/drawing/2014/main" id="{A4218204-30CC-554A-9DA9-789C07300D05}"/>
              </a:ext>
            </a:extLst>
          </p:cNvPr>
          <p:cNvSpPr>
            <a:spLocks noGrp="1"/>
          </p:cNvSpPr>
          <p:nvPr>
            <p:ph type="title"/>
          </p:nvPr>
        </p:nvSpPr>
        <p:spPr>
          <a:xfrm>
            <a:off x="309153" y="243577"/>
            <a:ext cx="10515600" cy="1325563"/>
          </a:xfrm>
        </p:spPr>
        <p:txBody>
          <a:bodyPr anchor="t">
            <a:normAutofit/>
          </a:bodyPr>
          <a:lstStyle/>
          <a:p>
            <a:r>
              <a:rPr lang="en-US" sz="4400" dirty="0"/>
              <a:t>Curriculum Links</a:t>
            </a:r>
          </a:p>
        </p:txBody>
      </p:sp>
      <p:pic>
        <p:nvPicPr>
          <p:cNvPr id="6" name="Picture 5">
            <a:extLst>
              <a:ext uri="{FF2B5EF4-FFF2-40B4-BE49-F238E27FC236}">
                <a16:creationId xmlns:a16="http://schemas.microsoft.com/office/drawing/2014/main" id="{04A9318B-8564-204A-8DA6-B09E0EB6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5" y="4520426"/>
            <a:ext cx="1064587" cy="2181531"/>
          </a:xfrm>
          <a:prstGeom prst="rect">
            <a:avLst/>
          </a:prstGeom>
        </p:spPr>
      </p:pic>
      <p:pic>
        <p:nvPicPr>
          <p:cNvPr id="3" name="Picture 2" descr="A close up of a sign&#10;&#10;Description automatically generated">
            <a:extLst>
              <a:ext uri="{FF2B5EF4-FFF2-40B4-BE49-F238E27FC236}">
                <a16:creationId xmlns:a16="http://schemas.microsoft.com/office/drawing/2014/main" id="{FD03CC71-7706-FD4E-90D4-5DC7BF288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986" y="4710622"/>
            <a:ext cx="1928283" cy="2723563"/>
          </a:xfrm>
          <a:prstGeom prst="rect">
            <a:avLst/>
          </a:prstGeom>
        </p:spPr>
      </p:pic>
    </p:spTree>
    <p:extLst>
      <p:ext uri="{BB962C8B-B14F-4D97-AF65-F5344CB8AC3E}">
        <p14:creationId xmlns:p14="http://schemas.microsoft.com/office/powerpoint/2010/main" val="35859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9FA1E63-7E91-458F-A85F-1DE3A12310F5}"/>
              </a:ext>
            </a:extLst>
          </p:cNvPr>
          <p:cNvGraphicFramePr>
            <a:graphicFrameLocks noGrp="1"/>
          </p:cNvGraphicFramePr>
          <p:nvPr>
            <p:extLst>
              <p:ext uri="{D42A27DB-BD31-4B8C-83A1-F6EECF244321}">
                <p14:modId xmlns:p14="http://schemas.microsoft.com/office/powerpoint/2010/main" val="816109399"/>
              </p:ext>
            </p:extLst>
          </p:nvPr>
        </p:nvGraphicFramePr>
        <p:xfrm>
          <a:off x="231981" y="1086886"/>
          <a:ext cx="11742308" cy="4001948"/>
        </p:xfrm>
        <a:graphic>
          <a:graphicData uri="http://schemas.openxmlformats.org/drawingml/2006/table">
            <a:tbl>
              <a:tblPr firstRow="1" bandRow="1">
                <a:tableStyleId>{7DF18680-E054-41AD-8BC1-D1AEF772440D}</a:tableStyleId>
              </a:tblPr>
              <a:tblGrid>
                <a:gridCol w="972459">
                  <a:extLst>
                    <a:ext uri="{9D8B030D-6E8A-4147-A177-3AD203B41FA5}">
                      <a16:colId xmlns:a16="http://schemas.microsoft.com/office/drawing/2014/main" val="1391745972"/>
                    </a:ext>
                  </a:extLst>
                </a:gridCol>
                <a:gridCol w="4541153">
                  <a:extLst>
                    <a:ext uri="{9D8B030D-6E8A-4147-A177-3AD203B41FA5}">
                      <a16:colId xmlns:a16="http://schemas.microsoft.com/office/drawing/2014/main" val="3466948302"/>
                    </a:ext>
                  </a:extLst>
                </a:gridCol>
                <a:gridCol w="5065487">
                  <a:extLst>
                    <a:ext uri="{9D8B030D-6E8A-4147-A177-3AD203B41FA5}">
                      <a16:colId xmlns:a16="http://schemas.microsoft.com/office/drawing/2014/main" val="1246654132"/>
                    </a:ext>
                  </a:extLst>
                </a:gridCol>
                <a:gridCol w="1163209">
                  <a:extLst>
                    <a:ext uri="{9D8B030D-6E8A-4147-A177-3AD203B41FA5}">
                      <a16:colId xmlns:a16="http://schemas.microsoft.com/office/drawing/2014/main" val="2045338422"/>
                    </a:ext>
                  </a:extLst>
                </a:gridCol>
              </a:tblGrid>
              <a:tr h="611410">
                <a:tc>
                  <a:txBody>
                    <a:bodyPr/>
                    <a:lstStyle/>
                    <a:p>
                      <a:r>
                        <a:rPr lang="en-IE" sz="1400" dirty="0"/>
                        <a:t>Activity No.</a:t>
                      </a:r>
                    </a:p>
                  </a:txBody>
                  <a:tcPr/>
                </a:tc>
                <a:tc>
                  <a:txBody>
                    <a:bodyPr/>
                    <a:lstStyle/>
                    <a:p>
                      <a:r>
                        <a:rPr lang="en-IE" sz="1400" dirty="0"/>
                        <a:t>Activity name</a:t>
                      </a:r>
                    </a:p>
                  </a:txBody>
                  <a:tcPr/>
                </a:tc>
                <a:tc>
                  <a:txBody>
                    <a:bodyPr/>
                    <a:lstStyle/>
                    <a:p>
                      <a:r>
                        <a:rPr lang="en-IE" sz="1400" dirty="0"/>
                        <a:t>Methodologies</a:t>
                      </a:r>
                    </a:p>
                  </a:txBody>
                  <a:tcPr/>
                </a:tc>
                <a:tc>
                  <a:txBody>
                    <a:bodyPr/>
                    <a:lstStyle/>
                    <a:p>
                      <a:r>
                        <a:rPr lang="en-IE" sz="1400" dirty="0"/>
                        <a:t>Slide No.</a:t>
                      </a:r>
                    </a:p>
                  </a:txBody>
                  <a:tcPr/>
                </a:tc>
                <a:extLst>
                  <a:ext uri="{0D108BD9-81ED-4DB2-BD59-A6C34878D82A}">
                    <a16:rowId xmlns:a16="http://schemas.microsoft.com/office/drawing/2014/main" val="878082858"/>
                  </a:ext>
                </a:extLst>
              </a:tr>
              <a:tr h="441384">
                <a:tc gridSpan="3">
                  <a:txBody>
                    <a:bodyPr/>
                    <a:lstStyle/>
                    <a:p>
                      <a:r>
                        <a:rPr lang="en-IE" sz="1400" dirty="0"/>
                        <a:t>Learning Intentions</a:t>
                      </a:r>
                    </a:p>
                  </a:txBody>
                  <a:tcPr/>
                </a:tc>
                <a:tc hMerge="1">
                  <a:txBody>
                    <a:bodyPr/>
                    <a:lstStyle/>
                    <a:p>
                      <a:endParaRPr lang="en-IE" sz="1400" dirty="0"/>
                    </a:p>
                  </a:txBody>
                  <a:tcPr/>
                </a:tc>
                <a:tc hMerge="1">
                  <a:txBody>
                    <a:bodyPr/>
                    <a:lstStyle/>
                    <a:p>
                      <a:endParaRPr lang="en-IE" sz="1400" dirty="0"/>
                    </a:p>
                  </a:txBody>
                  <a:tcPr/>
                </a:tc>
                <a:tc>
                  <a:txBody>
                    <a:bodyPr/>
                    <a:lstStyle/>
                    <a:p>
                      <a:r>
                        <a:rPr lang="en-IE" sz="1400" dirty="0"/>
                        <a:t>4</a:t>
                      </a:r>
                    </a:p>
                  </a:txBody>
                  <a:tcPr/>
                </a:tc>
                <a:extLst>
                  <a:ext uri="{0D108BD9-81ED-4DB2-BD59-A6C34878D82A}">
                    <a16:rowId xmlns:a16="http://schemas.microsoft.com/office/drawing/2014/main" val="983773265"/>
                  </a:ext>
                </a:extLst>
              </a:tr>
              <a:tr h="863167">
                <a:tc>
                  <a:txBody>
                    <a:bodyPr/>
                    <a:lstStyle/>
                    <a:p>
                      <a:r>
                        <a:rPr lang="en-IE" sz="1400" dirty="0"/>
                        <a:t>1</a:t>
                      </a:r>
                    </a:p>
                  </a:txBody>
                  <a:tcPr/>
                </a:tc>
                <a:tc>
                  <a:txBody>
                    <a:bodyPr/>
                    <a:lstStyle/>
                    <a:p>
                      <a:r>
                        <a:rPr lang="en-IE" sz="1400" dirty="0"/>
                        <a:t>Home</a:t>
                      </a:r>
                    </a:p>
                  </a:txBody>
                  <a:tcPr/>
                </a:tc>
                <a:tc>
                  <a:txBody>
                    <a:bodyPr/>
                    <a:lstStyle/>
                    <a:p>
                      <a:r>
                        <a:rPr lang="en-IE" sz="1400" dirty="0"/>
                        <a:t>Icebreaker</a:t>
                      </a:r>
                    </a:p>
                    <a:p>
                      <a:r>
                        <a:rPr lang="en-IE" sz="1400" dirty="0"/>
                        <a:t>Image</a:t>
                      </a:r>
                    </a:p>
                    <a:p>
                      <a:r>
                        <a:rPr lang="en-IE" sz="1400" dirty="0"/>
                        <a:t>Video</a:t>
                      </a:r>
                    </a:p>
                  </a:txBody>
                  <a:tcPr/>
                </a:tc>
                <a:tc>
                  <a:txBody>
                    <a:bodyPr/>
                    <a:lstStyle/>
                    <a:p>
                      <a:r>
                        <a:rPr lang="en-IE" sz="1400" dirty="0"/>
                        <a:t>5-7</a:t>
                      </a:r>
                    </a:p>
                  </a:txBody>
                  <a:tcPr/>
                </a:tc>
                <a:extLst>
                  <a:ext uri="{0D108BD9-81ED-4DB2-BD59-A6C34878D82A}">
                    <a16:rowId xmlns:a16="http://schemas.microsoft.com/office/drawing/2014/main" val="842285599"/>
                  </a:ext>
                </a:extLst>
              </a:tr>
              <a:tr h="863167">
                <a:tc>
                  <a:txBody>
                    <a:bodyPr/>
                    <a:lstStyle/>
                    <a:p>
                      <a:r>
                        <a:rPr lang="en-IE" sz="1400" dirty="0"/>
                        <a:t>2</a:t>
                      </a:r>
                    </a:p>
                  </a:txBody>
                  <a:tcPr/>
                </a:tc>
                <a:tc>
                  <a:txBody>
                    <a:bodyPr/>
                    <a:lstStyle/>
                    <a:p>
                      <a:r>
                        <a:rPr lang="en-IE" sz="1400" dirty="0"/>
                        <a:t>Partnership for the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t>Input on the 17 Global Goals</a:t>
                      </a:r>
                    </a:p>
                    <a:p>
                      <a:r>
                        <a:rPr lang="en-IE" sz="1400" dirty="0"/>
                        <a:t>Input on Irish Aid and Goal 17: Partnership for the Goals</a:t>
                      </a:r>
                    </a:p>
                    <a:p>
                      <a:r>
                        <a:rPr lang="en-IE" sz="1400" dirty="0"/>
                        <a:t>Partnership for the Goals – stained glass window</a:t>
                      </a:r>
                      <a:r>
                        <a:rPr lang="en-IE" sz="1400" b="1" dirty="0">
                          <a:solidFill>
                            <a:srgbClr val="FF0000"/>
                          </a:solidFill>
                        </a:rPr>
                        <a:t>***</a:t>
                      </a:r>
                      <a:endParaRPr lang="en-IE" sz="1400" dirty="0"/>
                    </a:p>
                  </a:txBody>
                  <a:tcPr/>
                </a:tc>
                <a:tc>
                  <a:txBody>
                    <a:bodyPr/>
                    <a:lstStyle/>
                    <a:p>
                      <a:r>
                        <a:rPr lang="en-IE" sz="1400" dirty="0"/>
                        <a:t>8-12</a:t>
                      </a:r>
                    </a:p>
                  </a:txBody>
                  <a:tcPr/>
                </a:tc>
                <a:extLst>
                  <a:ext uri="{0D108BD9-81ED-4DB2-BD59-A6C34878D82A}">
                    <a16:rowId xmlns:a16="http://schemas.microsoft.com/office/drawing/2014/main" val="3530411141"/>
                  </a:ext>
                </a:extLst>
              </a:tr>
              <a:tr h="611410">
                <a:tc>
                  <a:txBody>
                    <a:bodyPr/>
                    <a:lstStyle/>
                    <a:p>
                      <a:r>
                        <a:rPr lang="en-IE" sz="1400" dirty="0"/>
                        <a:t>3</a:t>
                      </a:r>
                    </a:p>
                  </a:txBody>
                  <a:tcPr/>
                </a:tc>
                <a:tc>
                  <a:txBody>
                    <a:bodyPr/>
                    <a:lstStyle/>
                    <a:p>
                      <a:r>
                        <a:rPr lang="en-IE" sz="1400" dirty="0"/>
                        <a:t>Global Goal Getters </a:t>
                      </a:r>
                    </a:p>
                  </a:txBody>
                  <a:tcPr/>
                </a:tc>
                <a:tc>
                  <a:txBody>
                    <a:bodyPr/>
                    <a:lstStyle/>
                    <a:p>
                      <a:r>
                        <a:rPr lang="en-IE" sz="1400" dirty="0"/>
                        <a:t>Input and ideas</a:t>
                      </a:r>
                    </a:p>
                    <a:p>
                      <a:r>
                        <a:rPr lang="en-IE" sz="1400" dirty="0"/>
                        <a:t>Reflection on learning</a:t>
                      </a:r>
                    </a:p>
                  </a:txBody>
                  <a:tcPr/>
                </a:tc>
                <a:tc>
                  <a:txBody>
                    <a:bodyPr/>
                    <a:lstStyle/>
                    <a:p>
                      <a:r>
                        <a:rPr lang="en-IE" sz="1400" dirty="0"/>
                        <a:t>12-14</a:t>
                      </a:r>
                    </a:p>
                  </a:txBody>
                  <a:tcPr/>
                </a:tc>
                <a:extLst>
                  <a:ext uri="{0D108BD9-81ED-4DB2-BD59-A6C34878D82A}">
                    <a16:rowId xmlns:a16="http://schemas.microsoft.com/office/drawing/2014/main" val="3296855756"/>
                  </a:ext>
                </a:extLst>
              </a:tr>
              <a:tr h="611410">
                <a:tc>
                  <a:txBody>
                    <a:bodyPr/>
                    <a:lstStyle/>
                    <a:p>
                      <a:endParaRPr lang="en-IE" sz="1400" dirty="0"/>
                    </a:p>
                  </a:txBody>
                  <a:tcPr/>
                </a:tc>
                <a:tc>
                  <a:txBody>
                    <a:bodyPr/>
                    <a:lstStyle/>
                    <a:p>
                      <a:r>
                        <a:rPr lang="en-IE" sz="1400" dirty="0"/>
                        <a:t>In your own time…</a:t>
                      </a:r>
                    </a:p>
                  </a:txBody>
                  <a:tcPr/>
                </a:tc>
                <a:tc>
                  <a:txBody>
                    <a:bodyPr/>
                    <a:lstStyle/>
                    <a:p>
                      <a:r>
                        <a:rPr lang="en-IE" sz="1400" dirty="0"/>
                        <a:t>Online Global Goals quiz for pupils to do in their own time</a:t>
                      </a:r>
                    </a:p>
                  </a:txBody>
                  <a:tcPr/>
                </a:tc>
                <a:tc>
                  <a:txBody>
                    <a:bodyPr/>
                    <a:lstStyle/>
                    <a:p>
                      <a:r>
                        <a:rPr lang="en-IE" sz="1400" dirty="0"/>
                        <a:t>15</a:t>
                      </a:r>
                    </a:p>
                  </a:txBody>
                  <a:tcPr/>
                </a:tc>
                <a:extLst>
                  <a:ext uri="{0D108BD9-81ED-4DB2-BD59-A6C34878D82A}">
                    <a16:rowId xmlns:a16="http://schemas.microsoft.com/office/drawing/2014/main" val="4282377598"/>
                  </a:ext>
                </a:extLst>
              </a:tr>
            </a:tbl>
          </a:graphicData>
        </a:graphic>
      </p:graphicFrame>
      <p:sp>
        <p:nvSpPr>
          <p:cNvPr id="3" name="TextBox 2">
            <a:extLst>
              <a:ext uri="{FF2B5EF4-FFF2-40B4-BE49-F238E27FC236}">
                <a16:creationId xmlns:a16="http://schemas.microsoft.com/office/drawing/2014/main" id="{CEEA815A-2F4F-426E-A231-4B38C6E87580}"/>
              </a:ext>
            </a:extLst>
          </p:cNvPr>
          <p:cNvSpPr txBox="1"/>
          <p:nvPr/>
        </p:nvSpPr>
        <p:spPr>
          <a:xfrm>
            <a:off x="5747658" y="5307651"/>
            <a:ext cx="6212361" cy="954107"/>
          </a:xfrm>
          <a:prstGeom prst="rect">
            <a:avLst/>
          </a:prstGeom>
          <a:noFill/>
        </p:spPr>
        <p:txBody>
          <a:bodyPr wrap="square" rtlCol="0">
            <a:spAutoFit/>
          </a:bodyPr>
          <a:lstStyle/>
          <a:p>
            <a:r>
              <a:rPr lang="en-IE" sz="1400" dirty="0">
                <a:solidFill>
                  <a:schemeClr val="accent1"/>
                </a:solidFill>
              </a:rPr>
              <a:t>*** This Visual Art activity is the only activity that requires preparation of materials – print one pupil worksheet (Slide 11) for each pupil in your class, have enough crayons for everyone; and, vegetable oil to make the stained glass window artwork translucent</a:t>
            </a:r>
          </a:p>
        </p:txBody>
      </p:sp>
      <p:sp>
        <p:nvSpPr>
          <p:cNvPr id="5" name="Title 4">
            <a:extLst>
              <a:ext uri="{FF2B5EF4-FFF2-40B4-BE49-F238E27FC236}">
                <a16:creationId xmlns:a16="http://schemas.microsoft.com/office/drawing/2014/main" id="{72E07265-4C12-084C-941F-2E3CA5E6AB7A}"/>
              </a:ext>
            </a:extLst>
          </p:cNvPr>
          <p:cNvSpPr>
            <a:spLocks noGrp="1"/>
          </p:cNvSpPr>
          <p:nvPr>
            <p:ph type="title"/>
          </p:nvPr>
        </p:nvSpPr>
        <p:spPr>
          <a:xfrm>
            <a:off x="217712" y="51989"/>
            <a:ext cx="10515600" cy="1325563"/>
          </a:xfrm>
        </p:spPr>
        <p:txBody>
          <a:bodyPr/>
          <a:lstStyle/>
          <a:p>
            <a:r>
              <a:rPr lang="en-US" dirty="0"/>
              <a:t>Lesson Content</a:t>
            </a:r>
          </a:p>
        </p:txBody>
      </p:sp>
    </p:spTree>
    <p:extLst>
      <p:ext uri="{BB962C8B-B14F-4D97-AF65-F5344CB8AC3E}">
        <p14:creationId xmlns:p14="http://schemas.microsoft.com/office/powerpoint/2010/main" val="17480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B94B4B-BA68-481E-B8D4-6647A8C8704E}"/>
              </a:ext>
            </a:extLst>
          </p:cNvPr>
          <p:cNvSpPr txBox="1"/>
          <p:nvPr/>
        </p:nvSpPr>
        <p:spPr>
          <a:xfrm>
            <a:off x="827986" y="2257539"/>
            <a:ext cx="2527438" cy="959173"/>
          </a:xfrm>
          <a:prstGeom prst="rect">
            <a:avLst/>
          </a:prstGeom>
          <a:solidFill>
            <a:schemeClr val="accent5">
              <a:lumMod val="20000"/>
              <a:lumOff val="80000"/>
            </a:schemeClr>
          </a:solidFill>
          <a:ln w="28575">
            <a:solidFill>
              <a:schemeClr val="accent5">
                <a:lumMod val="75000"/>
              </a:schemeClr>
            </a:solidFill>
          </a:ln>
        </p:spPr>
        <p:txBody>
          <a:bodyPr wrap="square" rtlCol="0" anchor="ctr">
            <a:spAutoFit/>
          </a:bodyPr>
          <a:lstStyle/>
          <a:p>
            <a:pPr algn="ctr">
              <a:lnSpc>
                <a:spcPct val="150000"/>
              </a:lnSpc>
            </a:pPr>
            <a:r>
              <a:rPr lang="en-IE" sz="2000" dirty="0"/>
              <a:t>Explore the idea of ‘home’</a:t>
            </a:r>
          </a:p>
        </p:txBody>
      </p:sp>
      <p:sp>
        <p:nvSpPr>
          <p:cNvPr id="3" name="Title 2">
            <a:extLst>
              <a:ext uri="{FF2B5EF4-FFF2-40B4-BE49-F238E27FC236}">
                <a16:creationId xmlns:a16="http://schemas.microsoft.com/office/drawing/2014/main" id="{14F5297C-C470-084F-ABC2-5F64CAED5418}"/>
              </a:ext>
            </a:extLst>
          </p:cNvPr>
          <p:cNvSpPr>
            <a:spLocks noGrp="1"/>
          </p:cNvSpPr>
          <p:nvPr>
            <p:ph type="title"/>
          </p:nvPr>
        </p:nvSpPr>
        <p:spPr>
          <a:xfrm>
            <a:off x="277541" y="806860"/>
            <a:ext cx="10515600" cy="949324"/>
          </a:xfrm>
        </p:spPr>
        <p:txBody>
          <a:bodyPr anchor="t"/>
          <a:lstStyle/>
          <a:p>
            <a:r>
              <a:rPr lang="en-US" dirty="0"/>
              <a:t>We are learning to…</a:t>
            </a:r>
          </a:p>
        </p:txBody>
      </p:sp>
      <p:sp>
        <p:nvSpPr>
          <p:cNvPr id="4" name="TextBox 3">
            <a:extLst>
              <a:ext uri="{FF2B5EF4-FFF2-40B4-BE49-F238E27FC236}">
                <a16:creationId xmlns:a16="http://schemas.microsoft.com/office/drawing/2014/main" id="{522A0745-35EA-1D4E-A2F7-04F66B8F3BE6}"/>
              </a:ext>
            </a:extLst>
          </p:cNvPr>
          <p:cNvSpPr txBox="1"/>
          <p:nvPr/>
        </p:nvSpPr>
        <p:spPr>
          <a:xfrm>
            <a:off x="3780177" y="2257540"/>
            <a:ext cx="3911844" cy="1420838"/>
          </a:xfrm>
          <a:prstGeom prst="rect">
            <a:avLst/>
          </a:prstGeom>
          <a:solidFill>
            <a:schemeClr val="accent4">
              <a:lumMod val="20000"/>
              <a:lumOff val="80000"/>
            </a:schemeClr>
          </a:solidFill>
          <a:ln w="28575">
            <a:solidFill>
              <a:schemeClr val="accent4">
                <a:lumMod val="75000"/>
              </a:schemeClr>
            </a:solidFill>
          </a:ln>
        </p:spPr>
        <p:txBody>
          <a:bodyPr wrap="square" rtlCol="0" anchor="ctr">
            <a:spAutoFit/>
          </a:bodyPr>
          <a:lstStyle/>
          <a:p>
            <a:pPr algn="ctr">
              <a:lnSpc>
                <a:spcPct val="150000"/>
              </a:lnSpc>
            </a:pPr>
            <a:r>
              <a:rPr lang="en-IE" sz="2000" dirty="0"/>
              <a:t>Ask questions about the United Nations Global Goals for Sustainable Development</a:t>
            </a:r>
          </a:p>
        </p:txBody>
      </p:sp>
      <p:sp>
        <p:nvSpPr>
          <p:cNvPr id="5" name="TextBox 4">
            <a:extLst>
              <a:ext uri="{FF2B5EF4-FFF2-40B4-BE49-F238E27FC236}">
                <a16:creationId xmlns:a16="http://schemas.microsoft.com/office/drawing/2014/main" id="{273E0D47-3496-E94B-91C5-DA997B20F2D0}"/>
              </a:ext>
            </a:extLst>
          </p:cNvPr>
          <p:cNvSpPr txBox="1"/>
          <p:nvPr/>
        </p:nvSpPr>
        <p:spPr>
          <a:xfrm>
            <a:off x="8116774" y="2257539"/>
            <a:ext cx="3411711" cy="1420838"/>
          </a:xfrm>
          <a:prstGeom prst="rect">
            <a:avLst/>
          </a:prstGeom>
          <a:solidFill>
            <a:schemeClr val="tx2">
              <a:lumMod val="10000"/>
              <a:lumOff val="90000"/>
            </a:schemeClr>
          </a:solidFill>
          <a:ln w="28575">
            <a:solidFill>
              <a:schemeClr val="accent3">
                <a:lumMod val="75000"/>
              </a:schemeClr>
            </a:solidFill>
          </a:ln>
        </p:spPr>
        <p:txBody>
          <a:bodyPr wrap="square" rtlCol="0" anchor="ctr">
            <a:spAutoFit/>
          </a:bodyPr>
          <a:lstStyle/>
          <a:p>
            <a:pPr algn="ctr">
              <a:lnSpc>
                <a:spcPct val="150000"/>
              </a:lnSpc>
            </a:pPr>
            <a:r>
              <a:rPr lang="en-IE" sz="2000" dirty="0"/>
              <a:t>Create an original artwork on the theme of ‘PARTNERSHIP’</a:t>
            </a:r>
          </a:p>
        </p:txBody>
      </p:sp>
      <p:pic>
        <p:nvPicPr>
          <p:cNvPr id="7" name="Picture 6">
            <a:extLst>
              <a:ext uri="{FF2B5EF4-FFF2-40B4-BE49-F238E27FC236}">
                <a16:creationId xmlns:a16="http://schemas.microsoft.com/office/drawing/2014/main" id="{6002BF25-75ED-5E4F-840A-F7C65C40D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901" y="3894788"/>
            <a:ext cx="2620384" cy="3308565"/>
          </a:xfrm>
          <a:prstGeom prst="rect">
            <a:avLst/>
          </a:prstGeom>
        </p:spPr>
      </p:pic>
      <p:pic>
        <p:nvPicPr>
          <p:cNvPr id="9" name="Picture 8" descr="A close up of a sign&#10;&#10;Description automatically generated">
            <a:extLst>
              <a:ext uri="{FF2B5EF4-FFF2-40B4-BE49-F238E27FC236}">
                <a16:creationId xmlns:a16="http://schemas.microsoft.com/office/drawing/2014/main" id="{E1A5B7A3-78C5-F842-B730-5FDA007C1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648" y="4681343"/>
            <a:ext cx="1312278" cy="1853500"/>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D9E1A8BF-802C-AF4A-A8AA-3DC5586A9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68" y="3429000"/>
            <a:ext cx="2901863" cy="29513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9971761C-FB6B-624A-B963-ACA04A591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904" y="5868402"/>
            <a:ext cx="507958" cy="566161"/>
          </a:xfrm>
          <a:prstGeom prst="rect">
            <a:avLst/>
          </a:prstGeom>
        </p:spPr>
      </p:pic>
    </p:spTree>
    <p:extLst>
      <p:ext uri="{BB962C8B-B14F-4D97-AF65-F5344CB8AC3E}">
        <p14:creationId xmlns:p14="http://schemas.microsoft.com/office/powerpoint/2010/main" val="1400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able, cake, sitting, food&#10;&#10;Description automatically generated">
            <a:extLst>
              <a:ext uri="{FF2B5EF4-FFF2-40B4-BE49-F238E27FC236}">
                <a16:creationId xmlns:a16="http://schemas.microsoft.com/office/drawing/2014/main" id="{0FE6258D-620F-6C46-9238-F088B16E5E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5681" y="1138110"/>
            <a:ext cx="5463348" cy="4382261"/>
          </a:xfrm>
        </p:spPr>
      </p:pic>
      <p:sp>
        <p:nvSpPr>
          <p:cNvPr id="8" name="Title 5">
            <a:extLst>
              <a:ext uri="{FF2B5EF4-FFF2-40B4-BE49-F238E27FC236}">
                <a16:creationId xmlns:a16="http://schemas.microsoft.com/office/drawing/2014/main" id="{53A587BF-4CC9-6846-A97C-E83533948A6D}"/>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sp>
        <p:nvSpPr>
          <p:cNvPr id="9" name="TextBox 8">
            <a:extLst>
              <a:ext uri="{FF2B5EF4-FFF2-40B4-BE49-F238E27FC236}">
                <a16:creationId xmlns:a16="http://schemas.microsoft.com/office/drawing/2014/main" id="{65107851-B7FB-5E43-BF97-E95B5E941508}"/>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solidFill>
              </a:rPr>
              <a:t>Slide 1 of 3 | </a:t>
            </a:r>
            <a:r>
              <a:rPr lang="en-IE" sz="1100" dirty="0">
                <a:solidFill>
                  <a:schemeClr val="tx2"/>
                </a:solidFill>
              </a:rPr>
              <a:t>HOME: ICEBREAKER</a:t>
            </a:r>
          </a:p>
        </p:txBody>
      </p:sp>
    </p:spTree>
    <p:extLst>
      <p:ext uri="{BB962C8B-B14F-4D97-AF65-F5344CB8AC3E}">
        <p14:creationId xmlns:p14="http://schemas.microsoft.com/office/powerpoint/2010/main" val="175782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63B722-6FF2-4712-AC9B-A53CBAE1A9B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050" name="Picture 2" descr="Human Exploration: From Earth to Space Quiz | Britannica">
            <a:extLst>
              <a:ext uri="{FF2B5EF4-FFF2-40B4-BE49-F238E27FC236}">
                <a16:creationId xmlns:a16="http://schemas.microsoft.com/office/drawing/2014/main" id="{DB33A203-9FB8-4269-9769-7ABF10852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14313"/>
            <a:ext cx="8572500" cy="642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 blue&#10;&#10;Description automatically generated">
            <a:extLst>
              <a:ext uri="{FF2B5EF4-FFF2-40B4-BE49-F238E27FC236}">
                <a16:creationId xmlns:a16="http://schemas.microsoft.com/office/drawing/2014/main" id="{A1CED05A-5A54-3240-8AF6-7F3693853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50" y="315813"/>
            <a:ext cx="1585906" cy="544830"/>
          </a:xfrm>
          <a:prstGeom prst="rect">
            <a:avLst/>
          </a:prstGeom>
        </p:spPr>
      </p:pic>
      <p:sp>
        <p:nvSpPr>
          <p:cNvPr id="6" name="Title 5">
            <a:extLst>
              <a:ext uri="{FF2B5EF4-FFF2-40B4-BE49-F238E27FC236}">
                <a16:creationId xmlns:a16="http://schemas.microsoft.com/office/drawing/2014/main" id="{A1009B68-1408-364E-8CCD-90F4BD8D4A47}"/>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sp>
        <p:nvSpPr>
          <p:cNvPr id="7" name="TextBox 6">
            <a:extLst>
              <a:ext uri="{FF2B5EF4-FFF2-40B4-BE49-F238E27FC236}">
                <a16:creationId xmlns:a16="http://schemas.microsoft.com/office/drawing/2014/main" id="{FDD71050-2036-CE4C-8F54-089BDF81C927}"/>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lumMod val="50000"/>
                    <a:lumOff val="50000"/>
                  </a:schemeClr>
                </a:solidFill>
              </a:rPr>
              <a:t>Slide 2 of 3 | </a:t>
            </a:r>
            <a:r>
              <a:rPr lang="en-IE" sz="1100" dirty="0">
                <a:solidFill>
                  <a:schemeClr val="tx2">
                    <a:lumMod val="50000"/>
                    <a:lumOff val="50000"/>
                  </a:schemeClr>
                </a:solidFill>
              </a:rPr>
              <a:t>HOME: IMAGE</a:t>
            </a:r>
          </a:p>
        </p:txBody>
      </p:sp>
    </p:spTree>
    <p:extLst>
      <p:ext uri="{BB962C8B-B14F-4D97-AF65-F5344CB8AC3E}">
        <p14:creationId xmlns:p14="http://schemas.microsoft.com/office/powerpoint/2010/main" val="94017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E08BED-EF99-1C45-8041-9E189B0A4F84}"/>
              </a:ext>
            </a:extLst>
          </p:cNvPr>
          <p:cNvSpPr>
            <a:spLocks noGrp="1"/>
          </p:cNvSpPr>
          <p:nvPr>
            <p:ph type="body" idx="1"/>
          </p:nvPr>
        </p:nvSpPr>
        <p:spPr>
          <a:xfrm>
            <a:off x="293881" y="1857728"/>
            <a:ext cx="3993809" cy="1643237"/>
          </a:xfrm>
          <a:solidFill>
            <a:schemeClr val="accent4">
              <a:lumMod val="20000"/>
              <a:lumOff val="80000"/>
            </a:schemeClr>
          </a:solidFill>
          <a:ln w="28575">
            <a:solidFill>
              <a:schemeClr val="accent4">
                <a:lumMod val="75000"/>
              </a:schemeClr>
            </a:solidFill>
          </a:ln>
        </p:spPr>
        <p:txBody>
          <a:bodyPr anchor="ctr">
            <a:normAutofit/>
          </a:bodyPr>
          <a:lstStyle/>
          <a:p>
            <a:pPr algn="ctr">
              <a:lnSpc>
                <a:spcPct val="100000"/>
              </a:lnSpc>
            </a:pPr>
            <a:r>
              <a:rPr lang="en-IE" sz="1400" i="1" dirty="0">
                <a:solidFill>
                  <a:schemeClr val="accent2">
                    <a:lumMod val="50000"/>
                  </a:schemeClr>
                </a:solidFill>
              </a:rPr>
              <a:t>“There’s one home 7 billion of us share and if we’re going to solve its problems, we have to do it together.</a:t>
            </a:r>
          </a:p>
          <a:p>
            <a:pPr algn="ctr">
              <a:lnSpc>
                <a:spcPct val="100000"/>
              </a:lnSpc>
            </a:pPr>
            <a:r>
              <a:rPr lang="en-IE" sz="1400" i="1" dirty="0">
                <a:solidFill>
                  <a:schemeClr val="accent2">
                    <a:lumMod val="50000"/>
                  </a:schemeClr>
                </a:solidFill>
              </a:rPr>
              <a:t>Now there is a plan. A plan for home.”</a:t>
            </a:r>
          </a:p>
        </p:txBody>
      </p:sp>
      <p:sp>
        <p:nvSpPr>
          <p:cNvPr id="8" name="Text Placeholder 6">
            <a:extLst>
              <a:ext uri="{FF2B5EF4-FFF2-40B4-BE49-F238E27FC236}">
                <a16:creationId xmlns:a16="http://schemas.microsoft.com/office/drawing/2014/main" id="{6933A6AA-BB59-9448-893D-FD5D37BBE71D}"/>
              </a:ext>
            </a:extLst>
          </p:cNvPr>
          <p:cNvSpPr txBox="1">
            <a:spLocks/>
          </p:cNvSpPr>
          <p:nvPr/>
        </p:nvSpPr>
        <p:spPr>
          <a:xfrm>
            <a:off x="1590595" y="4116472"/>
            <a:ext cx="2973721" cy="13447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3"/>
              </a:buClr>
              <a:buFont typeface="+mj-lt"/>
              <a:buNone/>
              <a:defRPr sz="2400" b="1" kern="1200">
                <a:solidFill>
                  <a:schemeClr val="tx1">
                    <a:tint val="75000"/>
                  </a:schemeClr>
                </a:solidFill>
                <a:latin typeface="+mj-lt"/>
                <a:ea typeface="+mn-ea"/>
                <a:cs typeface="+mn-cs"/>
              </a:defRPr>
            </a:lvl1pPr>
            <a:lvl2pPr marL="457200" indent="0" algn="l" defTabSz="914400" rtl="0" eaLnBrk="1" latinLnBrk="0" hangingPunct="1">
              <a:lnSpc>
                <a:spcPct val="90000"/>
              </a:lnSpc>
              <a:spcBef>
                <a:spcPts val="500"/>
              </a:spcBef>
              <a:buClr>
                <a:schemeClr val="accent3"/>
              </a:buClr>
              <a:buSzPct val="90000"/>
              <a:buFont typeface="Wingdings"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4"/>
              </a:buClr>
              <a:buSzPct val="90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SzPct val="90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4"/>
              </a:buClr>
              <a:buSzPct val="90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400" dirty="0"/>
              <a:t>What does the narrator mean when she says:</a:t>
            </a:r>
            <a:r>
              <a:rPr lang="en-IE" sz="1400" i="1" dirty="0"/>
              <a:t> </a:t>
            </a:r>
          </a:p>
          <a:p>
            <a:r>
              <a:rPr lang="en-IE" sz="1400" i="1" dirty="0"/>
              <a:t>“A plan for home.”</a:t>
            </a:r>
          </a:p>
        </p:txBody>
      </p:sp>
      <p:sp>
        <p:nvSpPr>
          <p:cNvPr id="9" name="TextBox 8">
            <a:extLst>
              <a:ext uri="{FF2B5EF4-FFF2-40B4-BE49-F238E27FC236}">
                <a16:creationId xmlns:a16="http://schemas.microsoft.com/office/drawing/2014/main" id="{0275F5BF-437E-6742-8375-BFFEAD493452}"/>
              </a:ext>
            </a:extLst>
          </p:cNvPr>
          <p:cNvSpPr txBox="1"/>
          <p:nvPr/>
        </p:nvSpPr>
        <p:spPr>
          <a:xfrm>
            <a:off x="697212" y="6478366"/>
            <a:ext cx="2916196" cy="307777"/>
          </a:xfrm>
          <a:prstGeom prst="rect">
            <a:avLst/>
          </a:prstGeom>
          <a:noFill/>
        </p:spPr>
        <p:txBody>
          <a:bodyPr wrap="square" rtlCol="0">
            <a:spAutoFit/>
          </a:bodyPr>
          <a:lstStyle/>
          <a:p>
            <a:r>
              <a:rPr lang="en-IE" sz="1400" dirty="0">
                <a:solidFill>
                  <a:schemeClr val="tx2"/>
                </a:solidFill>
              </a:rPr>
              <a:t>Slide 3 of 4 | </a:t>
            </a:r>
            <a:r>
              <a:rPr lang="en-IE" sz="1100" dirty="0">
                <a:solidFill>
                  <a:schemeClr val="tx2"/>
                </a:solidFill>
              </a:rPr>
              <a:t>Home: VIDEO</a:t>
            </a:r>
          </a:p>
        </p:txBody>
      </p:sp>
      <p:sp>
        <p:nvSpPr>
          <p:cNvPr id="10" name="Title 5">
            <a:extLst>
              <a:ext uri="{FF2B5EF4-FFF2-40B4-BE49-F238E27FC236}">
                <a16:creationId xmlns:a16="http://schemas.microsoft.com/office/drawing/2014/main" id="{72CF85F2-32E8-D245-B777-D545D7270E16}"/>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pic>
        <p:nvPicPr>
          <p:cNvPr id="12" name="Picture 11" descr="A close up of a sign&#10;&#10;Description automatically generated">
            <a:extLst>
              <a:ext uri="{FF2B5EF4-FFF2-40B4-BE49-F238E27FC236}">
                <a16:creationId xmlns:a16="http://schemas.microsoft.com/office/drawing/2014/main" id="{5F6B07A9-2CC3-864D-9E27-A45DAEC1C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0" y="4009550"/>
            <a:ext cx="1739927" cy="2457524"/>
          </a:xfrm>
          <a:prstGeom prst="rect">
            <a:avLst/>
          </a:prstGeom>
        </p:spPr>
      </p:pic>
      <p:pic>
        <p:nvPicPr>
          <p:cNvPr id="3" name="Online Media 2">
            <a:hlinkClick r:id="" action="ppaction://media"/>
            <a:extLst>
              <a:ext uri="{FF2B5EF4-FFF2-40B4-BE49-F238E27FC236}">
                <a16:creationId xmlns:a16="http://schemas.microsoft.com/office/drawing/2014/main" id="{E300867E-3BC5-4205-9659-C14F501DCBC1}"/>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p:blipFill>
        <p:spPr>
          <a:xfrm>
            <a:off x="4893069" y="1172015"/>
            <a:ext cx="6765531" cy="3815294"/>
          </a:xfrm>
          <a:prstGeom prst="rect">
            <a:avLst/>
          </a:prstGeom>
        </p:spPr>
      </p:pic>
      <p:sp>
        <p:nvSpPr>
          <p:cNvPr id="4" name="TextBox 3">
            <a:extLst>
              <a:ext uri="{FF2B5EF4-FFF2-40B4-BE49-F238E27FC236}">
                <a16:creationId xmlns:a16="http://schemas.microsoft.com/office/drawing/2014/main" id="{D4F255C0-76E3-4AE9-89E8-5B9184B5DD7B}"/>
              </a:ext>
            </a:extLst>
          </p:cNvPr>
          <p:cNvSpPr txBox="1"/>
          <p:nvPr/>
        </p:nvSpPr>
        <p:spPr>
          <a:xfrm>
            <a:off x="4864100" y="5238312"/>
            <a:ext cx="6908800" cy="369332"/>
          </a:xfrm>
          <a:prstGeom prst="rect">
            <a:avLst/>
          </a:prstGeom>
          <a:noFill/>
        </p:spPr>
        <p:txBody>
          <a:bodyPr wrap="square" rtlCol="0">
            <a:spAutoFit/>
          </a:bodyPr>
          <a:lstStyle/>
          <a:p>
            <a:r>
              <a:rPr lang="en-IE" dirty="0">
                <a:hlinkClick r:id="rId6"/>
              </a:rPr>
              <a:t>https://www.youtube.com/watch?v=SqP2Tmpb6D0</a:t>
            </a:r>
            <a:r>
              <a:rPr lang="en-IE" dirty="0"/>
              <a:t> </a:t>
            </a:r>
          </a:p>
        </p:txBody>
      </p:sp>
    </p:spTree>
    <p:extLst>
      <p:ext uri="{BB962C8B-B14F-4D97-AF65-F5344CB8AC3E}">
        <p14:creationId xmlns:p14="http://schemas.microsoft.com/office/powerpoint/2010/main" val="40478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uiExpand="1"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B9490-5AB6-474C-9901-E012B1890F3B}"/>
              </a:ext>
            </a:extLst>
          </p:cNvPr>
          <p:cNvSpPr>
            <a:spLocks noGrp="1"/>
          </p:cNvSpPr>
          <p:nvPr>
            <p:ph idx="1"/>
          </p:nvPr>
        </p:nvSpPr>
        <p:spPr>
          <a:xfrm>
            <a:off x="6669741" y="1292822"/>
            <a:ext cx="5294339" cy="3947689"/>
          </a:xfrm>
        </p:spPr>
        <p:txBody>
          <a:bodyPr>
            <a:noAutofit/>
          </a:bodyPr>
          <a:lstStyle/>
          <a:p>
            <a:pPr>
              <a:spcBef>
                <a:spcPts val="0"/>
              </a:spcBef>
              <a:buClr>
                <a:srgbClr val="B31AAC"/>
              </a:buClr>
              <a:defRPr/>
            </a:pPr>
            <a:r>
              <a:rPr lang="en-GB" sz="1600" dirty="0">
                <a:solidFill>
                  <a:prstClr val="black"/>
                </a:solidFill>
                <a:cs typeface="Arial" panose="020B0604020202020204" pitchFamily="34" charset="0"/>
              </a:rPr>
              <a:t>In 2015, the 193 member countries of the United Nations (including Ireland), agreed to work together in </a:t>
            </a:r>
            <a:r>
              <a:rPr lang="en-GB" sz="1600" dirty="0">
                <a:cs typeface="Arial" panose="020B0604020202020204" pitchFamily="34" charset="0"/>
              </a:rPr>
              <a:t>PARTNERSHIP</a:t>
            </a:r>
            <a:r>
              <a:rPr lang="en-GB" sz="1600" dirty="0">
                <a:solidFill>
                  <a:prstClr val="black"/>
                </a:solidFill>
                <a:cs typeface="Arial" panose="020B0604020202020204" pitchFamily="34" charset="0"/>
              </a:rPr>
              <a:t> to achieve 17 Global Goals by the year 2030</a:t>
            </a:r>
          </a:p>
          <a:p>
            <a:pPr>
              <a:spcBef>
                <a:spcPts val="0"/>
              </a:spcBef>
              <a:buClr>
                <a:srgbClr val="B31AAC"/>
              </a:buClr>
              <a:defRPr/>
            </a:pPr>
            <a:endParaRPr lang="en-GB" sz="1600" dirty="0">
              <a:solidFill>
                <a:prstClr val="black"/>
              </a:solidFill>
              <a:cs typeface="Arial" panose="020B0604020202020204" pitchFamily="34" charset="0"/>
            </a:endParaRPr>
          </a:p>
          <a:p>
            <a:pPr>
              <a:spcBef>
                <a:spcPts val="0"/>
              </a:spcBef>
              <a:buClr>
                <a:srgbClr val="B31AAC"/>
              </a:buClr>
              <a:defRPr/>
            </a:pPr>
            <a:r>
              <a:rPr lang="en-GB" sz="1600" dirty="0">
                <a:solidFill>
                  <a:schemeClr val="tx1"/>
                </a:solidFill>
                <a:cs typeface="Arial" panose="020B0604020202020204" pitchFamily="34" charset="0"/>
              </a:rPr>
              <a:t>These Goals are a call to action to make sure that everyone, especially the people most at risk, have what they need to live well and in peace; and, to protect our home, planet earth</a:t>
            </a:r>
          </a:p>
          <a:p>
            <a:pPr>
              <a:spcBef>
                <a:spcPts val="0"/>
              </a:spcBef>
              <a:buClr>
                <a:srgbClr val="B31AAC"/>
              </a:buClr>
              <a:defRPr/>
            </a:pPr>
            <a:endParaRPr lang="en-GB" sz="1600" dirty="0">
              <a:solidFill>
                <a:prstClr val="black"/>
              </a:solidFill>
              <a:cs typeface="Arial" panose="020B0604020202020204" pitchFamily="34" charset="0"/>
            </a:endParaRPr>
          </a:p>
          <a:p>
            <a:pPr>
              <a:spcBef>
                <a:spcPts val="0"/>
              </a:spcBef>
              <a:buClr>
                <a:srgbClr val="B31AAC"/>
              </a:buClr>
              <a:defRPr/>
            </a:pPr>
            <a:r>
              <a:rPr lang="en-GB" sz="1600" dirty="0">
                <a:solidFill>
                  <a:prstClr val="black"/>
                </a:solidFill>
                <a:cs typeface="Arial" panose="020B0604020202020204" pitchFamily="34" charset="0"/>
              </a:rPr>
              <a:t>The Global Goals are </a:t>
            </a:r>
            <a:r>
              <a:rPr lang="en-GB" sz="1600" i="1" dirty="0">
                <a:solidFill>
                  <a:prstClr val="black"/>
                </a:solidFill>
                <a:cs typeface="Arial" panose="020B0604020202020204" pitchFamily="34" charset="0"/>
              </a:rPr>
              <a:t>universal</a:t>
            </a:r>
            <a:r>
              <a:rPr lang="en-GB" sz="1600" dirty="0">
                <a:solidFill>
                  <a:prstClr val="black"/>
                </a:solidFill>
                <a:cs typeface="Arial" panose="020B0604020202020204" pitchFamily="34" charset="0"/>
              </a:rPr>
              <a:t> – this means that they apply to everyone, now and in the future – we all have a right to these Goals; and, </a:t>
            </a:r>
            <a:r>
              <a:rPr lang="en-GB" sz="1600" dirty="0"/>
              <a:t>everyone and every country has a responsibility to work together in </a:t>
            </a:r>
            <a:r>
              <a:rPr lang="en-GB" sz="1600" dirty="0">
                <a:solidFill>
                  <a:srgbClr val="73337E"/>
                </a:solidFill>
              </a:rPr>
              <a:t>PARTNERSHIP</a:t>
            </a:r>
            <a:r>
              <a:rPr lang="en-GB" sz="1600" dirty="0"/>
              <a:t> and play their part in making the Goals happen.</a:t>
            </a:r>
            <a:endParaRPr lang="en-GB" altLang="en-US" sz="1600" dirty="0">
              <a:solidFill>
                <a:prstClr val="black"/>
              </a:solidFill>
              <a:ea typeface="Calibri" panose="020F0502020204030204" pitchFamily="34" charset="0"/>
              <a:cs typeface="Arial" panose="020B0604020202020204" pitchFamily="34" charset="0"/>
            </a:endParaRPr>
          </a:p>
          <a:p>
            <a:endParaRPr lang="en-IE" sz="1600" dirty="0">
              <a:cs typeface="Arial" panose="020B0604020202020204" pitchFamily="34" charset="0"/>
            </a:endParaRPr>
          </a:p>
        </p:txBody>
      </p:sp>
      <p:pic>
        <p:nvPicPr>
          <p:cNvPr id="4" name="Screen Shot 2015-08-28 at 13.12.54.png">
            <a:extLst>
              <a:ext uri="{FF2B5EF4-FFF2-40B4-BE49-F238E27FC236}">
                <a16:creationId xmlns:a16="http://schemas.microsoft.com/office/drawing/2014/main" id="{4644DE43-BDFA-41DE-A9C4-02534ECD83D5}"/>
              </a:ext>
            </a:extLst>
          </p:cNvPr>
          <p:cNvPicPr/>
          <p:nvPr/>
        </p:nvPicPr>
        <p:blipFill rotWithShape="1">
          <a:blip r:embed="rId3"/>
          <a:srcRect l="6604" t="1720" r="19003" b="2357"/>
          <a:stretch/>
        </p:blipFill>
        <p:spPr>
          <a:xfrm rot="16200000">
            <a:off x="1773216" y="-66481"/>
            <a:ext cx="2810844" cy="5529451"/>
          </a:xfrm>
          <a:prstGeom prst="rect">
            <a:avLst/>
          </a:prstGeom>
          <a:ln w="12700">
            <a:miter lim="400000"/>
          </a:ln>
        </p:spPr>
      </p:pic>
      <p:sp>
        <p:nvSpPr>
          <p:cNvPr id="5" name="Title 5">
            <a:extLst>
              <a:ext uri="{FF2B5EF4-FFF2-40B4-BE49-F238E27FC236}">
                <a16:creationId xmlns:a16="http://schemas.microsoft.com/office/drawing/2014/main" id="{7A6EECED-F056-AC4F-ADA9-657B0DE54908}"/>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6" name="TextBox 5">
            <a:extLst>
              <a:ext uri="{FF2B5EF4-FFF2-40B4-BE49-F238E27FC236}">
                <a16:creationId xmlns:a16="http://schemas.microsoft.com/office/drawing/2014/main" id="{3FC0439E-388B-6348-B614-046AA1C32B54}"/>
              </a:ext>
            </a:extLst>
          </p:cNvPr>
          <p:cNvSpPr txBox="1"/>
          <p:nvPr/>
        </p:nvSpPr>
        <p:spPr>
          <a:xfrm>
            <a:off x="697211" y="6478366"/>
            <a:ext cx="3248487" cy="307777"/>
          </a:xfrm>
          <a:prstGeom prst="rect">
            <a:avLst/>
          </a:prstGeom>
          <a:noFill/>
        </p:spPr>
        <p:txBody>
          <a:bodyPr wrap="square" rtlCol="0">
            <a:spAutoFit/>
          </a:bodyPr>
          <a:lstStyle/>
          <a:p>
            <a:r>
              <a:rPr lang="en-IE" sz="1400" dirty="0">
                <a:solidFill>
                  <a:schemeClr val="tx2"/>
                </a:solidFill>
              </a:rPr>
              <a:t>Slide 1 of 5 | </a:t>
            </a:r>
            <a:r>
              <a:rPr lang="en-IE" sz="1100" dirty="0">
                <a:solidFill>
                  <a:schemeClr val="tx2"/>
                </a:solidFill>
              </a:rPr>
              <a:t>PARTNERSHIP FOR THE GOALS</a:t>
            </a:r>
          </a:p>
        </p:txBody>
      </p:sp>
      <p:pic>
        <p:nvPicPr>
          <p:cNvPr id="7" name="Picture 6" descr="A picture containing flower&#10;&#10;Description automatically generated">
            <a:extLst>
              <a:ext uri="{FF2B5EF4-FFF2-40B4-BE49-F238E27FC236}">
                <a16:creationId xmlns:a16="http://schemas.microsoft.com/office/drawing/2014/main" id="{C94C4635-B542-E848-AC4A-02B37245E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10" y="4190672"/>
            <a:ext cx="2164444" cy="2200689"/>
          </a:xfrm>
          <a:prstGeom prst="rect">
            <a:avLst/>
          </a:prstGeom>
        </p:spPr>
      </p:pic>
      <p:pic>
        <p:nvPicPr>
          <p:cNvPr id="8" name="Picture 7" descr="A close up of a sign&#10;&#10;Description automatically generated">
            <a:extLst>
              <a:ext uri="{FF2B5EF4-FFF2-40B4-BE49-F238E27FC236}">
                <a16:creationId xmlns:a16="http://schemas.microsoft.com/office/drawing/2014/main" id="{A7F85EA5-B9CC-F94E-A315-ED2B85547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05" y="5863102"/>
            <a:ext cx="513120" cy="571762"/>
          </a:xfrm>
          <a:prstGeom prst="rect">
            <a:avLst/>
          </a:prstGeom>
        </p:spPr>
      </p:pic>
      <p:pic>
        <p:nvPicPr>
          <p:cNvPr id="10" name="Picture 9" descr="A picture containing sitting, table, cake, bear&#10;&#10;Description automatically generated">
            <a:extLst>
              <a:ext uri="{FF2B5EF4-FFF2-40B4-BE49-F238E27FC236}">
                <a16:creationId xmlns:a16="http://schemas.microsoft.com/office/drawing/2014/main" id="{AB156653-1C31-4347-BD58-214FE5287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872" y="4634686"/>
            <a:ext cx="1926156" cy="2456831"/>
          </a:xfrm>
          <a:prstGeom prst="rect">
            <a:avLst/>
          </a:prstGeom>
        </p:spPr>
      </p:pic>
    </p:spTree>
    <p:extLst>
      <p:ext uri="{BB962C8B-B14F-4D97-AF65-F5344CB8AC3E}">
        <p14:creationId xmlns:p14="http://schemas.microsoft.com/office/powerpoint/2010/main" val="3076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oal 17: Partnerships for the Goals | The Worlds Largest Lesson">
            <a:extLst>
              <a:ext uri="{FF2B5EF4-FFF2-40B4-BE49-F238E27FC236}">
                <a16:creationId xmlns:a16="http://schemas.microsoft.com/office/drawing/2014/main" id="{3A4F56BD-02D9-48C0-BB6B-942501404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12" y="2073815"/>
            <a:ext cx="3214902" cy="321490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0D715C2E-F6C8-B249-9320-B10954545D5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6" name="TextBox 5">
            <a:extLst>
              <a:ext uri="{FF2B5EF4-FFF2-40B4-BE49-F238E27FC236}">
                <a16:creationId xmlns:a16="http://schemas.microsoft.com/office/drawing/2014/main" id="{4E2BBC05-ED4D-C84A-9572-9C08DC40C257}"/>
              </a:ext>
            </a:extLst>
          </p:cNvPr>
          <p:cNvSpPr txBox="1"/>
          <p:nvPr/>
        </p:nvSpPr>
        <p:spPr>
          <a:xfrm>
            <a:off x="697212" y="6478366"/>
            <a:ext cx="4258990" cy="307777"/>
          </a:xfrm>
          <a:prstGeom prst="rect">
            <a:avLst/>
          </a:prstGeom>
          <a:noFill/>
        </p:spPr>
        <p:txBody>
          <a:bodyPr wrap="square" rtlCol="0">
            <a:spAutoFit/>
          </a:bodyPr>
          <a:lstStyle/>
          <a:p>
            <a:r>
              <a:rPr lang="en-IE" sz="1400" dirty="0">
                <a:solidFill>
                  <a:schemeClr val="tx2"/>
                </a:solidFill>
              </a:rPr>
              <a:t>Slide 2 of 5 | </a:t>
            </a:r>
            <a:r>
              <a:rPr lang="en-IE" sz="1100" dirty="0">
                <a:solidFill>
                  <a:schemeClr val="tx2"/>
                </a:solidFill>
              </a:rPr>
              <a:t>PARTNERSHIP FOR THE GOALS</a:t>
            </a:r>
          </a:p>
        </p:txBody>
      </p:sp>
      <p:pic>
        <p:nvPicPr>
          <p:cNvPr id="11" name="Picture 10" descr="A picture containing text&#10;&#10;Description automatically generated">
            <a:extLst>
              <a:ext uri="{FF2B5EF4-FFF2-40B4-BE49-F238E27FC236}">
                <a16:creationId xmlns:a16="http://schemas.microsoft.com/office/drawing/2014/main" id="{D630AB1C-3FCF-744E-BE7D-CD4D6FAFD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9444">
            <a:off x="5477403" y="1503268"/>
            <a:ext cx="5943274" cy="4355996"/>
          </a:xfrm>
          <a:prstGeom prst="rect">
            <a:avLst/>
          </a:prstGeom>
        </p:spPr>
      </p:pic>
      <p:pic>
        <p:nvPicPr>
          <p:cNvPr id="13" name="Picture 12" descr="Text&#10;&#10;Description automatically generated">
            <a:extLst>
              <a:ext uri="{FF2B5EF4-FFF2-40B4-BE49-F238E27FC236}">
                <a16:creationId xmlns:a16="http://schemas.microsoft.com/office/drawing/2014/main" id="{5A0A959A-597C-0543-B0C2-D9FE7E30B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747" y="5441371"/>
            <a:ext cx="1424027" cy="677096"/>
          </a:xfrm>
          <a:prstGeom prst="rect">
            <a:avLst/>
          </a:prstGeom>
        </p:spPr>
      </p:pic>
      <p:pic>
        <p:nvPicPr>
          <p:cNvPr id="15" name="Picture 14">
            <a:extLst>
              <a:ext uri="{FF2B5EF4-FFF2-40B4-BE49-F238E27FC236}">
                <a16:creationId xmlns:a16="http://schemas.microsoft.com/office/drawing/2014/main" id="{354003D6-3D10-4240-A7A3-2FEB411EDC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9011" y="672565"/>
            <a:ext cx="2857500" cy="1143000"/>
          </a:xfrm>
          <a:prstGeom prst="rect">
            <a:avLst/>
          </a:prstGeom>
        </p:spPr>
      </p:pic>
    </p:spTree>
    <p:extLst>
      <p:ext uri="{BB962C8B-B14F-4D97-AF65-F5344CB8AC3E}">
        <p14:creationId xmlns:p14="http://schemas.microsoft.com/office/powerpoint/2010/main" val="368505705"/>
      </p:ext>
    </p:extLst>
  </p:cSld>
  <p:clrMapOvr>
    <a:masterClrMapping/>
  </p:clrMapOvr>
</p:sld>
</file>

<file path=ppt/theme/theme1.xml><?xml version="1.0" encoding="utf-8"?>
<a:theme xmlns:a="http://schemas.openxmlformats.org/drawingml/2006/main" name="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4125</Words>
  <Application>Microsoft Office PowerPoint</Application>
  <PresentationFormat>Widescreen</PresentationFormat>
  <Paragraphs>258</Paragraphs>
  <Slides>15</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DINNextLTPro-Bold</vt:lpstr>
      <vt:lpstr>DINNextLTPro-Regular</vt:lpstr>
      <vt:lpstr>Trebuchet MS</vt:lpstr>
      <vt:lpstr>verdana, sans-serif</vt:lpstr>
      <vt:lpstr>Wingdings</vt:lpstr>
      <vt:lpstr>Ziggurat HTF-Black</vt:lpstr>
      <vt:lpstr>Irish Aid OWIAA</vt:lpstr>
      <vt:lpstr>PowerPoint Presentation</vt:lpstr>
      <vt:lpstr>Curriculum Links</vt:lpstr>
      <vt:lpstr>Lesson Content</vt:lpstr>
      <vt:lpstr>We are learning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Irish Aid Award 2021</dc:title>
  <dc:creator>Gayle D'souza</dc:creator>
  <cp:lastModifiedBy>Terri Cole</cp:lastModifiedBy>
  <cp:revision>81</cp:revision>
  <dcterms:created xsi:type="dcterms:W3CDTF">2020-09-22T16:50:24Z</dcterms:created>
  <dcterms:modified xsi:type="dcterms:W3CDTF">2021-01-15T08:51:44Z</dcterms:modified>
</cp:coreProperties>
</file>